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56" r:id="rId2"/>
    <p:sldId id="283" r:id="rId3"/>
    <p:sldId id="278" r:id="rId4"/>
    <p:sldId id="258" r:id="rId5"/>
    <p:sldId id="284" r:id="rId6"/>
    <p:sldId id="285" r:id="rId7"/>
    <p:sldId id="286" r:id="rId8"/>
    <p:sldId id="287" r:id="rId9"/>
    <p:sldId id="289" r:id="rId10"/>
    <p:sldId id="270" r:id="rId11"/>
    <p:sldId id="288" r:id="rId12"/>
    <p:sldId id="290" r:id="rId13"/>
    <p:sldId id="291" r:id="rId14"/>
    <p:sldId id="293" r:id="rId15"/>
    <p:sldId id="282" r:id="rId16"/>
    <p:sldId id="294" r:id="rId17"/>
  </p:sldIdLst>
  <p:sldSz cx="18288000" cy="10287000"/>
  <p:notesSz cx="18288000" cy="10287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896B"/>
    <a:srgbClr val="B7B7B7"/>
    <a:srgbClr val="CCA6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499" autoAdjust="0"/>
  </p:normalViewPr>
  <p:slideViewPr>
    <p:cSldViewPr>
      <p:cViewPr varScale="1">
        <p:scale>
          <a:sx n="42" d="100"/>
          <a:sy n="42" d="100"/>
        </p:scale>
        <p:origin x="996" y="4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7924800" cy="51593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10358438" y="0"/>
            <a:ext cx="7924800" cy="515938"/>
          </a:xfrm>
          <a:prstGeom prst="rect">
            <a:avLst/>
          </a:prstGeom>
        </p:spPr>
        <p:txBody>
          <a:bodyPr vert="horz" lIns="91440" tIns="45720" rIns="91440" bIns="45720" rtlCol="0"/>
          <a:lstStyle>
            <a:lvl1pPr algn="r">
              <a:defRPr sz="1200"/>
            </a:lvl1pPr>
          </a:lstStyle>
          <a:p>
            <a:fld id="{B0EEAE7C-4A1E-4EE7-A0F4-DE8D33FC2219}" type="datetimeFigureOut">
              <a:rPr lang="ru-RU" smtClean="0"/>
              <a:t>13.12.2023</a:t>
            </a:fld>
            <a:endParaRPr lang="ru-RU"/>
          </a:p>
        </p:txBody>
      </p:sp>
      <p:sp>
        <p:nvSpPr>
          <p:cNvPr id="4" name="Образ слайда 3"/>
          <p:cNvSpPr>
            <a:spLocks noGrp="1" noRot="1" noChangeAspect="1"/>
          </p:cNvSpPr>
          <p:nvPr>
            <p:ph type="sldImg" idx="2"/>
          </p:nvPr>
        </p:nvSpPr>
        <p:spPr>
          <a:xfrm>
            <a:off x="6057900" y="1285875"/>
            <a:ext cx="6172200" cy="3471863"/>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1828800" y="4951413"/>
            <a:ext cx="14630400" cy="4049712"/>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771063"/>
            <a:ext cx="7924800" cy="51593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10358438" y="9771063"/>
            <a:ext cx="7924800" cy="515937"/>
          </a:xfrm>
          <a:prstGeom prst="rect">
            <a:avLst/>
          </a:prstGeom>
        </p:spPr>
        <p:txBody>
          <a:bodyPr vert="horz" lIns="91440" tIns="45720" rIns="91440" bIns="45720" rtlCol="0" anchor="b"/>
          <a:lstStyle>
            <a:lvl1pPr algn="r">
              <a:defRPr sz="1200"/>
            </a:lvl1pPr>
          </a:lstStyle>
          <a:p>
            <a:fld id="{82761EA5-F5AF-4081-9818-E1D26ADAF5D1}" type="slidenum">
              <a:rPr lang="ru-RU" smtClean="0"/>
              <a:t>‹#›</a:t>
            </a:fld>
            <a:endParaRPr lang="ru-RU"/>
          </a:p>
        </p:txBody>
      </p:sp>
    </p:spTree>
    <p:extLst>
      <p:ext uri="{BB962C8B-B14F-4D97-AF65-F5344CB8AC3E}">
        <p14:creationId xmlns:p14="http://schemas.microsoft.com/office/powerpoint/2010/main" val="3586326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2761EA5-F5AF-4081-9818-E1D26ADAF5D1}" type="slidenum">
              <a:rPr lang="ru-RU" smtClean="0"/>
              <a:t>16</a:t>
            </a:fld>
            <a:endParaRPr lang="ru-RU"/>
          </a:p>
        </p:txBody>
      </p:sp>
    </p:spTree>
    <p:extLst>
      <p:ext uri="{BB962C8B-B14F-4D97-AF65-F5344CB8AC3E}">
        <p14:creationId xmlns:p14="http://schemas.microsoft.com/office/powerpoint/2010/main" val="41943332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12/13/2023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500" b="1" i="0">
                <a:solidFill>
                  <a:srgbClr val="1A1B17"/>
                </a:solidFill>
                <a:latin typeface="Cambria"/>
                <a:cs typeface="Cambria"/>
              </a:defRPr>
            </a:lvl1pPr>
          </a:lstStyle>
          <a:p>
            <a:endParaRPr/>
          </a:p>
        </p:txBody>
      </p:sp>
      <p:sp>
        <p:nvSpPr>
          <p:cNvPr id="3" name="Holder 3"/>
          <p:cNvSpPr>
            <a:spLocks noGrp="1"/>
          </p:cNvSpPr>
          <p:nvPr>
            <p:ph type="body" idx="1"/>
          </p:nvPr>
        </p:nvSpPr>
        <p:spPr/>
        <p:txBody>
          <a:bodyPr lIns="0" tIns="0" rIns="0" bIns="0"/>
          <a:lstStyle>
            <a:lvl1pPr>
              <a:defRPr sz="2750" b="0" i="0">
                <a:solidFill>
                  <a:srgbClr val="1A1B17"/>
                </a:solidFill>
                <a:latin typeface="Arial Black"/>
                <a:cs typeface="Arial Black"/>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12/13/2023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500" b="1" i="0">
                <a:solidFill>
                  <a:srgbClr val="1A1B17"/>
                </a:solidFill>
                <a:latin typeface="Cambria"/>
                <a:cs typeface="Cambria"/>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2923495" y="4016983"/>
            <a:ext cx="4854575" cy="6129020"/>
          </a:xfrm>
          <a:prstGeom prst="rect">
            <a:avLst/>
          </a:prstGeom>
        </p:spPr>
        <p:txBody>
          <a:bodyPr wrap="square" lIns="0" tIns="0" rIns="0" bIns="0">
            <a:spAutoFit/>
          </a:bodyPr>
          <a:lstStyle>
            <a:lvl1pPr>
              <a:defRPr sz="2550" b="0" i="0">
                <a:solidFill>
                  <a:srgbClr val="1A1B17"/>
                </a:solidFill>
                <a:latin typeface="Microsoft Sans Serif"/>
                <a:cs typeface="Microsoft Sans Serif"/>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12/13/2023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500" b="1" i="0">
                <a:solidFill>
                  <a:srgbClr val="1A1B17"/>
                </a:solidFill>
                <a:latin typeface="Cambria"/>
                <a:cs typeface="Cambri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12/13/2023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12/13/2023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lvl1pPr algn="ctr">
              <a:defRPr sz="4800">
                <a:solidFill>
                  <a:schemeClr val="bg1"/>
                </a:solidFill>
              </a:defRPr>
            </a:lvl1pPr>
          </a:lstStyle>
          <a:p>
            <a:r>
              <a:rPr lang="ru-RU" dirty="0"/>
              <a:t>Образец заголовка</a:t>
            </a:r>
          </a:p>
        </p:txBody>
      </p:sp>
      <p:sp>
        <p:nvSpPr>
          <p:cNvPr id="3" name="Объект 2"/>
          <p:cNvSpPr>
            <a:spLocks noGrp="1"/>
          </p:cNvSpPr>
          <p:nvPr>
            <p:ph idx="1"/>
          </p:nvPr>
        </p:nvSpPr>
        <p:spPr>
          <a:xfrm>
            <a:off x="934860" y="4532019"/>
            <a:ext cx="16438740" cy="1531188"/>
          </a:xfrm>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a:xfrm>
            <a:off x="914400" y="9534526"/>
            <a:ext cx="4267200" cy="276999"/>
          </a:xfrm>
          <a:prstGeom prst="rect">
            <a:avLst/>
          </a:prstGeom>
        </p:spPr>
        <p:txBody>
          <a:bodyPr/>
          <a:lstStyle>
            <a:lvl1pPr>
              <a:defRPr/>
            </a:lvl1pPr>
          </a:lstStyle>
          <a:p>
            <a:pPr>
              <a:defRPr/>
            </a:pPr>
            <a:fld id="{F6015CEE-FFCC-4BF3-8346-7820FAADD88E}" type="datetime1">
              <a:rPr lang="ru-RU" smtClean="0">
                <a:solidFill>
                  <a:prstClr val="black"/>
                </a:solidFill>
              </a:rPr>
              <a:t>13.12.2023</a:t>
            </a:fld>
            <a:endParaRPr lang="ru-RU">
              <a:solidFill>
                <a:prstClr val="black"/>
              </a:solidFill>
            </a:endParaRPr>
          </a:p>
        </p:txBody>
      </p:sp>
      <p:sp>
        <p:nvSpPr>
          <p:cNvPr id="5" name="Номер слайда 5"/>
          <p:cNvSpPr>
            <a:spLocks noGrp="1"/>
          </p:cNvSpPr>
          <p:nvPr>
            <p:ph type="sldNum" sz="quarter" idx="11"/>
          </p:nvPr>
        </p:nvSpPr>
        <p:spPr>
          <a:xfrm>
            <a:off x="13106400" y="9534526"/>
            <a:ext cx="4267200" cy="276999"/>
          </a:xfrm>
          <a:prstGeom prst="rect">
            <a:avLst/>
          </a:prstGeom>
        </p:spPr>
        <p:txBody>
          <a:bodyPr/>
          <a:lstStyle>
            <a:lvl1pPr>
              <a:defRPr/>
            </a:lvl1pPr>
          </a:lstStyle>
          <a:p>
            <a:pPr>
              <a:defRPr/>
            </a:pPr>
            <a:fld id="{011897FA-93E1-4F66-84DC-4073807FC4D0}"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8281186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AFAFA"/>
          </a:solidFill>
        </p:spPr>
        <p:txBody>
          <a:bodyPr wrap="square" lIns="0" tIns="0" rIns="0" bIns="0" rtlCol="0"/>
          <a:lstStyle/>
          <a:p>
            <a:endParaRPr/>
          </a:p>
        </p:txBody>
      </p:sp>
      <p:sp>
        <p:nvSpPr>
          <p:cNvPr id="2" name="Holder 2"/>
          <p:cNvSpPr>
            <a:spLocks noGrp="1"/>
          </p:cNvSpPr>
          <p:nvPr>
            <p:ph type="title"/>
          </p:nvPr>
        </p:nvSpPr>
        <p:spPr>
          <a:xfrm>
            <a:off x="428963" y="-76160"/>
            <a:ext cx="17430072" cy="2387600"/>
          </a:xfrm>
          <a:prstGeom prst="rect">
            <a:avLst/>
          </a:prstGeom>
        </p:spPr>
        <p:txBody>
          <a:bodyPr wrap="square" lIns="0" tIns="0" rIns="0" bIns="0">
            <a:spAutoFit/>
          </a:bodyPr>
          <a:lstStyle>
            <a:lvl1pPr>
              <a:defRPr sz="5500" b="1" i="0">
                <a:solidFill>
                  <a:srgbClr val="1A1B17"/>
                </a:solidFill>
                <a:latin typeface="Cambria"/>
                <a:cs typeface="Cambria"/>
              </a:defRPr>
            </a:lvl1pPr>
          </a:lstStyle>
          <a:p>
            <a:endParaRPr/>
          </a:p>
        </p:txBody>
      </p:sp>
      <p:sp>
        <p:nvSpPr>
          <p:cNvPr id="3" name="Holder 3"/>
          <p:cNvSpPr>
            <a:spLocks noGrp="1"/>
          </p:cNvSpPr>
          <p:nvPr>
            <p:ph type="body" idx="1"/>
          </p:nvPr>
        </p:nvSpPr>
        <p:spPr>
          <a:xfrm>
            <a:off x="279329" y="2453431"/>
            <a:ext cx="17729340" cy="6700520"/>
          </a:xfrm>
          <a:prstGeom prst="rect">
            <a:avLst/>
          </a:prstGeom>
        </p:spPr>
        <p:txBody>
          <a:bodyPr wrap="square" lIns="0" tIns="0" rIns="0" bIns="0">
            <a:spAutoFit/>
          </a:bodyPr>
          <a:lstStyle>
            <a:lvl1pPr>
              <a:defRPr sz="2750" b="0" i="0">
                <a:solidFill>
                  <a:srgbClr val="1A1B17"/>
                </a:solidFill>
                <a:latin typeface="Arial Black"/>
                <a:cs typeface="Arial Black"/>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12/13/2023</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3.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3" Type="http://schemas.openxmlformats.org/officeDocument/2006/relationships/image" Target="../media/image1.png"/><Relationship Id="rId7" Type="http://schemas.openxmlformats.org/officeDocument/2006/relationships/hyperlink" Target="https://www.tatcultresurs.ru/magazine/elektronnaya-gazeta-tatfolk" TargetMode="External"/><Relationship Id="rId12"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www.tatcultresurs.ru/magazine/zhurnal-almanakh-tugrk-uen" TargetMode="External"/><Relationship Id="rId11" Type="http://schemas.openxmlformats.org/officeDocument/2006/relationships/image" Target="../media/image26.png"/><Relationship Id="rId5" Type="http://schemas.openxmlformats.org/officeDocument/2006/relationships/hyperlink" Target="https://tatcultresurs.ru/magazine/narodnye-khudozhestvennye-promysly-i-remesla-tatarstana" TargetMode="External"/><Relationship Id="rId10" Type="http://schemas.openxmlformats.org/officeDocument/2006/relationships/image" Target="../media/image25.png"/><Relationship Id="rId4" Type="http://schemas.openxmlformats.org/officeDocument/2006/relationships/hyperlink" Target="https://tatcultresurs.ru/node/8562" TargetMode="External"/><Relationship Id="rId9" Type="http://schemas.openxmlformats.org/officeDocument/2006/relationships/image" Target="../media/image24.png"/><Relationship Id="rId1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28700" y="8833538"/>
            <a:ext cx="16230600" cy="28575"/>
          </a:xfrm>
          <a:custGeom>
            <a:avLst/>
            <a:gdLst/>
            <a:ahLst/>
            <a:cxnLst/>
            <a:rect l="l" t="t" r="r" b="b"/>
            <a:pathLst>
              <a:path w="16230600" h="28575">
                <a:moveTo>
                  <a:pt x="16230598" y="28574"/>
                </a:moveTo>
                <a:lnTo>
                  <a:pt x="0" y="28574"/>
                </a:lnTo>
                <a:lnTo>
                  <a:pt x="0" y="0"/>
                </a:lnTo>
                <a:lnTo>
                  <a:pt x="16230598" y="0"/>
                </a:lnTo>
                <a:lnTo>
                  <a:pt x="16230598" y="28574"/>
                </a:lnTo>
                <a:close/>
              </a:path>
            </a:pathLst>
          </a:custGeom>
          <a:solidFill>
            <a:srgbClr val="CCA63C"/>
          </a:solidFill>
        </p:spPr>
        <p:txBody>
          <a:bodyPr wrap="square" lIns="0" tIns="0" rIns="0" bIns="0" rtlCol="0"/>
          <a:lstStyle/>
          <a:p>
            <a:endParaRPr/>
          </a:p>
        </p:txBody>
      </p:sp>
      <p:sp>
        <p:nvSpPr>
          <p:cNvPr id="3" name="object 3"/>
          <p:cNvSpPr txBox="1"/>
          <p:nvPr/>
        </p:nvSpPr>
        <p:spPr>
          <a:xfrm>
            <a:off x="1422400" y="2452220"/>
            <a:ext cx="15443200" cy="4664738"/>
          </a:xfrm>
          <a:prstGeom prst="rect">
            <a:avLst/>
          </a:prstGeom>
        </p:spPr>
        <p:txBody>
          <a:bodyPr vert="horz" wrap="square" lIns="0" tIns="230504" rIns="0" bIns="0" rtlCol="0">
            <a:spAutoFit/>
          </a:bodyPr>
          <a:lstStyle/>
          <a:p>
            <a:pPr marL="12700" marR="5080">
              <a:spcBef>
                <a:spcPts val="1814"/>
              </a:spcBef>
            </a:pPr>
            <a:r>
              <a:rPr lang="ru-RU" sz="9600" dirty="0">
                <a:solidFill>
                  <a:srgbClr val="A6896B"/>
                </a:solidFill>
                <a:latin typeface="Bahnschrift SemiBold SemiConden" panose="020B0502040204020203" pitchFamily="34" charset="0"/>
                <a:cs typeface="Times New Roman" panose="02020603050405020304" pitchFamily="18" charset="0"/>
              </a:rPr>
              <a:t>На</a:t>
            </a:r>
            <a:r>
              <a:rPr sz="9600" dirty="0" err="1">
                <a:solidFill>
                  <a:srgbClr val="A6896B"/>
                </a:solidFill>
                <a:latin typeface="Bahnschrift SemiBold SemiConden" panose="020B0502040204020203" pitchFamily="34" charset="0"/>
                <a:cs typeface="Times New Roman" panose="02020603050405020304" pitchFamily="18" charset="0"/>
              </a:rPr>
              <a:t>родны</a:t>
            </a:r>
            <a:r>
              <a:rPr lang="ru-RU" sz="9600" dirty="0">
                <a:solidFill>
                  <a:srgbClr val="A6896B"/>
                </a:solidFill>
                <a:latin typeface="Bahnschrift SemiBold SemiConden" panose="020B0502040204020203" pitchFamily="34" charset="0"/>
                <a:cs typeface="Times New Roman" panose="02020603050405020304" pitchFamily="18" charset="0"/>
              </a:rPr>
              <a:t>е</a:t>
            </a:r>
            <a:r>
              <a:rPr sz="9600" dirty="0">
                <a:solidFill>
                  <a:srgbClr val="A6896B"/>
                </a:solidFill>
                <a:latin typeface="Bahnschrift SemiBold SemiConden" panose="020B0502040204020203" pitchFamily="34" charset="0"/>
                <a:cs typeface="Times New Roman" panose="02020603050405020304" pitchFamily="18" charset="0"/>
              </a:rPr>
              <a:t>  </a:t>
            </a:r>
            <a:r>
              <a:rPr sz="9600" dirty="0" err="1">
                <a:solidFill>
                  <a:srgbClr val="A6896B"/>
                </a:solidFill>
                <a:latin typeface="Bahnschrift SemiBold SemiConden" panose="020B0502040204020203" pitchFamily="34" charset="0"/>
                <a:cs typeface="Times New Roman" panose="02020603050405020304" pitchFamily="18" charset="0"/>
              </a:rPr>
              <a:t>художественны</a:t>
            </a:r>
            <a:r>
              <a:rPr lang="ru-RU" sz="9600" dirty="0">
                <a:solidFill>
                  <a:srgbClr val="A6896B"/>
                </a:solidFill>
                <a:latin typeface="Bahnschrift SemiBold SemiConden" panose="020B0502040204020203" pitchFamily="34" charset="0"/>
                <a:cs typeface="Times New Roman" panose="02020603050405020304" pitchFamily="18" charset="0"/>
              </a:rPr>
              <a:t>е</a:t>
            </a:r>
            <a:r>
              <a:rPr sz="9600" dirty="0">
                <a:solidFill>
                  <a:srgbClr val="A6896B"/>
                </a:solidFill>
                <a:latin typeface="Bahnschrift SemiBold SemiConden" panose="020B0502040204020203" pitchFamily="34" charset="0"/>
                <a:cs typeface="Times New Roman" panose="02020603050405020304" pitchFamily="18" charset="0"/>
              </a:rPr>
              <a:t> </a:t>
            </a:r>
            <a:r>
              <a:rPr sz="9600" dirty="0" err="1">
                <a:solidFill>
                  <a:srgbClr val="A6896B"/>
                </a:solidFill>
                <a:latin typeface="Bahnschrift SemiBold SemiConden" panose="020B0502040204020203" pitchFamily="34" charset="0"/>
                <a:cs typeface="Times New Roman" panose="02020603050405020304" pitchFamily="18" charset="0"/>
              </a:rPr>
              <a:t>промысл</a:t>
            </a:r>
            <a:r>
              <a:rPr lang="ru-RU" sz="9600" dirty="0">
                <a:solidFill>
                  <a:srgbClr val="A6896B"/>
                </a:solidFill>
                <a:latin typeface="Bahnschrift SemiBold SemiConden" panose="020B0502040204020203" pitchFamily="34" charset="0"/>
                <a:cs typeface="Times New Roman" panose="02020603050405020304" pitchFamily="18" charset="0"/>
              </a:rPr>
              <a:t>ы и ремесла</a:t>
            </a:r>
            <a:r>
              <a:rPr sz="9600" dirty="0">
                <a:solidFill>
                  <a:srgbClr val="A6896B"/>
                </a:solidFill>
                <a:latin typeface="Bahnschrift SemiBold SemiConden" panose="020B0502040204020203" pitchFamily="34" charset="0"/>
                <a:cs typeface="Times New Roman" panose="02020603050405020304" pitchFamily="18" charset="0"/>
              </a:rPr>
              <a:t>   </a:t>
            </a:r>
            <a:r>
              <a:rPr sz="9600" dirty="0" err="1">
                <a:solidFill>
                  <a:srgbClr val="A6896B"/>
                </a:solidFill>
                <a:latin typeface="Bahnschrift SemiBold SemiConden" panose="020B0502040204020203" pitchFamily="34" charset="0"/>
                <a:cs typeface="Times New Roman" panose="02020603050405020304" pitchFamily="18" charset="0"/>
              </a:rPr>
              <a:t>Республик</a:t>
            </a:r>
            <a:r>
              <a:rPr lang="ru-RU" sz="9600" dirty="0">
                <a:solidFill>
                  <a:srgbClr val="A6896B"/>
                </a:solidFill>
                <a:latin typeface="Bahnschrift SemiBold SemiConden" panose="020B0502040204020203" pitchFamily="34" charset="0"/>
                <a:cs typeface="Times New Roman" panose="02020603050405020304" pitchFamily="18" charset="0"/>
              </a:rPr>
              <a:t>и</a:t>
            </a:r>
            <a:r>
              <a:rPr sz="9600" dirty="0">
                <a:solidFill>
                  <a:srgbClr val="A6896B"/>
                </a:solidFill>
                <a:latin typeface="Bahnschrift SemiBold SemiConden" panose="020B0502040204020203" pitchFamily="34" charset="0"/>
                <a:cs typeface="Times New Roman" panose="02020603050405020304" pitchFamily="18" charset="0"/>
              </a:rPr>
              <a:t> Татарстан</a:t>
            </a:r>
          </a:p>
        </p:txBody>
      </p:sp>
      <p:pic>
        <p:nvPicPr>
          <p:cNvPr id="4" name="object 4"/>
          <p:cNvPicPr/>
          <p:nvPr/>
        </p:nvPicPr>
        <p:blipFill>
          <a:blip r:embed="rId2" cstate="print"/>
          <a:stretch>
            <a:fillRect/>
          </a:stretch>
        </p:blipFill>
        <p:spPr>
          <a:xfrm>
            <a:off x="13030200" y="303201"/>
            <a:ext cx="5257797" cy="971709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Прямоугольник 24">
            <a:extLst>
              <a:ext uri="{FF2B5EF4-FFF2-40B4-BE49-F238E27FC236}">
                <a16:creationId xmlns:a16="http://schemas.microsoft.com/office/drawing/2014/main" id="{471AB3D2-FA13-F0CC-DFE7-BF8FD8A1B18C}"/>
              </a:ext>
            </a:extLst>
          </p:cNvPr>
          <p:cNvSpPr/>
          <p:nvPr/>
        </p:nvSpPr>
        <p:spPr>
          <a:xfrm>
            <a:off x="10606243" y="8708574"/>
            <a:ext cx="4398378" cy="1094622"/>
          </a:xfrm>
          <a:prstGeom prst="rect">
            <a:avLst/>
          </a:prstGeom>
          <a:solidFill>
            <a:schemeClr val="bg1">
              <a:lumMod val="95000"/>
            </a:schemeClr>
          </a:solidFill>
        </p:spPr>
        <p:txBody>
          <a:bodyPr wrap="square" lIns="0" tIns="0" rIns="0" bIns="0" anchor="ctr">
            <a:noAutofit/>
          </a:bodyPr>
          <a:lstStyle/>
          <a:p>
            <a:pPr algn="ctr"/>
            <a:r>
              <a:rPr lang="ru-RU" sz="3200" b="1" spc="45" dirty="0">
                <a:latin typeface="Bahnschrift SemiBold SemiConden" panose="020B0502040204020203" pitchFamily="34" charset="0"/>
                <a:ea typeface="+mj-ea"/>
                <a:cs typeface="+mj-cs"/>
              </a:rPr>
              <a:t>Литье</a:t>
            </a:r>
            <a:r>
              <a:rPr lang="ru-RU" b="1" spc="45" dirty="0">
                <a:latin typeface="Museo"/>
                <a:ea typeface="+mj-ea"/>
                <a:cs typeface="+mj-cs"/>
              </a:rPr>
              <a:t> </a:t>
            </a:r>
          </a:p>
        </p:txBody>
      </p:sp>
      <p:pic>
        <p:nvPicPr>
          <p:cNvPr id="23" name="Рисунок 22">
            <a:extLst>
              <a:ext uri="{FF2B5EF4-FFF2-40B4-BE49-F238E27FC236}">
                <a16:creationId xmlns:a16="http://schemas.microsoft.com/office/drawing/2014/main" id="{69235524-280C-72CE-6601-0A4F501468A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78577" y="7546817"/>
            <a:ext cx="2323513" cy="2323513"/>
          </a:xfrm>
          <a:prstGeom prst="ellipse">
            <a:avLst/>
          </a:prstGeom>
        </p:spPr>
      </p:pic>
      <p:sp>
        <p:nvSpPr>
          <p:cNvPr id="13" name="Заголовок 12"/>
          <p:cNvSpPr>
            <a:spLocks noGrp="1"/>
          </p:cNvSpPr>
          <p:nvPr>
            <p:ph type="title"/>
          </p:nvPr>
        </p:nvSpPr>
        <p:spPr>
          <a:xfrm>
            <a:off x="685800" y="673239"/>
            <a:ext cx="17249435" cy="1692771"/>
          </a:xfrm>
        </p:spPr>
        <p:txBody>
          <a:bodyPr/>
          <a:lstStyle/>
          <a:p>
            <a:r>
              <a:rPr lang="ru-RU">
                <a:solidFill>
                  <a:srgbClr val="A6896B"/>
                </a:solidFill>
              </a:rPr>
              <a:t>Утраченные </a:t>
            </a:r>
            <a:r>
              <a:rPr lang="ru-RU" dirty="0">
                <a:solidFill>
                  <a:srgbClr val="A6896B"/>
                </a:solidFill>
              </a:rPr>
              <a:t>виды народных художественных промыслов и ремесел Республики Татарстан </a:t>
            </a:r>
          </a:p>
        </p:txBody>
      </p:sp>
      <p:sp>
        <p:nvSpPr>
          <p:cNvPr id="6" name="Прямоугольник 5">
            <a:extLst>
              <a:ext uri="{FF2B5EF4-FFF2-40B4-BE49-F238E27FC236}">
                <a16:creationId xmlns:a16="http://schemas.microsoft.com/office/drawing/2014/main" id="{EEE8A1D2-F912-EDBC-4C7D-480A835985AD}"/>
              </a:ext>
            </a:extLst>
          </p:cNvPr>
          <p:cNvSpPr/>
          <p:nvPr/>
        </p:nvSpPr>
        <p:spPr>
          <a:xfrm>
            <a:off x="11512504" y="3083779"/>
            <a:ext cx="6165896" cy="1570414"/>
          </a:xfrm>
          <a:prstGeom prst="rect">
            <a:avLst/>
          </a:prstGeom>
          <a:solidFill>
            <a:schemeClr val="bg1">
              <a:lumMod val="95000"/>
            </a:schemeClr>
          </a:solidFill>
        </p:spPr>
        <p:txBody>
          <a:bodyPr wrap="square" lIns="0" tIns="0" rIns="0" bIns="0" anchor="ctr">
            <a:noAutofit/>
          </a:bodyPr>
          <a:lstStyle/>
          <a:p>
            <a:pPr algn="ctr"/>
            <a:r>
              <a:rPr lang="ru-RU" sz="3200" b="1" spc="45" dirty="0">
                <a:latin typeface="Bahnschrift SemiBold SemiConden" panose="020B0502040204020203" pitchFamily="34" charset="0"/>
                <a:ea typeface="+mj-ea"/>
                <a:cs typeface="+mj-cs"/>
              </a:rPr>
              <a:t>Художественная резьба по камню</a:t>
            </a:r>
          </a:p>
        </p:txBody>
      </p:sp>
      <p:sp>
        <p:nvSpPr>
          <p:cNvPr id="8" name="Прямоугольник 7">
            <a:extLst>
              <a:ext uri="{FF2B5EF4-FFF2-40B4-BE49-F238E27FC236}">
                <a16:creationId xmlns:a16="http://schemas.microsoft.com/office/drawing/2014/main" id="{BDF5D79C-6F6A-5C0A-2973-5337CD6AAF18}"/>
              </a:ext>
            </a:extLst>
          </p:cNvPr>
          <p:cNvSpPr/>
          <p:nvPr/>
        </p:nvSpPr>
        <p:spPr>
          <a:xfrm>
            <a:off x="745819" y="3083779"/>
            <a:ext cx="5012985" cy="1570414"/>
          </a:xfrm>
          <a:prstGeom prst="rect">
            <a:avLst/>
          </a:prstGeom>
          <a:solidFill>
            <a:schemeClr val="bg1">
              <a:lumMod val="95000"/>
            </a:schemeClr>
          </a:solidFill>
        </p:spPr>
        <p:txBody>
          <a:bodyPr wrap="square" lIns="0" tIns="0" rIns="0" bIns="0" anchor="ctr">
            <a:noAutofit/>
          </a:bodyPr>
          <a:lstStyle/>
          <a:p>
            <a:pPr algn="ctr"/>
            <a:r>
              <a:rPr lang="ru-RU" sz="3200" b="1" spc="45" dirty="0">
                <a:latin typeface="Bahnschrift SemiBold SemiConden" panose="020B0502040204020203" pitchFamily="34" charset="0"/>
                <a:ea typeface="+mj-ea"/>
                <a:cs typeface="+mj-cs"/>
              </a:rPr>
              <a:t>Закладное и браное ткачество</a:t>
            </a:r>
          </a:p>
        </p:txBody>
      </p:sp>
      <p:sp>
        <p:nvSpPr>
          <p:cNvPr id="9" name="Прямоугольник 8">
            <a:extLst>
              <a:ext uri="{FF2B5EF4-FFF2-40B4-BE49-F238E27FC236}">
                <a16:creationId xmlns:a16="http://schemas.microsoft.com/office/drawing/2014/main" id="{3592C4C1-3DBD-6AD4-1C1C-6374A888D917}"/>
              </a:ext>
            </a:extLst>
          </p:cNvPr>
          <p:cNvSpPr/>
          <p:nvPr/>
        </p:nvSpPr>
        <p:spPr>
          <a:xfrm>
            <a:off x="840299" y="5626765"/>
            <a:ext cx="4959564" cy="1511690"/>
          </a:xfrm>
          <a:prstGeom prst="rect">
            <a:avLst/>
          </a:prstGeom>
          <a:solidFill>
            <a:schemeClr val="bg1">
              <a:lumMod val="95000"/>
            </a:schemeClr>
          </a:solidFill>
        </p:spPr>
        <p:txBody>
          <a:bodyPr wrap="square" lIns="0" tIns="0" rIns="0" bIns="0" anchor="ctr">
            <a:noAutofit/>
          </a:bodyPr>
          <a:lstStyle/>
          <a:p>
            <a:pPr algn="ctr"/>
            <a:r>
              <a:rPr lang="ru-RU" sz="3200" b="1" spc="45" dirty="0">
                <a:latin typeface="Bahnschrift SemiBold SemiConden" panose="020B0502040204020203" pitchFamily="34" charset="0"/>
                <a:ea typeface="+mj-ea"/>
                <a:cs typeface="+mj-cs"/>
              </a:rPr>
              <a:t>Художественная резьба по кости</a:t>
            </a:r>
          </a:p>
        </p:txBody>
      </p:sp>
      <p:sp>
        <p:nvSpPr>
          <p:cNvPr id="10" name="Прямоугольник 9">
            <a:extLst>
              <a:ext uri="{FF2B5EF4-FFF2-40B4-BE49-F238E27FC236}">
                <a16:creationId xmlns:a16="http://schemas.microsoft.com/office/drawing/2014/main" id="{790ECB99-654D-13EF-5384-157ABC91357E}"/>
              </a:ext>
            </a:extLst>
          </p:cNvPr>
          <p:cNvSpPr/>
          <p:nvPr/>
        </p:nvSpPr>
        <p:spPr>
          <a:xfrm>
            <a:off x="11512503" y="5419366"/>
            <a:ext cx="6422731" cy="1316738"/>
          </a:xfrm>
          <a:prstGeom prst="rect">
            <a:avLst/>
          </a:prstGeom>
          <a:solidFill>
            <a:schemeClr val="bg1">
              <a:lumMod val="95000"/>
            </a:schemeClr>
          </a:solidFill>
        </p:spPr>
        <p:txBody>
          <a:bodyPr wrap="square" lIns="0" tIns="0" rIns="0" bIns="0" anchor="ctr">
            <a:noAutofit/>
          </a:bodyPr>
          <a:lstStyle/>
          <a:p>
            <a:pPr algn="ctr"/>
            <a:r>
              <a:rPr lang="ru-RU" sz="3200" b="1" spc="45" dirty="0">
                <a:latin typeface="Bahnschrift SemiBold SemiConden" panose="020B0502040204020203" pitchFamily="34" charset="0"/>
                <a:ea typeface="+mj-ea"/>
                <a:cs typeface="+mj-cs"/>
              </a:rPr>
              <a:t>Высокорельефная чеканка</a:t>
            </a:r>
          </a:p>
        </p:txBody>
      </p:sp>
      <p:sp>
        <p:nvSpPr>
          <p:cNvPr id="11" name="Прямоугольник 10">
            <a:extLst>
              <a:ext uri="{FF2B5EF4-FFF2-40B4-BE49-F238E27FC236}">
                <a16:creationId xmlns:a16="http://schemas.microsoft.com/office/drawing/2014/main" id="{8947A461-82D9-FE67-48F0-F1C45B3C5D7D}"/>
              </a:ext>
            </a:extLst>
          </p:cNvPr>
          <p:cNvSpPr/>
          <p:nvPr/>
        </p:nvSpPr>
        <p:spPr>
          <a:xfrm>
            <a:off x="840299" y="8103227"/>
            <a:ext cx="4918505" cy="1364840"/>
          </a:xfrm>
          <a:prstGeom prst="rect">
            <a:avLst/>
          </a:prstGeom>
          <a:solidFill>
            <a:schemeClr val="bg1">
              <a:lumMod val="95000"/>
            </a:schemeClr>
          </a:solidFill>
        </p:spPr>
        <p:txBody>
          <a:bodyPr wrap="square" lIns="0" tIns="0" rIns="0" bIns="0" anchor="ctr">
            <a:noAutofit/>
          </a:bodyPr>
          <a:lstStyle/>
          <a:p>
            <a:pPr algn="ctr"/>
            <a:r>
              <a:rPr lang="ru-RU" sz="3200" b="1" spc="45" dirty="0" err="1">
                <a:latin typeface="Bahnschrift SemiBold SemiConden" panose="020B0502040204020203" pitchFamily="34" charset="0"/>
                <a:ea typeface="+mj-ea"/>
                <a:cs typeface="+mj-cs"/>
              </a:rPr>
              <a:t>Чебаксинская</a:t>
            </a:r>
            <a:r>
              <a:rPr lang="ru-RU" sz="3200" b="1" spc="45" dirty="0">
                <a:latin typeface="Bahnschrift SemiBold SemiConden" panose="020B0502040204020203" pitchFamily="34" charset="0"/>
                <a:ea typeface="+mj-ea"/>
                <a:cs typeface="+mj-cs"/>
              </a:rPr>
              <a:t> ковка</a:t>
            </a:r>
          </a:p>
        </p:txBody>
      </p:sp>
      <p:sp>
        <p:nvSpPr>
          <p:cNvPr id="15" name="Прямоугольник 14">
            <a:extLst>
              <a:ext uri="{FF2B5EF4-FFF2-40B4-BE49-F238E27FC236}">
                <a16:creationId xmlns:a16="http://schemas.microsoft.com/office/drawing/2014/main" id="{AA2C3094-B2FE-AA4D-C494-D3EC6D6F2D8A}"/>
              </a:ext>
            </a:extLst>
          </p:cNvPr>
          <p:cNvSpPr/>
          <p:nvPr/>
        </p:nvSpPr>
        <p:spPr>
          <a:xfrm>
            <a:off x="12985294" y="7262989"/>
            <a:ext cx="4949940" cy="976536"/>
          </a:xfrm>
          <a:prstGeom prst="rect">
            <a:avLst/>
          </a:prstGeom>
          <a:solidFill>
            <a:schemeClr val="bg1">
              <a:lumMod val="95000"/>
            </a:schemeClr>
          </a:solidFill>
        </p:spPr>
        <p:txBody>
          <a:bodyPr wrap="square" lIns="0" tIns="0" rIns="0" bIns="0" anchor="ctr">
            <a:noAutofit/>
          </a:bodyPr>
          <a:lstStyle/>
          <a:p>
            <a:pPr algn="ctr"/>
            <a:r>
              <a:rPr lang="ru-RU" sz="3200" b="1" spc="45" dirty="0">
                <a:latin typeface="Bahnschrift SemiBold SemiConden" panose="020B0502040204020203" pitchFamily="34" charset="0"/>
                <a:ea typeface="+mj-ea"/>
                <a:cs typeface="+mj-cs"/>
              </a:rPr>
              <a:t>Чернение по серебру</a:t>
            </a:r>
          </a:p>
        </p:txBody>
      </p:sp>
      <p:pic>
        <p:nvPicPr>
          <p:cNvPr id="16" name="Рисунок 15">
            <a:extLst>
              <a:ext uri="{FF2B5EF4-FFF2-40B4-BE49-F238E27FC236}">
                <a16:creationId xmlns:a16="http://schemas.microsoft.com/office/drawing/2014/main" id="{5403A04C-E242-27F5-DF2F-FD73D48CDC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98015" y="5125097"/>
            <a:ext cx="2515026" cy="2515026"/>
          </a:xfrm>
          <a:prstGeom prst="ellipse">
            <a:avLst/>
          </a:prstGeom>
        </p:spPr>
      </p:pic>
      <p:pic>
        <p:nvPicPr>
          <p:cNvPr id="19" name="Рисунок 18">
            <a:extLst>
              <a:ext uri="{FF2B5EF4-FFF2-40B4-BE49-F238E27FC236}">
                <a16:creationId xmlns:a16="http://schemas.microsoft.com/office/drawing/2014/main" id="{7974E54D-6E11-E5D7-3897-095EF197782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65360" y="2662443"/>
            <a:ext cx="2336730" cy="2402870"/>
          </a:xfrm>
          <a:prstGeom prst="ellipse">
            <a:avLst/>
          </a:prstGeom>
        </p:spPr>
      </p:pic>
      <p:pic>
        <p:nvPicPr>
          <p:cNvPr id="20" name="Рисунок 19">
            <a:extLst>
              <a:ext uri="{FF2B5EF4-FFF2-40B4-BE49-F238E27FC236}">
                <a16:creationId xmlns:a16="http://schemas.microsoft.com/office/drawing/2014/main" id="{3AE1A1E5-3376-BCB6-B24F-D91B9AFFB4F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77605" y="2721325"/>
            <a:ext cx="2261625" cy="2295321"/>
          </a:xfrm>
          <a:prstGeom prst="ellipse">
            <a:avLst/>
          </a:prstGeom>
        </p:spPr>
      </p:pic>
      <p:pic>
        <p:nvPicPr>
          <p:cNvPr id="21" name="Рисунок 20">
            <a:extLst>
              <a:ext uri="{FF2B5EF4-FFF2-40B4-BE49-F238E27FC236}">
                <a16:creationId xmlns:a16="http://schemas.microsoft.com/office/drawing/2014/main" id="{10656787-F81D-0346-FEF6-9CE44445346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08325" y="8103226"/>
            <a:ext cx="2640336" cy="1383674"/>
          </a:xfrm>
          <a:prstGeom prst="rightBracket">
            <a:avLst>
              <a:gd name="adj" fmla="val 46799"/>
            </a:avLst>
          </a:prstGeom>
        </p:spPr>
      </p:pic>
      <p:pic>
        <p:nvPicPr>
          <p:cNvPr id="22" name="Рисунок 21">
            <a:extLst>
              <a:ext uri="{FF2B5EF4-FFF2-40B4-BE49-F238E27FC236}">
                <a16:creationId xmlns:a16="http://schemas.microsoft.com/office/drawing/2014/main" id="{562EB650-92E0-849F-BC99-117375C2479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67935" y="5064296"/>
            <a:ext cx="2306673" cy="2306673"/>
          </a:xfrm>
          <a:prstGeom prst="ellipse">
            <a:avLst/>
          </a:prstGeom>
        </p:spPr>
      </p:pic>
      <p:pic>
        <p:nvPicPr>
          <p:cNvPr id="24" name="Рисунок 23">
            <a:extLst>
              <a:ext uri="{FF2B5EF4-FFF2-40B4-BE49-F238E27FC236}">
                <a16:creationId xmlns:a16="http://schemas.microsoft.com/office/drawing/2014/main" id="{C14BC77E-1A4C-95B7-EEB1-02E3D4ABF8D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613665" y="6648561"/>
            <a:ext cx="1922826" cy="1922826"/>
          </a:xfrm>
          <a:prstGeom prst="ellipse">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object 4"/>
          <p:cNvPicPr/>
          <p:nvPr/>
        </p:nvPicPr>
        <p:blipFill>
          <a:blip r:embed="rId2" cstate="print"/>
          <a:stretch>
            <a:fillRect/>
          </a:stretch>
        </p:blipFill>
        <p:spPr>
          <a:xfrm rot="10800000">
            <a:off x="0" y="724835"/>
            <a:ext cx="4616764" cy="9137535"/>
          </a:xfrm>
          <a:prstGeom prst="rect">
            <a:avLst/>
          </a:prstGeom>
        </p:spPr>
      </p:pic>
      <p:sp>
        <p:nvSpPr>
          <p:cNvPr id="2" name="object 2"/>
          <p:cNvSpPr/>
          <p:nvPr/>
        </p:nvSpPr>
        <p:spPr>
          <a:xfrm>
            <a:off x="0" y="9845226"/>
            <a:ext cx="18288000" cy="45719"/>
          </a:xfrm>
          <a:custGeom>
            <a:avLst/>
            <a:gdLst/>
            <a:ahLst/>
            <a:cxnLst/>
            <a:rect l="l" t="t" r="r" b="b"/>
            <a:pathLst>
              <a:path w="16230600" h="28575">
                <a:moveTo>
                  <a:pt x="16230598" y="28574"/>
                </a:moveTo>
                <a:lnTo>
                  <a:pt x="0" y="28574"/>
                </a:lnTo>
                <a:lnTo>
                  <a:pt x="0" y="0"/>
                </a:lnTo>
                <a:lnTo>
                  <a:pt x="16230598" y="0"/>
                </a:lnTo>
                <a:lnTo>
                  <a:pt x="16230598" y="28574"/>
                </a:lnTo>
                <a:close/>
              </a:path>
            </a:pathLst>
          </a:custGeom>
          <a:solidFill>
            <a:srgbClr val="CCA63C"/>
          </a:solidFill>
        </p:spPr>
        <p:txBody>
          <a:bodyPr wrap="square" lIns="0" tIns="0" rIns="0" bIns="0" rtlCol="0"/>
          <a:lstStyle/>
          <a:p>
            <a:endParaRPr/>
          </a:p>
        </p:txBody>
      </p:sp>
      <p:sp>
        <p:nvSpPr>
          <p:cNvPr id="4" name="object 4"/>
          <p:cNvSpPr txBox="1">
            <a:spLocks noGrp="1"/>
          </p:cNvSpPr>
          <p:nvPr>
            <p:ph type="title"/>
          </p:nvPr>
        </p:nvSpPr>
        <p:spPr>
          <a:xfrm>
            <a:off x="428963" y="-76160"/>
            <a:ext cx="17430072" cy="4539379"/>
          </a:xfrm>
          <a:prstGeom prst="rect">
            <a:avLst/>
          </a:prstGeom>
        </p:spPr>
        <p:txBody>
          <a:bodyPr vert="horz" wrap="square" lIns="0" tIns="812478" rIns="0" bIns="0" rtlCol="0">
            <a:spAutoFit/>
          </a:bodyPr>
          <a:lstStyle/>
          <a:p>
            <a:pPr marL="599440" marR="5080">
              <a:lnSpc>
                <a:spcPts val="5780"/>
              </a:lnSpc>
              <a:spcBef>
                <a:spcPts val="1275"/>
              </a:spcBef>
            </a:pPr>
            <a:r>
              <a:rPr lang="ru-RU" sz="4800" b="0" dirty="0">
                <a:solidFill>
                  <a:srgbClr val="A6896B"/>
                </a:solidFill>
                <a:latin typeface="Bahnschrift SemiBold SemiConden" panose="020B0502040204020203" pitchFamily="34" charset="0"/>
                <a:ea typeface="+mn-ea"/>
                <a:cs typeface="Arial Black"/>
              </a:rPr>
              <a:t>Художественная обработка металла (Литье )</a:t>
            </a:r>
            <a:br>
              <a:rPr lang="ru-RU" sz="4800" b="0" dirty="0">
                <a:solidFill>
                  <a:srgbClr val="A6896B"/>
                </a:solidFill>
                <a:latin typeface="Bahnschrift SemiBold SemiConden" panose="020B0502040204020203" pitchFamily="34" charset="0"/>
                <a:ea typeface="+mn-ea"/>
                <a:cs typeface="Arial Black"/>
              </a:rPr>
            </a:br>
            <a:br>
              <a:rPr lang="ru-RU" sz="4800" b="0" dirty="0">
                <a:solidFill>
                  <a:srgbClr val="A6896B"/>
                </a:solidFill>
                <a:latin typeface="Bahnschrift SemiBold SemiConden" panose="020B0502040204020203" pitchFamily="34" charset="0"/>
                <a:ea typeface="+mn-ea"/>
                <a:cs typeface="Arial Black"/>
              </a:rPr>
            </a:br>
            <a:br>
              <a:rPr lang="ru-RU" sz="4800" b="0" dirty="0">
                <a:solidFill>
                  <a:srgbClr val="A6896B"/>
                </a:solidFill>
                <a:latin typeface="Bahnschrift SemiBold SemiConden" panose="020B0502040204020203" pitchFamily="34" charset="0"/>
                <a:ea typeface="+mn-ea"/>
                <a:cs typeface="Arial Black"/>
              </a:rPr>
            </a:br>
            <a:br>
              <a:rPr lang="ru-RU" sz="4800" b="0" dirty="0">
                <a:solidFill>
                  <a:srgbClr val="A6896B"/>
                </a:solidFill>
                <a:latin typeface="Bahnschrift SemiBold SemiConden" panose="020B0502040204020203" pitchFamily="34" charset="0"/>
                <a:ea typeface="+mn-ea"/>
                <a:cs typeface="Arial Black"/>
              </a:rPr>
            </a:br>
            <a:endParaRPr lang="ru-RU" sz="4800" b="0" dirty="0">
              <a:solidFill>
                <a:srgbClr val="A6896B"/>
              </a:solidFill>
              <a:latin typeface="Bahnschrift SemiBold SemiConden" panose="020B0502040204020203" pitchFamily="34" charset="0"/>
              <a:ea typeface="+mn-ea"/>
              <a:cs typeface="Arial Black"/>
            </a:endParaRPr>
          </a:p>
        </p:txBody>
      </p:sp>
      <p:sp>
        <p:nvSpPr>
          <p:cNvPr id="16" name="object 16"/>
          <p:cNvSpPr txBox="1"/>
          <p:nvPr/>
        </p:nvSpPr>
        <p:spPr>
          <a:xfrm>
            <a:off x="990600" y="2973818"/>
            <a:ext cx="9525000" cy="6764159"/>
          </a:xfrm>
          <a:prstGeom prst="rect">
            <a:avLst/>
          </a:prstGeom>
        </p:spPr>
        <p:txBody>
          <a:bodyPr vert="horz" wrap="square" lIns="0" tIns="12700" rIns="0" bIns="0" rtlCol="0">
            <a:spAutoFit/>
          </a:bodyPr>
          <a:lstStyle/>
          <a:p>
            <a:pPr marL="12700" marR="5080" algn="just">
              <a:lnSpc>
                <a:spcPct val="115700"/>
              </a:lnSpc>
              <a:spcBef>
                <a:spcPts val="100"/>
              </a:spcBef>
            </a:pPr>
            <a:r>
              <a:rPr lang="ru-RU" sz="2000" dirty="0">
                <a:latin typeface="Arial Narrow" panose="020B0606020202030204" pitchFamily="34" charset="0"/>
              </a:rPr>
              <a:t>"Литьё является наиболее древним видом художественной обработки металла, традиционным для тюрков Евразии, в том числе и татар. Высочайшего уровня развития оно достигло в период Волжской </a:t>
            </a:r>
            <a:r>
              <a:rPr lang="ru-RU" sz="2000" dirty="0" err="1">
                <a:latin typeface="Arial Narrow" panose="020B0606020202030204" pitchFamily="34" charset="0"/>
              </a:rPr>
              <a:t>Булгарии</a:t>
            </a:r>
            <a:r>
              <a:rPr lang="ru-RU" sz="2000" dirty="0">
                <a:latin typeface="Arial Narrow" panose="020B0606020202030204" pitchFamily="34" charset="0"/>
              </a:rPr>
              <a:t>. Документальная информация о казанско-татарских литьевых традициях отсутствует. О способах литья татарских ремесленников можно судить лишь опосредованно, по внешним характеристикам самих украшений. Самый ранний пласт именно казанско-татарских литых украшений относят к периоду Казанского ханства, сохранившего ювелирные традиции Булгарского Улуса Золотой </a:t>
            </a:r>
            <a:r>
              <a:rPr lang="ru-RU" sz="2000" dirty="0" err="1">
                <a:latin typeface="Arial Narrow" panose="020B0606020202030204" pitchFamily="34" charset="0"/>
              </a:rPr>
              <a:t>орды.Основным</a:t>
            </a:r>
            <a:r>
              <a:rPr lang="ru-RU" sz="2000" dirty="0">
                <a:latin typeface="Arial Narrow" panose="020B0606020202030204" pitchFamily="34" charset="0"/>
              </a:rPr>
              <a:t> материалом для украшений традиционно служило серебро - стратегический по сути металл, который в XVIII – XIX находился под особым контролем государства.  Это безусловно влияло на характер технологических процессов, вплоть до временного исчезновения литья из домашнего ремесла. Литейное искусство Казанского Поволжья в имперский период характеризуется своеобразной </a:t>
            </a:r>
            <a:r>
              <a:rPr lang="ru-RU" sz="2000" dirty="0" err="1">
                <a:latin typeface="Arial Narrow" panose="020B0606020202030204" pitchFamily="34" charset="0"/>
              </a:rPr>
              <a:t>синкретичностью</a:t>
            </a:r>
            <a:r>
              <a:rPr lang="ru-RU" sz="2000" dirty="0">
                <a:latin typeface="Arial Narrow" panose="020B0606020202030204" pitchFamily="34" charset="0"/>
              </a:rPr>
              <a:t>, которая прослеживается на уровне технологии и на формировании некоторых традиционных татарских украшений. В ремесленной среде литье оставалось неотъемлемой составляющей технологического процесса. Конец XIX – начало XX вв. определяется как период упадка ювелирного ремесла, вызванного рядом объективных причин, среди которых можно назвать активное распространение фабрично-заводской продукции и общую переориентацию населения центральных уездов на европейский костюм. Однако и в это время спрос на литые украшения, особенно ориентированные на крестьянский быт был довольно велик. Его замещала продукция Рыбно-Слободского кустарного промысла."</a:t>
            </a:r>
          </a:p>
        </p:txBody>
      </p:sp>
      <p:pic>
        <p:nvPicPr>
          <p:cNvPr id="9" name="Рисунок 8">
            <a:extLst>
              <a:ext uri="{FF2B5EF4-FFF2-40B4-BE49-F238E27FC236}">
                <a16:creationId xmlns:a16="http://schemas.microsoft.com/office/drawing/2014/main" id="{12D1AAE1-AB6E-DB3C-5120-7B8CF3A2510A}"/>
              </a:ext>
            </a:extLst>
          </p:cNvPr>
          <p:cNvPicPr>
            <a:picLocks noChangeAspect="1"/>
          </p:cNvPicPr>
          <p:nvPr/>
        </p:nvPicPr>
        <p:blipFill>
          <a:blip r:embed="rId3"/>
          <a:stretch>
            <a:fillRect/>
          </a:stretch>
        </p:blipFill>
        <p:spPr>
          <a:xfrm>
            <a:off x="11963400" y="3086100"/>
            <a:ext cx="3577525" cy="5863167"/>
          </a:xfrm>
          <a:prstGeom prst="rect">
            <a:avLst/>
          </a:prstGeom>
        </p:spPr>
      </p:pic>
    </p:spTree>
    <p:extLst>
      <p:ext uri="{BB962C8B-B14F-4D97-AF65-F5344CB8AC3E}">
        <p14:creationId xmlns:p14="http://schemas.microsoft.com/office/powerpoint/2010/main" val="4255249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object 4"/>
          <p:cNvPicPr/>
          <p:nvPr/>
        </p:nvPicPr>
        <p:blipFill>
          <a:blip r:embed="rId2" cstate="print"/>
          <a:stretch>
            <a:fillRect/>
          </a:stretch>
        </p:blipFill>
        <p:spPr>
          <a:xfrm rot="10800000">
            <a:off x="0" y="724835"/>
            <a:ext cx="4616764" cy="9137535"/>
          </a:xfrm>
          <a:prstGeom prst="rect">
            <a:avLst/>
          </a:prstGeom>
        </p:spPr>
      </p:pic>
      <p:sp>
        <p:nvSpPr>
          <p:cNvPr id="2" name="object 2"/>
          <p:cNvSpPr/>
          <p:nvPr/>
        </p:nvSpPr>
        <p:spPr>
          <a:xfrm>
            <a:off x="0" y="9845226"/>
            <a:ext cx="18288000" cy="45719"/>
          </a:xfrm>
          <a:custGeom>
            <a:avLst/>
            <a:gdLst/>
            <a:ahLst/>
            <a:cxnLst/>
            <a:rect l="l" t="t" r="r" b="b"/>
            <a:pathLst>
              <a:path w="16230600" h="28575">
                <a:moveTo>
                  <a:pt x="16230598" y="28574"/>
                </a:moveTo>
                <a:lnTo>
                  <a:pt x="0" y="28574"/>
                </a:lnTo>
                <a:lnTo>
                  <a:pt x="0" y="0"/>
                </a:lnTo>
                <a:lnTo>
                  <a:pt x="16230598" y="0"/>
                </a:lnTo>
                <a:lnTo>
                  <a:pt x="16230598" y="28574"/>
                </a:lnTo>
                <a:close/>
              </a:path>
            </a:pathLst>
          </a:custGeom>
          <a:solidFill>
            <a:srgbClr val="CCA63C"/>
          </a:solidFill>
        </p:spPr>
        <p:txBody>
          <a:bodyPr wrap="square" lIns="0" tIns="0" rIns="0" bIns="0" rtlCol="0"/>
          <a:lstStyle/>
          <a:p>
            <a:endParaRPr/>
          </a:p>
        </p:txBody>
      </p:sp>
      <p:sp>
        <p:nvSpPr>
          <p:cNvPr id="4" name="object 4"/>
          <p:cNvSpPr txBox="1">
            <a:spLocks noGrp="1"/>
          </p:cNvSpPr>
          <p:nvPr>
            <p:ph type="title"/>
          </p:nvPr>
        </p:nvSpPr>
        <p:spPr>
          <a:xfrm>
            <a:off x="428963" y="-76160"/>
            <a:ext cx="17430072" cy="4539379"/>
          </a:xfrm>
          <a:prstGeom prst="rect">
            <a:avLst/>
          </a:prstGeom>
        </p:spPr>
        <p:txBody>
          <a:bodyPr vert="horz" wrap="square" lIns="0" tIns="812478" rIns="0" bIns="0" rtlCol="0">
            <a:spAutoFit/>
          </a:bodyPr>
          <a:lstStyle/>
          <a:p>
            <a:pPr marL="599440" marR="5080">
              <a:lnSpc>
                <a:spcPts val="5780"/>
              </a:lnSpc>
              <a:spcBef>
                <a:spcPts val="1275"/>
              </a:spcBef>
            </a:pPr>
            <a:r>
              <a:rPr lang="ru-RU" sz="4800" b="0" dirty="0">
                <a:solidFill>
                  <a:srgbClr val="A6896B"/>
                </a:solidFill>
                <a:latin typeface="Bahnschrift SemiBold SemiConden" panose="020B0502040204020203" pitchFamily="34" charset="0"/>
                <a:ea typeface="+mn-ea"/>
                <a:cs typeface="Arial Black"/>
              </a:rPr>
              <a:t>Художественная обработка металла (Чеканка )</a:t>
            </a:r>
            <a:br>
              <a:rPr lang="ru-RU" sz="4800" b="0" dirty="0">
                <a:solidFill>
                  <a:srgbClr val="A6896B"/>
                </a:solidFill>
                <a:latin typeface="Bahnschrift SemiBold SemiConden" panose="020B0502040204020203" pitchFamily="34" charset="0"/>
                <a:ea typeface="+mn-ea"/>
                <a:cs typeface="Arial Black"/>
              </a:rPr>
            </a:br>
            <a:br>
              <a:rPr lang="ru-RU" sz="4800" b="0" dirty="0">
                <a:solidFill>
                  <a:srgbClr val="A6896B"/>
                </a:solidFill>
                <a:latin typeface="Bahnschrift SemiBold SemiConden" panose="020B0502040204020203" pitchFamily="34" charset="0"/>
                <a:ea typeface="+mn-ea"/>
                <a:cs typeface="Arial Black"/>
              </a:rPr>
            </a:br>
            <a:br>
              <a:rPr lang="ru-RU" sz="4800" b="0" dirty="0">
                <a:solidFill>
                  <a:srgbClr val="A6896B"/>
                </a:solidFill>
                <a:latin typeface="Bahnschrift SemiBold SemiConden" panose="020B0502040204020203" pitchFamily="34" charset="0"/>
                <a:ea typeface="+mn-ea"/>
                <a:cs typeface="Arial Black"/>
              </a:rPr>
            </a:br>
            <a:br>
              <a:rPr lang="ru-RU" sz="4800" b="0" dirty="0">
                <a:solidFill>
                  <a:srgbClr val="A6896B"/>
                </a:solidFill>
                <a:latin typeface="Bahnschrift SemiBold SemiConden" panose="020B0502040204020203" pitchFamily="34" charset="0"/>
                <a:ea typeface="+mn-ea"/>
                <a:cs typeface="Arial Black"/>
              </a:rPr>
            </a:br>
            <a:endParaRPr lang="ru-RU" sz="4800" b="0" dirty="0">
              <a:solidFill>
                <a:srgbClr val="A6896B"/>
              </a:solidFill>
              <a:latin typeface="Bahnschrift SemiBold SemiConden" panose="020B0502040204020203" pitchFamily="34" charset="0"/>
              <a:ea typeface="+mn-ea"/>
              <a:cs typeface="Arial Black"/>
            </a:endParaRPr>
          </a:p>
        </p:txBody>
      </p:sp>
      <p:sp>
        <p:nvSpPr>
          <p:cNvPr id="16" name="object 16"/>
          <p:cNvSpPr txBox="1"/>
          <p:nvPr/>
        </p:nvSpPr>
        <p:spPr>
          <a:xfrm>
            <a:off x="990600" y="2973818"/>
            <a:ext cx="8534400" cy="2154949"/>
          </a:xfrm>
          <a:prstGeom prst="rect">
            <a:avLst/>
          </a:prstGeom>
        </p:spPr>
        <p:txBody>
          <a:bodyPr vert="horz" wrap="square" lIns="0" tIns="12700" rIns="0" bIns="0" rtlCol="0">
            <a:spAutoFit/>
          </a:bodyPr>
          <a:lstStyle/>
          <a:p>
            <a:pPr marL="12700" marR="5080" algn="just">
              <a:lnSpc>
                <a:spcPct val="115700"/>
              </a:lnSpc>
              <a:spcBef>
                <a:spcPts val="100"/>
              </a:spcBef>
            </a:pPr>
            <a:r>
              <a:rPr lang="ru-RU" sz="2000" dirty="0">
                <a:latin typeface="Arial Narrow" panose="020B0606020202030204" pitchFamily="34" charset="0"/>
              </a:rPr>
              <a:t>Чеканка получила наибольшее распространение в татарском ювелирном искусстве XVIII–XIX в., традиции которого связаны с </a:t>
            </a:r>
            <a:r>
              <a:rPr lang="ru-RU" sz="2000" dirty="0" err="1">
                <a:latin typeface="Arial Narrow" panose="020B0606020202030204" pitchFamily="34" charset="0"/>
              </a:rPr>
              <a:t>торевтикой</a:t>
            </a:r>
            <a:r>
              <a:rPr lang="ru-RU" sz="2000" dirty="0">
                <a:latin typeface="Arial Narrow" panose="020B0606020202030204" pitchFamily="34" charset="0"/>
              </a:rPr>
              <a:t> Волжской </a:t>
            </a:r>
            <a:r>
              <a:rPr lang="ru-RU" sz="2000" dirty="0" err="1">
                <a:latin typeface="Arial Narrow" panose="020B0606020202030204" pitchFamily="34" charset="0"/>
              </a:rPr>
              <a:t>Булгарии</a:t>
            </a:r>
            <a:r>
              <a:rPr lang="ru-RU" sz="2000" dirty="0">
                <a:latin typeface="Arial Narrow" panose="020B0606020202030204" pitchFamily="34" charset="0"/>
              </a:rPr>
              <a:t> и Золотой Орды. Плоскорельефной и высокорельефной чеканкой декорировались различные виды национальных украшений – бляхи, </a:t>
            </a:r>
            <a:r>
              <a:rPr lang="ru-RU" sz="2000" dirty="0" err="1">
                <a:latin typeface="Arial Narrow" panose="020B0606020202030204" pitchFamily="34" charset="0"/>
              </a:rPr>
              <a:t>коранницы</a:t>
            </a:r>
            <a:r>
              <a:rPr lang="ru-RU" sz="2000" dirty="0">
                <a:latin typeface="Arial Narrow" panose="020B0606020202030204" pitchFamily="34" charset="0"/>
              </a:rPr>
              <a:t>, пластинчатые браслеты, пряжки, воротниковые застёжки яка </a:t>
            </a:r>
            <a:r>
              <a:rPr lang="ru-RU" sz="2000" dirty="0" err="1">
                <a:latin typeface="Arial Narrow" panose="020B0606020202030204" pitchFamily="34" charset="0"/>
              </a:rPr>
              <a:t>чылбыры</a:t>
            </a:r>
            <a:r>
              <a:rPr lang="ru-RU" sz="2000" dirty="0">
                <a:latin typeface="Arial Narrow" panose="020B0606020202030204" pitchFamily="34" charset="0"/>
              </a:rPr>
              <a:t>, </a:t>
            </a:r>
            <a:r>
              <a:rPr lang="ru-RU" sz="2000" dirty="0" err="1">
                <a:latin typeface="Arial Narrow" panose="020B0606020202030204" pitchFamily="34" charset="0"/>
              </a:rPr>
              <a:t>накосники</a:t>
            </a:r>
            <a:r>
              <a:rPr lang="ru-RU" sz="2000" dirty="0">
                <a:latin typeface="Arial Narrow" panose="020B0606020202030204" pitchFamily="34" charset="0"/>
              </a:rPr>
              <a:t> </a:t>
            </a:r>
            <a:r>
              <a:rPr lang="ru-RU" sz="2000" dirty="0" err="1">
                <a:latin typeface="Arial Narrow" panose="020B0606020202030204" pitchFamily="34" charset="0"/>
              </a:rPr>
              <a:t>чулпы</a:t>
            </a:r>
            <a:r>
              <a:rPr lang="ru-RU" sz="2000" dirty="0">
                <a:latin typeface="Arial Narrow" panose="020B0606020202030204" pitchFamily="34" charset="0"/>
              </a:rPr>
              <a:t>. На рубеже XIX–XX вв. чеканные украшения перестали пользоваться спросом.</a:t>
            </a:r>
          </a:p>
        </p:txBody>
      </p:sp>
      <p:pic>
        <p:nvPicPr>
          <p:cNvPr id="7" name="Рисунок 6">
            <a:extLst>
              <a:ext uri="{FF2B5EF4-FFF2-40B4-BE49-F238E27FC236}">
                <a16:creationId xmlns:a16="http://schemas.microsoft.com/office/drawing/2014/main" id="{3A0FA830-AFB5-D363-ABD7-0D9B427EDE1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01400" y="3086100"/>
            <a:ext cx="5341023" cy="5392168"/>
          </a:xfrm>
          <a:prstGeom prst="rect">
            <a:avLst/>
          </a:prstGeom>
          <a:noFill/>
          <a:ln>
            <a:noFill/>
          </a:ln>
        </p:spPr>
      </p:pic>
    </p:spTree>
    <p:extLst>
      <p:ext uri="{BB962C8B-B14F-4D97-AF65-F5344CB8AC3E}">
        <p14:creationId xmlns:p14="http://schemas.microsoft.com/office/powerpoint/2010/main" val="20475656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object 4"/>
          <p:cNvPicPr/>
          <p:nvPr/>
        </p:nvPicPr>
        <p:blipFill>
          <a:blip r:embed="rId2" cstate="print"/>
          <a:stretch>
            <a:fillRect/>
          </a:stretch>
        </p:blipFill>
        <p:spPr>
          <a:xfrm rot="10800000">
            <a:off x="0" y="724835"/>
            <a:ext cx="4616764" cy="9137535"/>
          </a:xfrm>
          <a:prstGeom prst="rect">
            <a:avLst/>
          </a:prstGeom>
        </p:spPr>
      </p:pic>
      <p:sp>
        <p:nvSpPr>
          <p:cNvPr id="2" name="object 2"/>
          <p:cNvSpPr/>
          <p:nvPr/>
        </p:nvSpPr>
        <p:spPr>
          <a:xfrm>
            <a:off x="0" y="9845226"/>
            <a:ext cx="18288000" cy="45719"/>
          </a:xfrm>
          <a:custGeom>
            <a:avLst/>
            <a:gdLst/>
            <a:ahLst/>
            <a:cxnLst/>
            <a:rect l="l" t="t" r="r" b="b"/>
            <a:pathLst>
              <a:path w="16230600" h="28575">
                <a:moveTo>
                  <a:pt x="16230598" y="28574"/>
                </a:moveTo>
                <a:lnTo>
                  <a:pt x="0" y="28574"/>
                </a:lnTo>
                <a:lnTo>
                  <a:pt x="0" y="0"/>
                </a:lnTo>
                <a:lnTo>
                  <a:pt x="16230598" y="0"/>
                </a:lnTo>
                <a:lnTo>
                  <a:pt x="16230598" y="28574"/>
                </a:lnTo>
                <a:close/>
              </a:path>
            </a:pathLst>
          </a:custGeom>
          <a:solidFill>
            <a:srgbClr val="CCA63C"/>
          </a:solidFill>
        </p:spPr>
        <p:txBody>
          <a:bodyPr wrap="square" lIns="0" tIns="0" rIns="0" bIns="0" rtlCol="0"/>
          <a:lstStyle/>
          <a:p>
            <a:endParaRPr/>
          </a:p>
        </p:txBody>
      </p:sp>
      <p:sp>
        <p:nvSpPr>
          <p:cNvPr id="4" name="object 4"/>
          <p:cNvSpPr txBox="1">
            <a:spLocks noGrp="1"/>
          </p:cNvSpPr>
          <p:nvPr>
            <p:ph type="title"/>
          </p:nvPr>
        </p:nvSpPr>
        <p:spPr>
          <a:xfrm>
            <a:off x="428963" y="-76160"/>
            <a:ext cx="17430072" cy="3795586"/>
          </a:xfrm>
          <a:prstGeom prst="rect">
            <a:avLst/>
          </a:prstGeom>
        </p:spPr>
        <p:txBody>
          <a:bodyPr vert="horz" wrap="square" lIns="0" tIns="812478" rIns="0" bIns="0" rtlCol="0">
            <a:spAutoFit/>
          </a:bodyPr>
          <a:lstStyle/>
          <a:p>
            <a:pPr marL="599440" marR="5080">
              <a:lnSpc>
                <a:spcPts val="5780"/>
              </a:lnSpc>
              <a:spcBef>
                <a:spcPts val="1275"/>
              </a:spcBef>
            </a:pPr>
            <a:r>
              <a:rPr lang="ru-RU" sz="4800" b="0" dirty="0">
                <a:solidFill>
                  <a:srgbClr val="A6896B"/>
                </a:solidFill>
                <a:latin typeface="Bahnschrift SemiBold SemiConden" panose="020B0502040204020203" pitchFamily="34" charset="0"/>
                <a:ea typeface="+mn-ea"/>
                <a:cs typeface="Arial Black"/>
              </a:rPr>
              <a:t>Художественная обработка металла (</a:t>
            </a:r>
            <a:r>
              <a:rPr lang="ru-RU" sz="4800" b="0" dirty="0" err="1">
                <a:solidFill>
                  <a:srgbClr val="A6896B"/>
                </a:solidFill>
                <a:latin typeface="Bahnschrift SemiBold SemiConden" panose="020B0502040204020203" pitchFamily="34" charset="0"/>
                <a:ea typeface="+mn-ea"/>
                <a:cs typeface="Arial Black"/>
              </a:rPr>
              <a:t>Чебоксинская</a:t>
            </a:r>
            <a:r>
              <a:rPr lang="ru-RU" sz="4800" b="0" dirty="0">
                <a:solidFill>
                  <a:srgbClr val="A6896B"/>
                </a:solidFill>
                <a:latin typeface="Bahnschrift SemiBold SemiConden" panose="020B0502040204020203" pitchFamily="34" charset="0"/>
                <a:ea typeface="+mn-ea"/>
                <a:cs typeface="Arial Black"/>
              </a:rPr>
              <a:t> ковка)</a:t>
            </a:r>
            <a:br>
              <a:rPr lang="ru-RU" sz="4800" b="0" dirty="0">
                <a:solidFill>
                  <a:srgbClr val="A6896B"/>
                </a:solidFill>
                <a:latin typeface="Bahnschrift SemiBold SemiConden" panose="020B0502040204020203" pitchFamily="34" charset="0"/>
                <a:ea typeface="+mn-ea"/>
                <a:cs typeface="Arial Black"/>
              </a:rPr>
            </a:br>
            <a:br>
              <a:rPr lang="ru-RU" sz="4800" b="0" dirty="0">
                <a:solidFill>
                  <a:srgbClr val="A6896B"/>
                </a:solidFill>
                <a:latin typeface="Bahnschrift SemiBold SemiConden" panose="020B0502040204020203" pitchFamily="34" charset="0"/>
                <a:ea typeface="+mn-ea"/>
                <a:cs typeface="Arial Black"/>
              </a:rPr>
            </a:br>
            <a:br>
              <a:rPr lang="ru-RU" sz="4800" b="0" dirty="0">
                <a:solidFill>
                  <a:srgbClr val="A6896B"/>
                </a:solidFill>
                <a:latin typeface="Bahnschrift SemiBold SemiConden" panose="020B0502040204020203" pitchFamily="34" charset="0"/>
                <a:ea typeface="+mn-ea"/>
                <a:cs typeface="Arial Black"/>
              </a:rPr>
            </a:br>
            <a:endParaRPr lang="ru-RU" sz="4800" b="0" dirty="0">
              <a:solidFill>
                <a:srgbClr val="A6896B"/>
              </a:solidFill>
              <a:latin typeface="Bahnschrift SemiBold SemiConden" panose="020B0502040204020203" pitchFamily="34" charset="0"/>
              <a:ea typeface="+mn-ea"/>
              <a:cs typeface="Arial Black"/>
            </a:endParaRPr>
          </a:p>
        </p:txBody>
      </p:sp>
      <p:sp>
        <p:nvSpPr>
          <p:cNvPr id="16" name="object 16"/>
          <p:cNvSpPr txBox="1"/>
          <p:nvPr/>
        </p:nvSpPr>
        <p:spPr>
          <a:xfrm>
            <a:off x="990600" y="2973818"/>
            <a:ext cx="8534400" cy="4622035"/>
          </a:xfrm>
          <a:prstGeom prst="rect">
            <a:avLst/>
          </a:prstGeom>
        </p:spPr>
        <p:txBody>
          <a:bodyPr vert="horz" wrap="square" lIns="0" tIns="12700" rIns="0" bIns="0" rtlCol="0">
            <a:spAutoFit/>
          </a:bodyPr>
          <a:lstStyle/>
          <a:p>
            <a:pPr marL="12700" marR="5080" algn="just">
              <a:lnSpc>
                <a:spcPct val="115700"/>
              </a:lnSpc>
              <a:spcBef>
                <a:spcPts val="100"/>
              </a:spcBef>
            </a:pPr>
            <a:r>
              <a:rPr lang="ru-RU" sz="2000" dirty="0">
                <a:latin typeface="Arial Narrow" panose="020B0606020202030204" pitchFamily="34" charset="0"/>
              </a:rPr>
              <a:t>"Крупным центром кузнечного ремесла села </a:t>
            </a:r>
            <a:r>
              <a:rPr lang="ru-RU" sz="2000" dirty="0" err="1">
                <a:latin typeface="Arial Narrow" panose="020B0606020202030204" pitchFamily="34" charset="0"/>
              </a:rPr>
              <a:t>Чебакса</a:t>
            </a:r>
            <a:r>
              <a:rPr lang="ru-RU" sz="2000" dirty="0">
                <a:latin typeface="Arial Narrow" panose="020B0606020202030204" pitchFamily="34" charset="0"/>
              </a:rPr>
              <a:t> близ Казани стала примерно во второй половине XIX века. Ажурные ограды, перила и балконы украшали дома не только губернского центра, но, говорят, встречались даже в Петербурге и Первопрестольной. Рассказывают, что последний </a:t>
            </a:r>
            <a:r>
              <a:rPr lang="ru-RU" sz="2000" dirty="0" err="1">
                <a:latin typeface="Arial Narrow" panose="020B0606020202030204" pitchFamily="34" charset="0"/>
              </a:rPr>
              <a:t>чебаксинский</a:t>
            </a:r>
            <a:r>
              <a:rPr lang="ru-RU" sz="2000" dirty="0">
                <a:latin typeface="Arial Narrow" panose="020B0606020202030204" pitchFamily="34" charset="0"/>
              </a:rPr>
              <a:t> мастер умер в 50-е годы прошлого столетия, а вместе с ним ушли и секреты ремесла, и тайна </a:t>
            </a:r>
            <a:r>
              <a:rPr lang="ru-RU" sz="2000" dirty="0" err="1">
                <a:latin typeface="Arial Narrow" panose="020B0606020202030204" pitchFamily="34" charset="0"/>
              </a:rPr>
              <a:t>сплава.Изделия</a:t>
            </a:r>
            <a:r>
              <a:rPr lang="ru-RU" sz="2000" dirty="0">
                <a:latin typeface="Arial Narrow" panose="020B0606020202030204" pitchFamily="34" charset="0"/>
              </a:rPr>
              <a:t> мастеров села </a:t>
            </a:r>
            <a:r>
              <a:rPr lang="ru-RU" sz="2000" dirty="0" err="1">
                <a:latin typeface="Arial Narrow" panose="020B0606020202030204" pitchFamily="34" charset="0"/>
              </a:rPr>
              <a:t>Чебокса</a:t>
            </a:r>
            <a:r>
              <a:rPr lang="ru-RU" sz="2000" dirty="0">
                <a:latin typeface="Arial Narrow" panose="020B0606020202030204" pitchFamily="34" charset="0"/>
              </a:rPr>
              <a:t> – кованые решётки, балконы, лестничные перила и прочие элементы декора – отличались высоким художественным мастерством, пользовались большим спросом не только в Казанской губернии. Их хорошо знали и в других уголках России – слава </a:t>
            </a:r>
            <a:r>
              <a:rPr lang="ru-RU" sz="2000" dirty="0" err="1">
                <a:latin typeface="Arial Narrow" panose="020B0606020202030204" pitchFamily="34" charset="0"/>
              </a:rPr>
              <a:t>чебаксинских</a:t>
            </a:r>
            <a:r>
              <a:rPr lang="ru-RU" sz="2000" dirty="0">
                <a:latin typeface="Arial Narrow" panose="020B0606020202030204" pitchFamily="34" charset="0"/>
              </a:rPr>
              <a:t> кузнецов долетала до них подобно звону кузнечного молота при ударе по наковальне. Что и говорить, талантливые </a:t>
            </a:r>
            <a:r>
              <a:rPr lang="ru-RU" sz="2000" dirty="0" err="1">
                <a:latin typeface="Arial Narrow" panose="020B0606020202030204" pitchFamily="34" charset="0"/>
              </a:rPr>
              <a:t>чебаксинские</a:t>
            </a:r>
            <a:r>
              <a:rPr lang="ru-RU" sz="2000" dirty="0">
                <a:latin typeface="Arial Narrow" panose="020B0606020202030204" pitchFamily="34" charset="0"/>
              </a:rPr>
              <a:t> мастера вкладывали в свои изделия немало творческой фантазии, опыта, широко используя народные орнаментальные мотивы. Из поколения в поколение они совершенствовали искусство художественной ковки."</a:t>
            </a:r>
          </a:p>
        </p:txBody>
      </p:sp>
      <p:pic>
        <p:nvPicPr>
          <p:cNvPr id="8" name="Рисунок 7">
            <a:extLst>
              <a:ext uri="{FF2B5EF4-FFF2-40B4-BE49-F238E27FC236}">
                <a16:creationId xmlns:a16="http://schemas.microsoft.com/office/drawing/2014/main" id="{C0150429-4488-E8E2-267C-97DFEB2D7F2E}"/>
              </a:ext>
            </a:extLst>
          </p:cNvPr>
          <p:cNvPicPr>
            <a:picLocks noChangeAspect="1"/>
          </p:cNvPicPr>
          <p:nvPr/>
        </p:nvPicPr>
        <p:blipFill>
          <a:blip r:embed="rId3"/>
          <a:stretch>
            <a:fillRect/>
          </a:stretch>
        </p:blipFill>
        <p:spPr>
          <a:xfrm>
            <a:off x="10287000" y="3162300"/>
            <a:ext cx="6615818" cy="4267200"/>
          </a:xfrm>
          <a:prstGeom prst="rect">
            <a:avLst/>
          </a:prstGeom>
        </p:spPr>
      </p:pic>
    </p:spTree>
    <p:extLst>
      <p:ext uri="{BB962C8B-B14F-4D97-AF65-F5344CB8AC3E}">
        <p14:creationId xmlns:p14="http://schemas.microsoft.com/office/powerpoint/2010/main" val="11808286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object 4"/>
          <p:cNvPicPr/>
          <p:nvPr/>
        </p:nvPicPr>
        <p:blipFill>
          <a:blip r:embed="rId2" cstate="print"/>
          <a:stretch>
            <a:fillRect/>
          </a:stretch>
        </p:blipFill>
        <p:spPr>
          <a:xfrm rot="10800000">
            <a:off x="0" y="724835"/>
            <a:ext cx="4616764" cy="9137535"/>
          </a:xfrm>
          <a:prstGeom prst="rect">
            <a:avLst/>
          </a:prstGeom>
        </p:spPr>
      </p:pic>
      <p:sp>
        <p:nvSpPr>
          <p:cNvPr id="2" name="object 2"/>
          <p:cNvSpPr/>
          <p:nvPr/>
        </p:nvSpPr>
        <p:spPr>
          <a:xfrm>
            <a:off x="0" y="9845226"/>
            <a:ext cx="18288000" cy="45719"/>
          </a:xfrm>
          <a:custGeom>
            <a:avLst/>
            <a:gdLst/>
            <a:ahLst/>
            <a:cxnLst/>
            <a:rect l="l" t="t" r="r" b="b"/>
            <a:pathLst>
              <a:path w="16230600" h="28575">
                <a:moveTo>
                  <a:pt x="16230598" y="28574"/>
                </a:moveTo>
                <a:lnTo>
                  <a:pt x="0" y="28574"/>
                </a:lnTo>
                <a:lnTo>
                  <a:pt x="0" y="0"/>
                </a:lnTo>
                <a:lnTo>
                  <a:pt x="16230598" y="0"/>
                </a:lnTo>
                <a:lnTo>
                  <a:pt x="16230598" y="28574"/>
                </a:lnTo>
                <a:close/>
              </a:path>
            </a:pathLst>
          </a:custGeom>
          <a:solidFill>
            <a:srgbClr val="CCA63C"/>
          </a:solidFill>
        </p:spPr>
        <p:txBody>
          <a:bodyPr wrap="square" lIns="0" tIns="0" rIns="0" bIns="0" rtlCol="0"/>
          <a:lstStyle/>
          <a:p>
            <a:endParaRPr/>
          </a:p>
        </p:txBody>
      </p:sp>
      <p:sp>
        <p:nvSpPr>
          <p:cNvPr id="4" name="object 4"/>
          <p:cNvSpPr txBox="1">
            <a:spLocks noGrp="1"/>
          </p:cNvSpPr>
          <p:nvPr>
            <p:ph type="title"/>
          </p:nvPr>
        </p:nvSpPr>
        <p:spPr>
          <a:xfrm>
            <a:off x="428963" y="-76160"/>
            <a:ext cx="17430072" cy="4539379"/>
          </a:xfrm>
          <a:prstGeom prst="rect">
            <a:avLst/>
          </a:prstGeom>
        </p:spPr>
        <p:txBody>
          <a:bodyPr vert="horz" wrap="square" lIns="0" tIns="812478" rIns="0" bIns="0" rtlCol="0">
            <a:spAutoFit/>
          </a:bodyPr>
          <a:lstStyle/>
          <a:p>
            <a:pPr marL="599440" marR="5080">
              <a:lnSpc>
                <a:spcPts val="5780"/>
              </a:lnSpc>
              <a:spcBef>
                <a:spcPts val="1275"/>
              </a:spcBef>
            </a:pPr>
            <a:r>
              <a:rPr lang="ru-RU" sz="4800" b="0" dirty="0">
                <a:solidFill>
                  <a:srgbClr val="A6896B"/>
                </a:solidFill>
                <a:latin typeface="Bahnschrift SemiBold SemiConden" panose="020B0502040204020203" pitchFamily="34" charset="0"/>
                <a:ea typeface="+mn-ea"/>
                <a:cs typeface="Arial Black"/>
              </a:rPr>
              <a:t>Художественное ручное ткачество (браное и закладное ткачество)</a:t>
            </a:r>
            <a:br>
              <a:rPr lang="ru-RU" sz="4800" b="0" dirty="0">
                <a:solidFill>
                  <a:srgbClr val="A6896B"/>
                </a:solidFill>
                <a:latin typeface="Bahnschrift SemiBold SemiConden" panose="020B0502040204020203" pitchFamily="34" charset="0"/>
                <a:ea typeface="+mn-ea"/>
                <a:cs typeface="Arial Black"/>
              </a:rPr>
            </a:br>
            <a:br>
              <a:rPr lang="ru-RU" sz="4800" b="0" dirty="0">
                <a:solidFill>
                  <a:srgbClr val="A6896B"/>
                </a:solidFill>
                <a:latin typeface="Bahnschrift SemiBold SemiConden" panose="020B0502040204020203" pitchFamily="34" charset="0"/>
                <a:ea typeface="+mn-ea"/>
                <a:cs typeface="Arial Black"/>
              </a:rPr>
            </a:br>
            <a:br>
              <a:rPr lang="ru-RU" sz="4800" b="0" dirty="0">
                <a:solidFill>
                  <a:srgbClr val="A6896B"/>
                </a:solidFill>
                <a:latin typeface="Bahnschrift SemiBold SemiConden" panose="020B0502040204020203" pitchFamily="34" charset="0"/>
                <a:ea typeface="+mn-ea"/>
                <a:cs typeface="Arial Black"/>
              </a:rPr>
            </a:br>
            <a:br>
              <a:rPr lang="ru-RU" sz="4800" b="0" dirty="0">
                <a:solidFill>
                  <a:srgbClr val="A6896B"/>
                </a:solidFill>
                <a:latin typeface="Bahnschrift SemiBold SemiConden" panose="020B0502040204020203" pitchFamily="34" charset="0"/>
                <a:ea typeface="+mn-ea"/>
                <a:cs typeface="Arial Black"/>
              </a:rPr>
            </a:br>
            <a:endParaRPr lang="ru-RU" sz="4800" b="0" dirty="0">
              <a:solidFill>
                <a:srgbClr val="A6896B"/>
              </a:solidFill>
              <a:latin typeface="Bahnschrift SemiBold SemiConden" panose="020B0502040204020203" pitchFamily="34" charset="0"/>
              <a:ea typeface="+mn-ea"/>
              <a:cs typeface="Arial Black"/>
            </a:endParaRPr>
          </a:p>
        </p:txBody>
      </p:sp>
      <p:sp>
        <p:nvSpPr>
          <p:cNvPr id="16" name="object 16"/>
          <p:cNvSpPr txBox="1"/>
          <p:nvPr/>
        </p:nvSpPr>
        <p:spPr>
          <a:xfrm>
            <a:off x="553252" y="2049873"/>
            <a:ext cx="12420600" cy="8237127"/>
          </a:xfrm>
          <a:prstGeom prst="rect">
            <a:avLst/>
          </a:prstGeom>
        </p:spPr>
        <p:txBody>
          <a:bodyPr vert="horz" wrap="square" lIns="0" tIns="12700" rIns="0" bIns="0" rtlCol="0">
            <a:spAutoFit/>
          </a:bodyPr>
          <a:lstStyle/>
          <a:p>
            <a:pPr marL="12700" marR="5080" algn="just">
              <a:lnSpc>
                <a:spcPct val="115700"/>
              </a:lnSpc>
              <a:spcBef>
                <a:spcPts val="100"/>
              </a:spcBef>
            </a:pPr>
            <a:r>
              <a:rPr lang="ru-RU" sz="2000" dirty="0">
                <a:latin typeface="Arial Narrow" panose="020B0606020202030204" pitchFamily="34" charset="0"/>
              </a:rPr>
              <a:t>Традиции ткацкого ремесла уходят своими корнями в булгарские времена и обусловлены как скотоводческими, так и земледельческими формами хозяйствования, основанными на обработке растительных волокон (лен, конопля, редко – крапива) и овечьей шерсти. Наиболее древним видом является закладное (</a:t>
            </a:r>
            <a:r>
              <a:rPr lang="ru-RU" sz="2000" dirty="0" err="1">
                <a:latin typeface="Arial Narrow" panose="020B0606020202030204" pitchFamily="34" charset="0"/>
              </a:rPr>
              <a:t>асалап</a:t>
            </a:r>
            <a:r>
              <a:rPr lang="ru-RU" sz="2000" dirty="0">
                <a:latin typeface="Arial Narrow" panose="020B0606020202030204" pitchFamily="34" charset="0"/>
              </a:rPr>
              <a:t> </a:t>
            </a:r>
            <a:r>
              <a:rPr lang="ru-RU" sz="2000" dirty="0" err="1">
                <a:latin typeface="Arial Narrow" panose="020B0606020202030204" pitchFamily="34" charset="0"/>
              </a:rPr>
              <a:t>сугу</a:t>
            </a:r>
            <a:r>
              <a:rPr lang="ru-RU" sz="2000" dirty="0">
                <a:latin typeface="Arial Narrow" panose="020B0606020202030204" pitchFamily="34" charset="0"/>
              </a:rPr>
              <a:t>, </a:t>
            </a:r>
            <a:r>
              <a:rPr lang="ru-RU" sz="2000" dirty="0" err="1">
                <a:latin typeface="Arial Narrow" panose="020B0606020202030204" pitchFamily="34" charset="0"/>
              </a:rPr>
              <a:t>бүлеп</a:t>
            </a:r>
            <a:r>
              <a:rPr lang="ru-RU" sz="2000" dirty="0">
                <a:latin typeface="Arial Narrow" panose="020B0606020202030204" pitchFamily="34" charset="0"/>
              </a:rPr>
              <a:t> </a:t>
            </a:r>
            <a:r>
              <a:rPr lang="ru-RU" sz="2000" dirty="0" err="1">
                <a:latin typeface="Arial Narrow" panose="020B0606020202030204" pitchFamily="34" charset="0"/>
              </a:rPr>
              <a:t>сугу</a:t>
            </a:r>
            <a:r>
              <a:rPr lang="ru-RU" sz="2000" dirty="0">
                <a:latin typeface="Arial Narrow" panose="020B0606020202030204" pitchFamily="34" charset="0"/>
              </a:rPr>
              <a:t>). Старинные образцы закладов относятся к концу XVIII – первой половине XIX в. В Казанском, </a:t>
            </a:r>
            <a:r>
              <a:rPr lang="ru-RU" sz="2000" dirty="0" err="1">
                <a:latin typeface="Arial Narrow" panose="020B0606020202030204" pitchFamily="34" charset="0"/>
              </a:rPr>
              <a:t>Лаишевском</a:t>
            </a:r>
            <a:r>
              <a:rPr lang="ru-RU" sz="2000" dirty="0">
                <a:latin typeface="Arial Narrow" panose="020B0606020202030204" pitchFamily="34" charset="0"/>
              </a:rPr>
              <a:t> уездах Казанской губернии. В бытовом обиходе татар ткани, выполненные закладной техникой, встречались редко. Закладная техника использовалась примерно до середины XIX в. К концу XIX в. этот вид постепенно был вытеснен браным (</a:t>
            </a:r>
            <a:r>
              <a:rPr lang="ru-RU" sz="2000" dirty="0" err="1">
                <a:latin typeface="Arial Narrow" panose="020B0606020202030204" pitchFamily="34" charset="0"/>
              </a:rPr>
              <a:t>чүпләм</a:t>
            </a:r>
            <a:r>
              <a:rPr lang="ru-RU" sz="2000" dirty="0">
                <a:latin typeface="Arial Narrow" panose="020B0606020202030204" pitchFamily="34" charset="0"/>
              </a:rPr>
              <a:t>) с выборной (</a:t>
            </a:r>
            <a:r>
              <a:rPr lang="ru-RU" sz="2000" dirty="0" err="1">
                <a:latin typeface="Arial Narrow" panose="020B0606020202030204" pitchFamily="34" charset="0"/>
              </a:rPr>
              <a:t>төсле</a:t>
            </a:r>
            <a:r>
              <a:rPr lang="ru-RU" sz="2000" dirty="0">
                <a:latin typeface="Arial Narrow" panose="020B0606020202030204" pitchFamily="34" charset="0"/>
              </a:rPr>
              <a:t> </a:t>
            </a:r>
            <a:r>
              <a:rPr lang="ru-RU" sz="2000" dirty="0" err="1">
                <a:latin typeface="Arial Narrow" panose="020B0606020202030204" pitchFamily="34" charset="0"/>
              </a:rPr>
              <a:t>чүпләм</a:t>
            </a:r>
            <a:r>
              <a:rPr lang="ru-RU" sz="2000" dirty="0">
                <a:latin typeface="Arial Narrow" panose="020B0606020202030204" pitchFamily="34" charset="0"/>
              </a:rPr>
              <a:t>, </a:t>
            </a:r>
            <a:r>
              <a:rPr lang="ru-RU" sz="2000" dirty="0" err="1">
                <a:latin typeface="Arial Narrow" panose="020B0606020202030204" pitchFamily="34" charset="0"/>
              </a:rPr>
              <a:t>күтәреп</a:t>
            </a:r>
            <a:r>
              <a:rPr lang="ru-RU" sz="2000" dirty="0">
                <a:latin typeface="Arial Narrow" panose="020B0606020202030204" pitchFamily="34" charset="0"/>
              </a:rPr>
              <a:t> </a:t>
            </a:r>
            <a:r>
              <a:rPr lang="ru-RU" sz="2000" dirty="0" err="1">
                <a:latin typeface="Arial Narrow" panose="020B0606020202030204" pitchFamily="34" charset="0"/>
              </a:rPr>
              <a:t>сугу</a:t>
            </a:r>
            <a:r>
              <a:rPr lang="ru-RU" sz="2000" dirty="0">
                <a:latin typeface="Arial Narrow" panose="020B0606020202030204" pitchFamily="34" charset="0"/>
              </a:rPr>
              <a:t>) и настильной (</a:t>
            </a:r>
            <a:r>
              <a:rPr lang="ru-RU" sz="2000" dirty="0" err="1">
                <a:latin typeface="Arial Narrow" panose="020B0606020202030204" pitchFamily="34" charset="0"/>
              </a:rPr>
              <a:t>чүпләм</a:t>
            </a:r>
            <a:r>
              <a:rPr lang="ru-RU" sz="2000" dirty="0">
                <a:latin typeface="Arial Narrow" panose="020B0606020202030204" pitchFamily="34" charset="0"/>
              </a:rPr>
              <a:t>, </a:t>
            </a:r>
            <a:r>
              <a:rPr lang="ru-RU" sz="2000" dirty="0" err="1">
                <a:latin typeface="Arial Narrow" panose="020B0606020202030204" pitchFamily="34" charset="0"/>
              </a:rPr>
              <a:t>түшәүле</a:t>
            </a:r>
            <a:r>
              <a:rPr lang="ru-RU" sz="2000" dirty="0">
                <a:latin typeface="Arial Narrow" panose="020B0606020202030204" pitchFamily="34" charset="0"/>
              </a:rPr>
              <a:t> туку) техниками тканья. В браном ткачестве узор лицевой стороны изделия образовывается настилом утка, а узор изнаночной стороны – настилом основы. В такой технике полотно ткани и ее орнаментация создавались одновременно и с использованием двух нитченок. Для получения узора применялись дополнительные приспособления: дощечки-</a:t>
            </a:r>
            <a:r>
              <a:rPr lang="ru-RU" sz="2000" dirty="0" err="1">
                <a:latin typeface="Arial Narrow" panose="020B0606020202030204" pitchFamily="34" charset="0"/>
              </a:rPr>
              <a:t>бральницы</a:t>
            </a:r>
            <a:r>
              <a:rPr lang="ru-RU" sz="2000" dirty="0">
                <a:latin typeface="Arial Narrow" panose="020B0606020202030204" pitchFamily="34" charset="0"/>
              </a:rPr>
              <a:t> (мечевидная доска с заостренными краями) шириной 2-2,5 см и длиной 90-95 см, </a:t>
            </a:r>
            <a:r>
              <a:rPr lang="ru-RU" sz="2000" dirty="0" err="1">
                <a:latin typeface="Arial Narrow" panose="020B0606020202030204" pitchFamily="34" charset="0"/>
              </a:rPr>
              <a:t>пруточки</a:t>
            </a:r>
            <a:r>
              <a:rPr lang="ru-RU" sz="2000" dirty="0">
                <a:latin typeface="Arial Narrow" panose="020B0606020202030204" pitchFamily="34" charset="0"/>
              </a:rPr>
              <a:t> диаметром 2-2,5 см, доски шириной 8-10 см и длиной 90-100 см. Ткачиха отсчитывала нужное количество нитей основы соответственно задуманному узору и набирала на дощечку-</a:t>
            </a:r>
            <a:r>
              <a:rPr lang="ru-RU" sz="2000" dirty="0" err="1">
                <a:latin typeface="Arial Narrow" panose="020B0606020202030204" pitchFamily="34" charset="0"/>
              </a:rPr>
              <a:t>бральницу</a:t>
            </a:r>
            <a:r>
              <a:rPr lang="ru-RU" sz="2000" dirty="0">
                <a:latin typeface="Arial Narrow" panose="020B0606020202030204" pitchFamily="34" charset="0"/>
              </a:rPr>
              <a:t>. </a:t>
            </a:r>
            <a:r>
              <a:rPr lang="ru-RU" sz="2000" dirty="0" err="1">
                <a:latin typeface="Arial Narrow" panose="020B0606020202030204" pitchFamily="34" charset="0"/>
              </a:rPr>
              <a:t>Бральница</a:t>
            </a:r>
            <a:r>
              <a:rPr lang="ru-RU" sz="2000" dirty="0">
                <a:latin typeface="Arial Narrow" panose="020B0606020202030204" pitchFamily="34" charset="0"/>
              </a:rPr>
              <a:t> делила основу на две части, образуя между ними небольшой зев, куда вставляли широкую дощечку (</a:t>
            </a:r>
            <a:r>
              <a:rPr lang="ru-RU" sz="2000" dirty="0" err="1">
                <a:latin typeface="Arial Narrow" panose="020B0606020202030204" pitchFamily="34" charset="0"/>
              </a:rPr>
              <a:t>күтәрү</a:t>
            </a:r>
            <a:r>
              <a:rPr lang="ru-RU" sz="2000" dirty="0">
                <a:latin typeface="Arial Narrow" panose="020B0606020202030204" pitchFamily="34" charset="0"/>
              </a:rPr>
              <a:t> </a:t>
            </a:r>
            <a:r>
              <a:rPr lang="ru-RU" sz="2000" dirty="0" err="1">
                <a:latin typeface="Arial Narrow" panose="020B0606020202030204" pitchFamily="34" charset="0"/>
              </a:rPr>
              <a:t>тактасы</a:t>
            </a:r>
            <a:r>
              <a:rPr lang="ru-RU" sz="2000" dirty="0">
                <a:latin typeface="Arial Narrow" panose="020B0606020202030204" pitchFamily="34" charset="0"/>
              </a:rPr>
              <a:t>). Через зев пропускали узорный уток. После чего ткачиха продевала в зев основы (с задней стороны нитченок) тонкую круглую палочку (</a:t>
            </a:r>
            <a:r>
              <a:rPr lang="ru-RU" sz="2000" dirty="0" err="1">
                <a:latin typeface="Arial Narrow" panose="020B0606020202030204" pitchFamily="34" charset="0"/>
              </a:rPr>
              <a:t>шәбе</a:t>
            </a:r>
            <a:r>
              <a:rPr lang="ru-RU" sz="2000" dirty="0">
                <a:latin typeface="Arial Narrow" panose="020B0606020202030204" pitchFamily="34" charset="0"/>
              </a:rPr>
              <a:t>) и вторую широкую доску, которую клали плашмя и дважды пропускали фоновый уток и прибивали бердом. Простая </a:t>
            </a:r>
            <a:r>
              <a:rPr lang="ru-RU" sz="2000" dirty="0" err="1">
                <a:latin typeface="Arial Narrow" panose="020B0606020202030204" pitchFamily="34" charset="0"/>
              </a:rPr>
              <a:t>прокидка</a:t>
            </a:r>
            <a:r>
              <a:rPr lang="ru-RU" sz="2000" dirty="0">
                <a:latin typeface="Arial Narrow" panose="020B0606020202030204" pitchFamily="34" charset="0"/>
              </a:rPr>
              <a:t> производилась от хода подножек. Затем на дощечке перебирали следующий ряд основы и фиксировали узор при помощи второго </a:t>
            </a:r>
            <a:r>
              <a:rPr lang="ru-RU" sz="2000" dirty="0" err="1">
                <a:latin typeface="Arial Narrow" panose="020B0606020202030204" pitchFamily="34" charset="0"/>
              </a:rPr>
              <a:t>пруточка</a:t>
            </a:r>
            <a:r>
              <a:rPr lang="ru-RU" sz="2000" dirty="0">
                <a:latin typeface="Arial Narrow" panose="020B0606020202030204" pitchFamily="34" charset="0"/>
              </a:rPr>
              <a:t>. Так ткали до середины узора, но в дальнейшем, добирая узор, дощечкой-</a:t>
            </a:r>
            <a:r>
              <a:rPr lang="ru-RU" sz="2000" dirty="0" err="1">
                <a:latin typeface="Arial Narrow" panose="020B0606020202030204" pitchFamily="34" charset="0"/>
              </a:rPr>
              <a:t>бральницей</a:t>
            </a:r>
            <a:r>
              <a:rPr lang="ru-RU" sz="2000" dirty="0">
                <a:latin typeface="Arial Narrow" panose="020B0606020202030204" pitchFamily="34" charset="0"/>
              </a:rPr>
              <a:t> уже не пользовались, а работали при помощи </a:t>
            </a:r>
            <a:r>
              <a:rPr lang="ru-RU" sz="2000" dirty="0" err="1">
                <a:latin typeface="Arial Narrow" panose="020B0606020202030204" pitchFamily="34" charset="0"/>
              </a:rPr>
              <a:t>пруточков</a:t>
            </a:r>
            <a:r>
              <a:rPr lang="ru-RU" sz="2000" dirty="0">
                <a:latin typeface="Arial Narrow" panose="020B0606020202030204" pitchFamily="34" charset="0"/>
              </a:rPr>
              <a:t>. Перед каждым </a:t>
            </a:r>
            <a:r>
              <a:rPr lang="ru-RU" sz="2000" dirty="0" err="1">
                <a:latin typeface="Arial Narrow" panose="020B0606020202030204" pitchFamily="34" charset="0"/>
              </a:rPr>
              <a:t>пруточком</a:t>
            </a:r>
            <a:r>
              <a:rPr lang="ru-RU" sz="2000" dirty="0">
                <a:latin typeface="Arial Narrow" panose="020B0606020202030204" pitchFamily="34" charset="0"/>
              </a:rPr>
              <a:t>, начиная с последнего, ставили ребром доску, в открывшийся зев пропускали цветной уток, и дальше процесс повторялся. При этом во второй половине узора в обратной последовательности повторялась копия первой его половины и целостный узор всегда оказывался симметричным по горизонтальной оси. Браное ткачество применялось в украшении изделий с большими поверхностями (занавеси, накидки для посуды, покрывала для постели, подзоры для матиц, скатерти, концы полотенец)."</a:t>
            </a:r>
          </a:p>
          <a:p>
            <a:pPr marL="12700" marR="5080" algn="just">
              <a:lnSpc>
                <a:spcPct val="115700"/>
              </a:lnSpc>
              <a:spcBef>
                <a:spcPts val="100"/>
              </a:spcBef>
            </a:pPr>
            <a:endParaRPr lang="ru-RU" sz="2000" dirty="0">
              <a:latin typeface="Arial Narrow" panose="020B0606020202030204" pitchFamily="34" charset="0"/>
            </a:endParaRPr>
          </a:p>
        </p:txBody>
      </p:sp>
      <p:pic>
        <p:nvPicPr>
          <p:cNvPr id="13" name="Рисунок 12">
            <a:extLst>
              <a:ext uri="{FF2B5EF4-FFF2-40B4-BE49-F238E27FC236}">
                <a16:creationId xmlns:a16="http://schemas.microsoft.com/office/drawing/2014/main" id="{B03A0722-8175-C30F-722C-B50B9D2A56C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236" t="17983" b="10950"/>
          <a:stretch/>
        </p:blipFill>
        <p:spPr>
          <a:xfrm rot="5400000">
            <a:off x="12665882" y="2895919"/>
            <a:ext cx="4198358" cy="3083478"/>
          </a:xfrm>
          <a:prstGeom prst="rect">
            <a:avLst/>
          </a:prstGeom>
        </p:spPr>
      </p:pic>
      <p:pic>
        <p:nvPicPr>
          <p:cNvPr id="3" name="Рисунок 2"/>
          <p:cNvPicPr>
            <a:picLocks noChangeAspect="1"/>
          </p:cNvPicPr>
          <p:nvPr/>
        </p:nvPicPr>
        <p:blipFill>
          <a:blip r:embed="rId4"/>
          <a:stretch>
            <a:fillRect/>
          </a:stretch>
        </p:blipFill>
        <p:spPr>
          <a:xfrm>
            <a:off x="14927542" y="5067300"/>
            <a:ext cx="2970813" cy="4265237"/>
          </a:xfrm>
          <a:prstGeom prst="rect">
            <a:avLst/>
          </a:prstGeom>
        </p:spPr>
      </p:pic>
    </p:spTree>
    <p:extLst>
      <p:ext uri="{BB962C8B-B14F-4D97-AF65-F5344CB8AC3E}">
        <p14:creationId xmlns:p14="http://schemas.microsoft.com/office/powerpoint/2010/main" val="3905590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1"/>
          <p:cNvSpPr txBox="1">
            <a:spLocks/>
          </p:cNvSpPr>
          <p:nvPr/>
        </p:nvSpPr>
        <p:spPr bwMode="auto">
          <a:xfrm>
            <a:off x="9156798" y="3165789"/>
            <a:ext cx="9817001" cy="123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ctr" anchorCtr="0" compatLnSpc="1">
            <a:prstTxWarp prst="textNoShape">
              <a:avLst/>
            </a:prstTxWarp>
            <a:noAutofit/>
          </a:bodyPr>
          <a:lstStyle>
            <a:lvl1pPr algn="ctr" rtl="0" eaLnBrk="1" fontAlgn="base" hangingPunct="1">
              <a:spcBef>
                <a:spcPct val="0"/>
              </a:spcBef>
              <a:spcAft>
                <a:spcPct val="0"/>
              </a:spcAft>
              <a:defRPr sz="3200" b="1" kern="1200">
                <a:solidFill>
                  <a:schemeClr val="bg1"/>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b="1">
                <a:solidFill>
                  <a:schemeClr val="bg1"/>
                </a:solidFill>
                <a:latin typeface="Calibri" pitchFamily="34" charset="0"/>
              </a:defRPr>
            </a:lvl2pPr>
            <a:lvl3pPr algn="ctr" rtl="0" eaLnBrk="1" fontAlgn="base" hangingPunct="1">
              <a:spcBef>
                <a:spcPct val="0"/>
              </a:spcBef>
              <a:spcAft>
                <a:spcPct val="0"/>
              </a:spcAft>
              <a:defRPr sz="4400" b="1">
                <a:solidFill>
                  <a:schemeClr val="bg1"/>
                </a:solidFill>
                <a:latin typeface="Calibri" pitchFamily="34" charset="0"/>
              </a:defRPr>
            </a:lvl3pPr>
            <a:lvl4pPr algn="ctr" rtl="0" eaLnBrk="1" fontAlgn="base" hangingPunct="1">
              <a:spcBef>
                <a:spcPct val="0"/>
              </a:spcBef>
              <a:spcAft>
                <a:spcPct val="0"/>
              </a:spcAft>
              <a:defRPr sz="4400" b="1">
                <a:solidFill>
                  <a:schemeClr val="bg1"/>
                </a:solidFill>
                <a:latin typeface="Calibri" pitchFamily="34" charset="0"/>
              </a:defRPr>
            </a:lvl4pPr>
            <a:lvl5pPr algn="ctr" rtl="0" eaLnBrk="1" fontAlgn="base" hangingPunct="1">
              <a:spcBef>
                <a:spcPct val="0"/>
              </a:spcBef>
              <a:spcAft>
                <a:spcPct val="0"/>
              </a:spcAft>
              <a:defRPr sz="4400" b="1">
                <a:solidFill>
                  <a:schemeClr val="bg1"/>
                </a:solidFill>
                <a:latin typeface="Calibri" pitchFamily="34" charset="0"/>
              </a:defRPr>
            </a:lvl5pPr>
            <a:lvl6pPr marL="457200" algn="ctr" rtl="0" eaLnBrk="1" fontAlgn="base" hangingPunct="1">
              <a:spcBef>
                <a:spcPct val="0"/>
              </a:spcBef>
              <a:spcAft>
                <a:spcPct val="0"/>
              </a:spcAft>
              <a:defRPr sz="4400" b="1">
                <a:solidFill>
                  <a:schemeClr val="bg1"/>
                </a:solidFill>
                <a:latin typeface="Calibri" pitchFamily="34" charset="0"/>
              </a:defRPr>
            </a:lvl6pPr>
            <a:lvl7pPr marL="914400" algn="ctr" rtl="0" eaLnBrk="1" fontAlgn="base" hangingPunct="1">
              <a:spcBef>
                <a:spcPct val="0"/>
              </a:spcBef>
              <a:spcAft>
                <a:spcPct val="0"/>
              </a:spcAft>
              <a:defRPr sz="4400" b="1">
                <a:solidFill>
                  <a:schemeClr val="bg1"/>
                </a:solidFill>
                <a:latin typeface="Calibri" pitchFamily="34" charset="0"/>
              </a:defRPr>
            </a:lvl7pPr>
            <a:lvl8pPr marL="1371600" algn="ctr" rtl="0" eaLnBrk="1" fontAlgn="base" hangingPunct="1">
              <a:spcBef>
                <a:spcPct val="0"/>
              </a:spcBef>
              <a:spcAft>
                <a:spcPct val="0"/>
              </a:spcAft>
              <a:defRPr sz="4400" b="1">
                <a:solidFill>
                  <a:schemeClr val="bg1"/>
                </a:solidFill>
                <a:latin typeface="Calibri" pitchFamily="34" charset="0"/>
              </a:defRPr>
            </a:lvl8pPr>
            <a:lvl9pPr marL="1828800" algn="ctr" rtl="0" eaLnBrk="1" fontAlgn="base" hangingPunct="1">
              <a:spcBef>
                <a:spcPct val="0"/>
              </a:spcBef>
              <a:spcAft>
                <a:spcPct val="0"/>
              </a:spcAft>
              <a:defRPr sz="4400" b="1">
                <a:solidFill>
                  <a:schemeClr val="bg1"/>
                </a:solidFill>
                <a:latin typeface="Calibri" pitchFamily="34" charset="0"/>
              </a:defRPr>
            </a:lvl9pPr>
          </a:lstStyle>
          <a:p>
            <a:pPr algn="l"/>
            <a:br>
              <a:rPr lang="ru-RU" altLang="ru-RU" sz="4800" dirty="0">
                <a:solidFill>
                  <a:schemeClr val="tx1"/>
                </a:solidFill>
              </a:rPr>
            </a:br>
            <a:endParaRPr lang="ru-RU" altLang="ru-RU" sz="4800" dirty="0">
              <a:solidFill>
                <a:srgbClr val="FF0000"/>
              </a:solidFill>
            </a:endParaRPr>
          </a:p>
        </p:txBody>
      </p:sp>
      <p:sp>
        <p:nvSpPr>
          <p:cNvPr id="4" name="Объект 2"/>
          <p:cNvSpPr txBox="1">
            <a:spLocks/>
          </p:cNvSpPr>
          <p:nvPr/>
        </p:nvSpPr>
        <p:spPr bwMode="auto">
          <a:xfrm>
            <a:off x="-152400" y="1089659"/>
            <a:ext cx="15771230" cy="123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ctr" anchorCtr="0" compatLnSpc="1">
            <a:prstTxWarp prst="textNoShape">
              <a:avLst/>
            </a:prstTxWarp>
            <a:normAutofit fontScale="77500" lnSpcReduction="20000"/>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ru-RU" sz="4950" b="1" dirty="0">
                <a:solidFill>
                  <a:srgbClr val="A6896B"/>
                </a:solidFill>
                <a:latin typeface="Bahnschrift SemiBold SemiConden" panose="020B0502040204020203" pitchFamily="34" charset="0"/>
              </a:rPr>
              <a:t>Предприятия народных художественных промыслов</a:t>
            </a:r>
          </a:p>
          <a:p>
            <a:pPr marL="0" indent="0" algn="ctr">
              <a:buNone/>
            </a:pPr>
            <a:r>
              <a:rPr lang="ru-RU" sz="4950" b="1" dirty="0">
                <a:solidFill>
                  <a:srgbClr val="A6896B"/>
                </a:solidFill>
                <a:latin typeface="Bahnschrift SemiBold SemiConden" panose="020B0502040204020203" pitchFamily="34" charset="0"/>
              </a:rPr>
              <a:t> Республики Татарстан</a:t>
            </a:r>
          </a:p>
          <a:p>
            <a:pPr lvl="0"/>
            <a:endParaRPr lang="ru-RU" sz="4200" dirty="0">
              <a:latin typeface="Bahnschrift SemiBold SemiConden" panose="020B0502040204020203" pitchFamily="34" charset="0"/>
            </a:endParaRPr>
          </a:p>
        </p:txBody>
      </p:sp>
      <p:sp>
        <p:nvSpPr>
          <p:cNvPr id="6" name="TextBox 5">
            <a:extLst>
              <a:ext uri="{FF2B5EF4-FFF2-40B4-BE49-F238E27FC236}">
                <a16:creationId xmlns:a16="http://schemas.microsoft.com/office/drawing/2014/main" id="{FA04C938-5C6C-C83B-8677-A5B23C7465B4}"/>
              </a:ext>
            </a:extLst>
          </p:cNvPr>
          <p:cNvSpPr txBox="1"/>
          <p:nvPr/>
        </p:nvSpPr>
        <p:spPr>
          <a:xfrm>
            <a:off x="3935303" y="3090036"/>
            <a:ext cx="4446423" cy="2246769"/>
          </a:xfrm>
          <a:prstGeom prst="rect">
            <a:avLst/>
          </a:prstGeom>
          <a:noFill/>
        </p:spPr>
        <p:txBody>
          <a:bodyPr wrap="square">
            <a:spAutoFit/>
          </a:bodyPr>
          <a:lstStyle/>
          <a:p>
            <a:pPr algn="ctr"/>
            <a:r>
              <a:rPr lang="ru-RU" sz="2800" spc="17" dirty="0">
                <a:solidFill>
                  <a:srgbClr val="252827"/>
                </a:solidFill>
                <a:latin typeface="Bahnschrift SemiBold SemiConden" panose="020B0502040204020203" pitchFamily="34" charset="0"/>
              </a:rPr>
              <a:t>предприятия </a:t>
            </a:r>
          </a:p>
          <a:p>
            <a:pPr algn="ctr"/>
            <a:r>
              <a:rPr lang="ru-RU" sz="2800" spc="17" dirty="0">
                <a:solidFill>
                  <a:srgbClr val="252827"/>
                </a:solidFill>
                <a:latin typeface="Bahnschrift SemiBold SemiConden" panose="020B0502040204020203" pitchFamily="34" charset="0"/>
              </a:rPr>
              <a:t>(ОКВЭД </a:t>
            </a:r>
            <a:r>
              <a:rPr lang="ru-RU" sz="2800" spc="17" dirty="0">
                <a:solidFill>
                  <a:srgbClr val="252827"/>
                </a:solidFill>
                <a:latin typeface="Bahnschrift SemiBold SemiConden" panose="020B0502040204020203" pitchFamily="34" charset="0"/>
                <a:sym typeface="Verdana"/>
              </a:rPr>
              <a:t>32.99.8)</a:t>
            </a:r>
          </a:p>
          <a:p>
            <a:pPr algn="ctr"/>
            <a:r>
              <a:rPr lang="ru-RU" sz="2800" spc="17" dirty="0">
                <a:solidFill>
                  <a:srgbClr val="252827"/>
                </a:solidFill>
                <a:latin typeface="Bahnschrift SemiBold SemiConden" panose="020B0502040204020203" pitchFamily="34" charset="0"/>
              </a:rPr>
              <a:t>«Производство изделий народных художественных промыслов»</a:t>
            </a:r>
            <a:endParaRPr lang="en-US" sz="2800" spc="17" dirty="0">
              <a:solidFill>
                <a:srgbClr val="252827"/>
              </a:solidFill>
              <a:latin typeface="Bahnschrift SemiBold SemiConden" panose="020B0502040204020203" pitchFamily="34" charset="0"/>
            </a:endParaRPr>
          </a:p>
        </p:txBody>
      </p:sp>
      <p:pic>
        <p:nvPicPr>
          <p:cNvPr id="12" name="Picture 12">
            <a:extLst>
              <a:ext uri="{FF2B5EF4-FFF2-40B4-BE49-F238E27FC236}">
                <a16:creationId xmlns:a16="http://schemas.microsoft.com/office/drawing/2014/main" id="{72FF14D5-F893-33A9-33F6-B0550D1C388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193612">
            <a:off x="1357706" y="2410587"/>
            <a:ext cx="2743892" cy="2743892"/>
          </a:xfrm>
          <a:prstGeom prst="rect">
            <a:avLst/>
          </a:prstGeom>
        </p:spPr>
      </p:pic>
      <p:sp>
        <p:nvSpPr>
          <p:cNvPr id="13" name="TextBox 13">
            <a:extLst>
              <a:ext uri="{FF2B5EF4-FFF2-40B4-BE49-F238E27FC236}">
                <a16:creationId xmlns:a16="http://schemas.microsoft.com/office/drawing/2014/main" id="{47BD78C7-7338-835D-F4AF-552C90982DDA}"/>
              </a:ext>
            </a:extLst>
          </p:cNvPr>
          <p:cNvSpPr txBox="1"/>
          <p:nvPr/>
        </p:nvSpPr>
        <p:spPr>
          <a:xfrm>
            <a:off x="1524000" y="3619500"/>
            <a:ext cx="2460321" cy="715965"/>
          </a:xfrm>
          <a:prstGeom prst="rect">
            <a:avLst/>
          </a:prstGeom>
          <a:solidFill>
            <a:srgbClr val="A6896B"/>
          </a:solidFill>
        </p:spPr>
        <p:txBody>
          <a:bodyPr wrap="square" lIns="0" tIns="0" rIns="0" bIns="0" rtlCol="0" anchor="t">
            <a:spAutoFit/>
          </a:bodyPr>
          <a:lstStyle/>
          <a:p>
            <a:pPr algn="ctr">
              <a:lnSpc>
                <a:spcPts val="5513"/>
              </a:lnSpc>
            </a:pPr>
            <a:r>
              <a:rPr lang="ru-RU" sz="6600" b="1" dirty="0">
                <a:solidFill>
                  <a:srgbClr val="FFFFFF"/>
                </a:solidFill>
                <a:latin typeface="Arial Narrow" panose="020B0606020202030204" pitchFamily="34" charset="0"/>
              </a:rPr>
              <a:t>43</a:t>
            </a:r>
            <a:endParaRPr lang="en-US" sz="6600" b="1" dirty="0">
              <a:solidFill>
                <a:srgbClr val="FFFFFF"/>
              </a:solidFill>
              <a:latin typeface="Arial Narrow" panose="020B0606020202030204" pitchFamily="34" charset="0"/>
            </a:endParaRPr>
          </a:p>
        </p:txBody>
      </p:sp>
      <p:pic>
        <p:nvPicPr>
          <p:cNvPr id="14" name="Picture 12">
            <a:extLst>
              <a:ext uri="{FF2B5EF4-FFF2-40B4-BE49-F238E27FC236}">
                <a16:creationId xmlns:a16="http://schemas.microsoft.com/office/drawing/2014/main" id="{6F622162-E432-0055-6C1B-59937D7B4AD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193612">
            <a:off x="5968859" y="5740302"/>
            <a:ext cx="2853371" cy="2853371"/>
          </a:xfrm>
          <a:prstGeom prst="rect">
            <a:avLst/>
          </a:prstGeom>
        </p:spPr>
      </p:pic>
      <p:sp>
        <p:nvSpPr>
          <p:cNvPr id="2" name="TextBox 1">
            <a:extLst>
              <a:ext uri="{FF2B5EF4-FFF2-40B4-BE49-F238E27FC236}">
                <a16:creationId xmlns:a16="http://schemas.microsoft.com/office/drawing/2014/main" id="{0E3C4ACD-50F4-0E4D-E3FC-B30D3F363630}"/>
              </a:ext>
            </a:extLst>
          </p:cNvPr>
          <p:cNvSpPr txBox="1"/>
          <p:nvPr/>
        </p:nvSpPr>
        <p:spPr>
          <a:xfrm>
            <a:off x="541189" y="6627711"/>
            <a:ext cx="5260249" cy="2246769"/>
          </a:xfrm>
          <a:prstGeom prst="rect">
            <a:avLst/>
          </a:prstGeom>
          <a:noFill/>
        </p:spPr>
        <p:txBody>
          <a:bodyPr wrap="square">
            <a:spAutoFit/>
          </a:bodyPr>
          <a:lstStyle/>
          <a:p>
            <a:pPr algn="ctr"/>
            <a:r>
              <a:rPr lang="ru-RU" sz="2800" spc="17" dirty="0">
                <a:solidFill>
                  <a:srgbClr val="252827"/>
                </a:solidFill>
                <a:latin typeface="Bahnschrift SemiBold SemiConden" panose="020B0502040204020203" pitchFamily="34" charset="0"/>
              </a:rPr>
              <a:t>субъектов малого и среднего предпринимательства, занятых в сфере </a:t>
            </a:r>
            <a:r>
              <a:rPr lang="ru-RU" sz="2800" spc="17" dirty="0" err="1">
                <a:solidFill>
                  <a:srgbClr val="252827"/>
                </a:solidFill>
                <a:latin typeface="Bahnschrift SemiBold SemiConden" panose="020B0502040204020203" pitchFamily="34" charset="0"/>
              </a:rPr>
              <a:t>этнодизайна</a:t>
            </a:r>
            <a:r>
              <a:rPr lang="ru-RU" sz="2800" spc="17" dirty="0">
                <a:solidFill>
                  <a:srgbClr val="252827"/>
                </a:solidFill>
                <a:latin typeface="Bahnschrift SemiBold SemiConden" panose="020B0502040204020203" pitchFamily="34" charset="0"/>
              </a:rPr>
              <a:t>, народных художественных промыслов и ремесел</a:t>
            </a:r>
            <a:endParaRPr lang="en-US" sz="2800" spc="17" dirty="0">
              <a:solidFill>
                <a:srgbClr val="252827"/>
              </a:solidFill>
              <a:latin typeface="Bahnschrift SemiBold SemiConden" panose="020B0502040204020203" pitchFamily="34" charset="0"/>
            </a:endParaRPr>
          </a:p>
        </p:txBody>
      </p:sp>
      <p:sp>
        <p:nvSpPr>
          <p:cNvPr id="9" name="Номер слайда 8">
            <a:extLst>
              <a:ext uri="{FF2B5EF4-FFF2-40B4-BE49-F238E27FC236}">
                <a16:creationId xmlns:a16="http://schemas.microsoft.com/office/drawing/2014/main" id="{6DAFACC3-8AA3-CAF1-C252-B2C9B2E835B6}"/>
              </a:ext>
            </a:extLst>
          </p:cNvPr>
          <p:cNvSpPr>
            <a:spLocks noGrp="1"/>
          </p:cNvSpPr>
          <p:nvPr>
            <p:ph type="sldNum" sz="quarter" idx="11"/>
          </p:nvPr>
        </p:nvSpPr>
        <p:spPr/>
        <p:txBody>
          <a:bodyPr/>
          <a:lstStyle/>
          <a:p>
            <a:pPr>
              <a:defRPr/>
            </a:pPr>
            <a:fld id="{011897FA-93E1-4F66-84DC-4073807FC4D0}" type="slidenum">
              <a:rPr lang="ru-RU" smtClean="0">
                <a:solidFill>
                  <a:prstClr val="black"/>
                </a:solidFill>
              </a:rPr>
              <a:pPr>
                <a:defRPr/>
              </a:pPr>
              <a:t>15</a:t>
            </a:fld>
            <a:endParaRPr lang="ru-RU" dirty="0">
              <a:solidFill>
                <a:prstClr val="black"/>
              </a:solidFill>
            </a:endParaRPr>
          </a:p>
        </p:txBody>
      </p:sp>
      <p:sp>
        <p:nvSpPr>
          <p:cNvPr id="38" name="TextBox 37">
            <a:extLst>
              <a:ext uri="{FF2B5EF4-FFF2-40B4-BE49-F238E27FC236}">
                <a16:creationId xmlns:a16="http://schemas.microsoft.com/office/drawing/2014/main" id="{ABE407DB-914C-0009-F242-B43AE25DBBD9}"/>
              </a:ext>
            </a:extLst>
          </p:cNvPr>
          <p:cNvSpPr txBox="1"/>
          <p:nvPr/>
        </p:nvSpPr>
        <p:spPr>
          <a:xfrm>
            <a:off x="6338190" y="6972300"/>
            <a:ext cx="2043536" cy="808298"/>
          </a:xfrm>
          <a:prstGeom prst="rect">
            <a:avLst/>
          </a:prstGeom>
          <a:noFill/>
        </p:spPr>
        <p:txBody>
          <a:bodyPr wrap="square">
            <a:spAutoFit/>
          </a:bodyPr>
          <a:lstStyle/>
          <a:p>
            <a:pPr algn="ctr">
              <a:lnSpc>
                <a:spcPts val="5513"/>
              </a:lnSpc>
            </a:pPr>
            <a:r>
              <a:rPr lang="en-US" sz="6600" b="1" dirty="0">
                <a:solidFill>
                  <a:srgbClr val="FFFFFF"/>
                </a:solidFill>
                <a:latin typeface="Bahnschrift SemiBold SemiConden" panose="020B0502040204020203" pitchFamily="34" charset="0"/>
              </a:rPr>
              <a:t>&lt;</a:t>
            </a:r>
            <a:r>
              <a:rPr lang="ru-RU" sz="6600" b="1" dirty="0">
                <a:solidFill>
                  <a:srgbClr val="FFFFFF"/>
                </a:solidFill>
                <a:latin typeface="Bahnschrift SemiBold SemiConden" panose="020B0502040204020203" pitchFamily="34" charset="0"/>
              </a:rPr>
              <a:t> </a:t>
            </a:r>
            <a:r>
              <a:rPr lang="en-US" sz="6600" b="1" dirty="0">
                <a:solidFill>
                  <a:srgbClr val="FFFFFF"/>
                </a:solidFill>
                <a:latin typeface="Arial Narrow" panose="020B0606020202030204" pitchFamily="34" charset="0"/>
              </a:rPr>
              <a:t>450</a:t>
            </a:r>
          </a:p>
        </p:txBody>
      </p:sp>
      <p:pic>
        <p:nvPicPr>
          <p:cNvPr id="36" name="object 4"/>
          <p:cNvPicPr/>
          <p:nvPr/>
        </p:nvPicPr>
        <p:blipFill>
          <a:blip r:embed="rId4" cstate="print"/>
          <a:stretch>
            <a:fillRect/>
          </a:stretch>
        </p:blipFill>
        <p:spPr>
          <a:xfrm>
            <a:off x="13594193" y="446647"/>
            <a:ext cx="4616764" cy="9137535"/>
          </a:xfrm>
          <a:prstGeom prst="rect">
            <a:avLst/>
          </a:prstGeom>
        </p:spPr>
      </p:pic>
      <p:sp>
        <p:nvSpPr>
          <p:cNvPr id="26" name="Прямоугольник 25"/>
          <p:cNvSpPr/>
          <p:nvPr/>
        </p:nvSpPr>
        <p:spPr>
          <a:xfrm>
            <a:off x="9493298" y="2367420"/>
            <a:ext cx="7993007" cy="8827738"/>
          </a:xfrm>
          <a:prstGeom prst="rect">
            <a:avLst/>
          </a:prstGeom>
        </p:spPr>
        <p:txBody>
          <a:bodyPr wrap="square">
            <a:spAutoFit/>
          </a:bodyPr>
          <a:lstStyle/>
          <a:p>
            <a:pPr marL="12700" marR="5080">
              <a:lnSpc>
                <a:spcPct val="115700"/>
              </a:lnSpc>
              <a:spcBef>
                <a:spcPts val="100"/>
              </a:spcBef>
            </a:pPr>
            <a:r>
              <a:rPr lang="ru-RU" sz="3200" spc="120" dirty="0">
                <a:solidFill>
                  <a:srgbClr val="1A1B17"/>
                </a:solidFill>
                <a:latin typeface="Bahnschrift SemiBold SemiConden" panose="020B0502040204020203" pitchFamily="34" charset="0"/>
                <a:cs typeface="Microsoft Sans Serif"/>
              </a:rPr>
              <a:t>Наиболее крупные </a:t>
            </a:r>
            <a:r>
              <a:rPr lang="ru-RU" sz="3200" spc="120" dirty="0" err="1">
                <a:solidFill>
                  <a:srgbClr val="1A1B17"/>
                </a:solidFill>
                <a:latin typeface="Bahnschrift SemiBold SemiConden" panose="020B0502040204020203" pitchFamily="34" charset="0"/>
                <a:cs typeface="Microsoft Sans Serif"/>
              </a:rPr>
              <a:t>микропредприятия</a:t>
            </a:r>
            <a:r>
              <a:rPr lang="ru-RU" sz="3200" spc="120" dirty="0">
                <a:solidFill>
                  <a:srgbClr val="1A1B17"/>
                </a:solidFill>
                <a:latin typeface="Bahnschrift SemiBold SemiConden" panose="020B0502040204020203" pitchFamily="34" charset="0"/>
                <a:cs typeface="Microsoft Sans Serif"/>
              </a:rPr>
              <a:t>:</a:t>
            </a:r>
          </a:p>
          <a:p>
            <a:pPr marL="469900" marR="5080" indent="-457200">
              <a:lnSpc>
                <a:spcPct val="115700"/>
              </a:lnSpc>
              <a:spcBef>
                <a:spcPts val="100"/>
              </a:spcBef>
              <a:buFont typeface="Wingdings" panose="05000000000000000000" pitchFamily="2" charset="2"/>
              <a:buChar char="§"/>
            </a:pPr>
            <a:r>
              <a:rPr lang="ru-RU" sz="3200" spc="120" dirty="0">
                <a:solidFill>
                  <a:srgbClr val="1A1B17"/>
                </a:solidFill>
                <a:latin typeface="Bahnschrift SemiBold SemiConden" panose="020B0502040204020203" pitchFamily="34" charset="0"/>
                <a:cs typeface="Microsoft Sans Serif"/>
              </a:rPr>
              <a:t>ООО «</a:t>
            </a:r>
            <a:r>
              <a:rPr lang="ru-RU" sz="3200" spc="120" dirty="0" err="1">
                <a:solidFill>
                  <a:srgbClr val="1A1B17"/>
                </a:solidFill>
                <a:latin typeface="Bahnschrift SemiBold SemiConden" panose="020B0502040204020203" pitchFamily="34" charset="0"/>
                <a:cs typeface="Microsoft Sans Serif"/>
              </a:rPr>
              <a:t>Сахтиан</a:t>
            </a:r>
            <a:r>
              <a:rPr lang="ru-RU" sz="3200" spc="120" dirty="0">
                <a:solidFill>
                  <a:srgbClr val="1A1B17"/>
                </a:solidFill>
                <a:latin typeface="Bahnschrift SemiBold SemiConden" panose="020B0502040204020203" pitchFamily="34" charset="0"/>
                <a:cs typeface="Microsoft Sans Serif"/>
              </a:rPr>
              <a:t>»</a:t>
            </a:r>
          </a:p>
          <a:p>
            <a:pPr marL="469900" marR="5080" indent="-457200">
              <a:lnSpc>
                <a:spcPct val="115700"/>
              </a:lnSpc>
              <a:spcBef>
                <a:spcPts val="100"/>
              </a:spcBef>
              <a:buFont typeface="Wingdings" panose="05000000000000000000" pitchFamily="2" charset="2"/>
              <a:buChar char="§"/>
            </a:pPr>
            <a:r>
              <a:rPr lang="ru-RU" sz="3200" spc="120" dirty="0">
                <a:solidFill>
                  <a:srgbClr val="1A1B17"/>
                </a:solidFill>
                <a:latin typeface="Bahnschrift SemiBold SemiConden" panose="020B0502040204020203" pitchFamily="34" charset="0"/>
                <a:cs typeface="Microsoft Sans Serif"/>
              </a:rPr>
              <a:t>ООО «</a:t>
            </a:r>
            <a:r>
              <a:rPr lang="ru-RU" sz="3200" spc="120" dirty="0" err="1">
                <a:solidFill>
                  <a:srgbClr val="1A1B17"/>
                </a:solidFill>
                <a:latin typeface="Bahnschrift SemiBold SemiConden" panose="020B0502040204020203" pitchFamily="34" charset="0"/>
                <a:cs typeface="Microsoft Sans Serif"/>
              </a:rPr>
              <a:t>Асылташ</a:t>
            </a:r>
            <a:r>
              <a:rPr lang="ru-RU" sz="3200" spc="120" dirty="0">
                <a:solidFill>
                  <a:srgbClr val="1A1B17"/>
                </a:solidFill>
                <a:latin typeface="Bahnschrift SemiBold SemiConden" panose="020B0502040204020203" pitchFamily="34" charset="0"/>
                <a:cs typeface="Microsoft Sans Serif"/>
              </a:rPr>
              <a:t>»</a:t>
            </a:r>
          </a:p>
          <a:p>
            <a:pPr marL="469900" marR="5080" indent="-457200">
              <a:lnSpc>
                <a:spcPct val="115700"/>
              </a:lnSpc>
              <a:spcBef>
                <a:spcPts val="100"/>
              </a:spcBef>
              <a:buFont typeface="Wingdings" panose="05000000000000000000" pitchFamily="2" charset="2"/>
              <a:buChar char="§"/>
            </a:pPr>
            <a:r>
              <a:rPr lang="ru-RU" sz="3200" spc="120" dirty="0">
                <a:solidFill>
                  <a:srgbClr val="1A1B17"/>
                </a:solidFill>
                <a:latin typeface="Bahnschrift SemiBold SemiConden" panose="020B0502040204020203" pitchFamily="34" charset="0"/>
                <a:cs typeface="Microsoft Sans Serif"/>
              </a:rPr>
              <a:t>ООО «Алексеевская фабрика художественного ткачества»</a:t>
            </a:r>
          </a:p>
          <a:p>
            <a:pPr marL="469900" marR="5080" indent="-457200">
              <a:lnSpc>
                <a:spcPct val="115700"/>
              </a:lnSpc>
              <a:spcBef>
                <a:spcPts val="100"/>
              </a:spcBef>
              <a:buFont typeface="Wingdings" panose="05000000000000000000" pitchFamily="2" charset="2"/>
              <a:buChar char="§"/>
            </a:pPr>
            <a:r>
              <a:rPr lang="ru-RU" sz="3200" spc="120" dirty="0">
                <a:solidFill>
                  <a:srgbClr val="1A1B17"/>
                </a:solidFill>
                <a:latin typeface="Bahnschrift SemiBold SemiConden" panose="020B0502040204020203" pitchFamily="34" charset="0"/>
                <a:cs typeface="Microsoft Sans Serif"/>
              </a:rPr>
              <a:t>ООО «</a:t>
            </a:r>
            <a:r>
              <a:rPr lang="ru-RU" sz="3200" spc="120" dirty="0" err="1">
                <a:solidFill>
                  <a:srgbClr val="1A1B17"/>
                </a:solidFill>
                <a:latin typeface="Bahnschrift SemiBold SemiConden" panose="020B0502040204020203" pitchFamily="34" charset="0"/>
                <a:cs typeface="Microsoft Sans Serif"/>
              </a:rPr>
              <a:t>Грандмастер</a:t>
            </a:r>
            <a:r>
              <a:rPr lang="ru-RU" sz="3200" spc="120" dirty="0">
                <a:solidFill>
                  <a:srgbClr val="1A1B17"/>
                </a:solidFill>
                <a:latin typeface="Bahnschrift SemiBold SemiConden" panose="020B0502040204020203" pitchFamily="34" charset="0"/>
                <a:cs typeface="Microsoft Sans Serif"/>
              </a:rPr>
              <a:t>»</a:t>
            </a:r>
          </a:p>
          <a:p>
            <a:pPr marL="469900" marR="5080" indent="-457200">
              <a:lnSpc>
                <a:spcPct val="115700"/>
              </a:lnSpc>
              <a:spcBef>
                <a:spcPts val="100"/>
              </a:spcBef>
              <a:buFont typeface="Wingdings" panose="05000000000000000000" pitchFamily="2" charset="2"/>
              <a:buChar char="§"/>
            </a:pPr>
            <a:r>
              <a:rPr lang="ru-RU" sz="3200" spc="120" dirty="0">
                <a:solidFill>
                  <a:srgbClr val="1A1B17"/>
                </a:solidFill>
                <a:latin typeface="Bahnschrift SemiBold SemiConden" panose="020B0502040204020203" pitchFamily="34" charset="0"/>
                <a:cs typeface="Microsoft Sans Serif"/>
              </a:rPr>
              <a:t>ООО «ПФК Презент»</a:t>
            </a:r>
          </a:p>
          <a:p>
            <a:pPr marL="469900" marR="5080" indent="-457200">
              <a:lnSpc>
                <a:spcPct val="115700"/>
              </a:lnSpc>
              <a:spcBef>
                <a:spcPts val="100"/>
              </a:spcBef>
              <a:buFont typeface="Wingdings" panose="05000000000000000000" pitchFamily="2" charset="2"/>
              <a:buChar char="§"/>
            </a:pPr>
            <a:r>
              <a:rPr lang="ru-RU" sz="3200" spc="120" dirty="0">
                <a:solidFill>
                  <a:srgbClr val="1A1B17"/>
                </a:solidFill>
                <a:latin typeface="Bahnschrift SemiBold SemiConden" panose="020B0502040204020203" pitchFamily="34" charset="0"/>
                <a:cs typeface="Microsoft Sans Serif"/>
              </a:rPr>
              <a:t>ООО «Сабинский леспромхоз»</a:t>
            </a:r>
          </a:p>
          <a:p>
            <a:pPr marL="469900" marR="5080" indent="-457200">
              <a:lnSpc>
                <a:spcPct val="115700"/>
              </a:lnSpc>
              <a:spcBef>
                <a:spcPts val="100"/>
              </a:spcBef>
              <a:buFont typeface="Wingdings" panose="05000000000000000000" pitchFamily="2" charset="2"/>
              <a:buChar char="§"/>
            </a:pPr>
            <a:r>
              <a:rPr lang="ru-RU" sz="3200" spc="120" dirty="0">
                <a:solidFill>
                  <a:srgbClr val="1A1B17"/>
                </a:solidFill>
                <a:latin typeface="Bahnschrift SemiBold SemiConden" panose="020B0502040204020203" pitchFamily="34" charset="0"/>
                <a:cs typeface="Microsoft Sans Serif"/>
              </a:rPr>
              <a:t>ООО «</a:t>
            </a:r>
            <a:r>
              <a:rPr lang="ru-RU" sz="3200" spc="120" dirty="0" err="1">
                <a:solidFill>
                  <a:srgbClr val="1A1B17"/>
                </a:solidFill>
                <a:latin typeface="Bahnschrift SemiBold SemiConden" panose="020B0502040204020203" pitchFamily="34" charset="0"/>
                <a:cs typeface="Microsoft Sans Serif"/>
              </a:rPr>
              <a:t>Ансат</a:t>
            </a:r>
            <a:r>
              <a:rPr lang="ru-RU" sz="3200" spc="120" dirty="0">
                <a:solidFill>
                  <a:srgbClr val="1A1B17"/>
                </a:solidFill>
                <a:latin typeface="Bahnschrift SemiBold SemiConden" panose="020B0502040204020203" pitchFamily="34" charset="0"/>
                <a:cs typeface="Microsoft Sans Serif"/>
              </a:rPr>
              <a:t>»</a:t>
            </a:r>
          </a:p>
          <a:p>
            <a:pPr marL="469900" marR="5080" indent="-457200">
              <a:lnSpc>
                <a:spcPct val="115700"/>
              </a:lnSpc>
              <a:spcBef>
                <a:spcPts val="100"/>
              </a:spcBef>
              <a:buFont typeface="Wingdings" panose="05000000000000000000" pitchFamily="2" charset="2"/>
              <a:buChar char="§"/>
            </a:pPr>
            <a:r>
              <a:rPr lang="ru-RU" sz="3200" spc="120" dirty="0">
                <a:solidFill>
                  <a:srgbClr val="1A1B17"/>
                </a:solidFill>
                <a:latin typeface="Bahnschrift SemiBold SemiConden" panose="020B0502040204020203" pitchFamily="34" charset="0"/>
                <a:cs typeface="Microsoft Sans Serif"/>
              </a:rPr>
              <a:t>ООО «Великий шелковый путь»</a:t>
            </a:r>
          </a:p>
          <a:p>
            <a:pPr marL="469900" marR="5080" indent="-457200">
              <a:lnSpc>
                <a:spcPct val="115700"/>
              </a:lnSpc>
              <a:spcBef>
                <a:spcPts val="100"/>
              </a:spcBef>
              <a:buFont typeface="Wingdings" panose="05000000000000000000" pitchFamily="2" charset="2"/>
              <a:buChar char="§"/>
            </a:pPr>
            <a:r>
              <a:rPr lang="ru-RU" sz="3200" spc="120" dirty="0">
                <a:solidFill>
                  <a:srgbClr val="1A1B17"/>
                </a:solidFill>
                <a:latin typeface="Bahnschrift SemiBold SemiConden" panose="020B0502040204020203" pitchFamily="34" charset="0"/>
                <a:cs typeface="Microsoft Sans Serif"/>
              </a:rPr>
              <a:t>ООО «Караван подарков»</a:t>
            </a:r>
          </a:p>
          <a:p>
            <a:pPr marL="469900" marR="5080" indent="-457200">
              <a:lnSpc>
                <a:spcPct val="115700"/>
              </a:lnSpc>
              <a:spcBef>
                <a:spcPts val="100"/>
              </a:spcBef>
              <a:buFont typeface="Wingdings" panose="05000000000000000000" pitchFamily="2" charset="2"/>
              <a:buChar char="§"/>
            </a:pPr>
            <a:r>
              <a:rPr lang="ru-RU" sz="3200" spc="120" dirty="0">
                <a:solidFill>
                  <a:srgbClr val="1A1B17"/>
                </a:solidFill>
                <a:latin typeface="Bahnschrift SemiBold SemiConden" panose="020B0502040204020203" pitchFamily="34" charset="0"/>
                <a:cs typeface="Microsoft Sans Serif"/>
              </a:rPr>
              <a:t>ООО «Туран Арт» и др.</a:t>
            </a:r>
          </a:p>
          <a:p>
            <a:pPr marL="469900" marR="5080" indent="-457200">
              <a:lnSpc>
                <a:spcPct val="115700"/>
              </a:lnSpc>
              <a:spcBef>
                <a:spcPts val="100"/>
              </a:spcBef>
              <a:buFont typeface="Wingdings" panose="05000000000000000000" pitchFamily="2" charset="2"/>
              <a:buChar char="§"/>
            </a:pPr>
            <a:endParaRPr lang="ru-RU" sz="3200" spc="120" dirty="0">
              <a:solidFill>
                <a:srgbClr val="1A1B17"/>
              </a:solidFill>
              <a:latin typeface="Bahnschrift SemiBold SemiConden" panose="020B0502040204020203" pitchFamily="34" charset="0"/>
              <a:cs typeface="Microsoft Sans Serif"/>
            </a:endParaRPr>
          </a:p>
          <a:p>
            <a:pPr marL="469900" marR="5080" indent="-457200">
              <a:lnSpc>
                <a:spcPct val="115700"/>
              </a:lnSpc>
              <a:spcBef>
                <a:spcPts val="100"/>
              </a:spcBef>
              <a:buFont typeface="Wingdings" panose="05000000000000000000" pitchFamily="2" charset="2"/>
              <a:buChar char="§"/>
            </a:pPr>
            <a:endParaRPr lang="ru-RU" sz="3200" spc="120" dirty="0">
              <a:solidFill>
                <a:srgbClr val="1A1B17"/>
              </a:solidFill>
              <a:latin typeface="Bahnschrift SemiBold SemiConden" panose="020B0502040204020203" pitchFamily="34" charset="0"/>
              <a:cs typeface="Microsoft Sans Serif"/>
            </a:endParaRPr>
          </a:p>
          <a:p>
            <a:pPr marL="469900" marR="5080" indent="-457200">
              <a:lnSpc>
                <a:spcPct val="115700"/>
              </a:lnSpc>
              <a:spcBef>
                <a:spcPts val="100"/>
              </a:spcBef>
              <a:buFont typeface="Wingdings" panose="05000000000000000000" pitchFamily="2" charset="2"/>
              <a:buChar char="§"/>
            </a:pPr>
            <a:endParaRPr lang="ru-RU" sz="3200" dirty="0">
              <a:latin typeface="Bahnschrift SemiBold SemiConden" panose="020B0502040204020203" pitchFamily="34" charset="0"/>
              <a:cs typeface="Microsoft Sans Serif"/>
            </a:endParaRPr>
          </a:p>
        </p:txBody>
      </p:sp>
    </p:spTree>
    <p:extLst>
      <p:ext uri="{BB962C8B-B14F-4D97-AF65-F5344CB8AC3E}">
        <p14:creationId xmlns:p14="http://schemas.microsoft.com/office/powerpoint/2010/main" val="3839855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object 4"/>
          <p:cNvPicPr/>
          <p:nvPr/>
        </p:nvPicPr>
        <p:blipFill>
          <a:blip r:embed="rId3" cstate="print"/>
          <a:stretch>
            <a:fillRect/>
          </a:stretch>
        </p:blipFill>
        <p:spPr>
          <a:xfrm rot="10800000">
            <a:off x="0" y="724835"/>
            <a:ext cx="4616764" cy="9137535"/>
          </a:xfrm>
          <a:prstGeom prst="rect">
            <a:avLst/>
          </a:prstGeom>
        </p:spPr>
      </p:pic>
      <p:sp>
        <p:nvSpPr>
          <p:cNvPr id="2" name="object 2"/>
          <p:cNvSpPr/>
          <p:nvPr/>
        </p:nvSpPr>
        <p:spPr>
          <a:xfrm>
            <a:off x="0" y="9845226"/>
            <a:ext cx="18288000" cy="45719"/>
          </a:xfrm>
          <a:custGeom>
            <a:avLst/>
            <a:gdLst/>
            <a:ahLst/>
            <a:cxnLst/>
            <a:rect l="l" t="t" r="r" b="b"/>
            <a:pathLst>
              <a:path w="16230600" h="28575">
                <a:moveTo>
                  <a:pt x="16230598" y="28574"/>
                </a:moveTo>
                <a:lnTo>
                  <a:pt x="0" y="28574"/>
                </a:lnTo>
                <a:lnTo>
                  <a:pt x="0" y="0"/>
                </a:lnTo>
                <a:lnTo>
                  <a:pt x="16230598" y="0"/>
                </a:lnTo>
                <a:lnTo>
                  <a:pt x="16230598" y="28574"/>
                </a:lnTo>
                <a:close/>
              </a:path>
            </a:pathLst>
          </a:custGeom>
          <a:solidFill>
            <a:srgbClr val="CCA63C"/>
          </a:solidFill>
        </p:spPr>
        <p:txBody>
          <a:bodyPr wrap="square" lIns="0" tIns="0" rIns="0" bIns="0" rtlCol="0"/>
          <a:lstStyle/>
          <a:p>
            <a:endParaRPr/>
          </a:p>
        </p:txBody>
      </p:sp>
      <p:sp>
        <p:nvSpPr>
          <p:cNvPr id="4" name="object 4"/>
          <p:cNvSpPr txBox="1">
            <a:spLocks noGrp="1"/>
          </p:cNvSpPr>
          <p:nvPr>
            <p:ph type="title"/>
          </p:nvPr>
        </p:nvSpPr>
        <p:spPr>
          <a:xfrm>
            <a:off x="428963" y="-76160"/>
            <a:ext cx="17430072" cy="3795586"/>
          </a:xfrm>
          <a:prstGeom prst="rect">
            <a:avLst/>
          </a:prstGeom>
        </p:spPr>
        <p:txBody>
          <a:bodyPr vert="horz" wrap="square" lIns="0" tIns="812478" rIns="0" bIns="0" rtlCol="0">
            <a:spAutoFit/>
          </a:bodyPr>
          <a:lstStyle/>
          <a:p>
            <a:pPr marL="599440" marR="5080">
              <a:lnSpc>
                <a:spcPts val="5780"/>
              </a:lnSpc>
              <a:spcBef>
                <a:spcPts val="1275"/>
              </a:spcBef>
            </a:pPr>
            <a:r>
              <a:rPr lang="ru-RU" sz="4800" b="0" dirty="0">
                <a:solidFill>
                  <a:srgbClr val="A6896B"/>
                </a:solidFill>
                <a:latin typeface="Bahnschrift SemiBold SemiConden" panose="020B0502040204020203" pitchFamily="34" charset="0"/>
                <a:ea typeface="+mn-ea"/>
                <a:cs typeface="Arial Black"/>
              </a:rPr>
              <a:t>Печатная продукция  </a:t>
            </a:r>
            <a:br>
              <a:rPr lang="ru-RU" sz="4800" b="0" dirty="0">
                <a:solidFill>
                  <a:srgbClr val="A6896B"/>
                </a:solidFill>
                <a:latin typeface="Bahnschrift SemiBold SemiConden" panose="020B0502040204020203" pitchFamily="34" charset="0"/>
                <a:ea typeface="+mn-ea"/>
                <a:cs typeface="Arial Black"/>
              </a:rPr>
            </a:br>
            <a:br>
              <a:rPr lang="ru-RU" sz="4800" b="0" dirty="0">
                <a:solidFill>
                  <a:srgbClr val="A6896B"/>
                </a:solidFill>
                <a:latin typeface="Bahnschrift SemiBold SemiConden" panose="020B0502040204020203" pitchFamily="34" charset="0"/>
                <a:ea typeface="+mn-ea"/>
                <a:cs typeface="Arial Black"/>
              </a:rPr>
            </a:br>
            <a:br>
              <a:rPr lang="ru-RU" sz="4800" b="0" dirty="0">
                <a:solidFill>
                  <a:srgbClr val="A6896B"/>
                </a:solidFill>
                <a:latin typeface="Bahnschrift SemiBold SemiConden" panose="020B0502040204020203" pitchFamily="34" charset="0"/>
                <a:ea typeface="+mn-ea"/>
                <a:cs typeface="Arial Black"/>
              </a:rPr>
            </a:br>
            <a:endParaRPr lang="ru-RU" sz="4800" b="0" dirty="0">
              <a:solidFill>
                <a:srgbClr val="A6896B"/>
              </a:solidFill>
              <a:latin typeface="Bahnschrift SemiBold SemiConden" panose="020B0502040204020203" pitchFamily="34" charset="0"/>
              <a:ea typeface="+mn-ea"/>
              <a:cs typeface="Arial Black"/>
            </a:endParaRPr>
          </a:p>
        </p:txBody>
      </p:sp>
      <p:sp>
        <p:nvSpPr>
          <p:cNvPr id="16" name="object 16"/>
          <p:cNvSpPr txBox="1"/>
          <p:nvPr/>
        </p:nvSpPr>
        <p:spPr>
          <a:xfrm>
            <a:off x="990600" y="2095500"/>
            <a:ext cx="4206875" cy="6476645"/>
          </a:xfrm>
          <a:prstGeom prst="rect">
            <a:avLst/>
          </a:prstGeom>
        </p:spPr>
        <p:txBody>
          <a:bodyPr vert="horz" wrap="square" lIns="0" tIns="12700" rIns="0" bIns="0" rtlCol="0">
            <a:spAutoFit/>
          </a:bodyPr>
          <a:lstStyle/>
          <a:p>
            <a:r>
              <a:rPr lang="ru-RU" b="1" dirty="0">
                <a:latin typeface="Arial Narrow" panose="020B0606020202030204" pitchFamily="34" charset="0"/>
              </a:rPr>
              <a:t>Каталог народных художественных промыслов и ремесел «От тамги до авангарда», Казань, 320 стр.  </a:t>
            </a:r>
            <a:r>
              <a:rPr lang="ru-RU" b="1" u="sng" dirty="0">
                <a:latin typeface="Arial Narrow" panose="020B0606020202030204" pitchFamily="34" charset="0"/>
                <a:hlinkClick r:id="rId4"/>
              </a:rPr>
              <a:t>https://tatcultresurs.ru/node/8562</a:t>
            </a:r>
            <a:r>
              <a:rPr lang="ru-RU" b="1" dirty="0">
                <a:latin typeface="Arial Narrow" panose="020B0606020202030204" pitchFamily="34" charset="0"/>
              </a:rPr>
              <a:t> </a:t>
            </a:r>
            <a:endParaRPr lang="ru-RU" dirty="0">
              <a:latin typeface="Arial Narrow" panose="020B0606020202030204" pitchFamily="34" charset="0"/>
            </a:endParaRPr>
          </a:p>
          <a:p>
            <a:endParaRPr lang="ru-RU" dirty="0">
              <a:latin typeface="Arial Narrow" panose="020B0606020202030204" pitchFamily="34" charset="0"/>
            </a:endParaRPr>
          </a:p>
          <a:p>
            <a:r>
              <a:rPr lang="ru-RU" dirty="0">
                <a:latin typeface="Arial Narrow" panose="020B0606020202030204" pitchFamily="34" charset="0"/>
              </a:rPr>
              <a:t>брошюры:</a:t>
            </a:r>
          </a:p>
          <a:p>
            <a:pPr lvl="0"/>
            <a:r>
              <a:rPr lang="ru-RU" dirty="0">
                <a:latin typeface="Arial Narrow" panose="020B0606020202030204" pitchFamily="34" charset="0"/>
              </a:rPr>
              <a:t>Ювелирное искусство Татарстана</a:t>
            </a:r>
            <a:endParaRPr lang="ru-RU" sz="2000" dirty="0">
              <a:latin typeface="Arial Narrow" panose="020B0606020202030204" pitchFamily="34" charset="0"/>
            </a:endParaRPr>
          </a:p>
          <a:p>
            <a:pPr lvl="0"/>
            <a:r>
              <a:rPr lang="ru-RU" dirty="0">
                <a:latin typeface="Arial Narrow" panose="020B0606020202030204" pitchFamily="34" charset="0"/>
              </a:rPr>
              <a:t>Кожаная мозаика</a:t>
            </a:r>
            <a:endParaRPr lang="ru-RU" sz="2000" dirty="0">
              <a:latin typeface="Arial Narrow" panose="020B0606020202030204" pitchFamily="34" charset="0"/>
            </a:endParaRPr>
          </a:p>
          <a:p>
            <a:pPr lvl="0"/>
            <a:r>
              <a:rPr lang="ru-RU" dirty="0">
                <a:latin typeface="Arial Narrow" panose="020B0606020202030204" pitchFamily="34" charset="0"/>
              </a:rPr>
              <a:t>Керамическое искусство Татарстана</a:t>
            </a:r>
            <a:endParaRPr lang="ru-RU" sz="2000" dirty="0">
              <a:latin typeface="Arial Narrow" panose="020B0606020202030204" pitchFamily="34" charset="0"/>
            </a:endParaRPr>
          </a:p>
          <a:p>
            <a:pPr lvl="0"/>
            <a:r>
              <a:rPr lang="ru-RU" dirty="0">
                <a:latin typeface="Arial Narrow" panose="020B0606020202030204" pitchFamily="34" charset="0"/>
              </a:rPr>
              <a:t>Кожаная мозаика</a:t>
            </a:r>
            <a:endParaRPr lang="ru-RU" sz="2000" dirty="0">
              <a:latin typeface="Arial Narrow" panose="020B0606020202030204" pitchFamily="34" charset="0"/>
            </a:endParaRPr>
          </a:p>
          <a:p>
            <a:r>
              <a:rPr lang="ru-RU" dirty="0">
                <a:latin typeface="Arial Narrow" panose="020B0606020202030204" pitchFamily="34" charset="0"/>
              </a:rPr>
              <a:t>Все издания полностью доступны по ссылке: </a:t>
            </a:r>
            <a:r>
              <a:rPr lang="ru-RU" u="sng" dirty="0">
                <a:latin typeface="Arial Narrow" panose="020B0606020202030204" pitchFamily="34" charset="0"/>
                <a:hlinkClick r:id="rId5"/>
              </a:rPr>
              <a:t>https://tatcultresurs.ru/magazine/narodnye-khudozhestvennye-promysly-i-remesla-tatarstana</a:t>
            </a:r>
            <a:r>
              <a:rPr lang="ru-RU" dirty="0">
                <a:latin typeface="Arial Narrow" panose="020B0606020202030204" pitchFamily="34" charset="0"/>
              </a:rPr>
              <a:t> </a:t>
            </a:r>
          </a:p>
          <a:p>
            <a:endParaRPr lang="ru-RU" b="1" dirty="0">
              <a:latin typeface="Arial Narrow" panose="020B0606020202030204" pitchFamily="34" charset="0"/>
            </a:endParaRPr>
          </a:p>
          <a:p>
            <a:r>
              <a:rPr lang="ru-RU" b="1" dirty="0">
                <a:latin typeface="Arial Narrow" panose="020B0606020202030204" pitchFamily="34" charset="0"/>
              </a:rPr>
              <a:t>Журнал «Туг</a:t>
            </a:r>
            <a:r>
              <a:rPr lang="tt-RU" b="1" dirty="0">
                <a:latin typeface="Arial Narrow" panose="020B0606020202030204" pitchFamily="34" charset="0"/>
              </a:rPr>
              <a:t>ә</a:t>
            </a:r>
            <a:r>
              <a:rPr lang="ru-RU" b="1" dirty="0" err="1">
                <a:latin typeface="Arial Narrow" panose="020B0606020202030204" pitchFamily="34" charset="0"/>
              </a:rPr>
              <a:t>рәк</a:t>
            </a:r>
            <a:r>
              <a:rPr lang="ru-RU" b="1" dirty="0">
                <a:latin typeface="Arial Narrow" panose="020B0606020202030204" pitchFamily="34" charset="0"/>
              </a:rPr>
              <a:t> </a:t>
            </a:r>
            <a:r>
              <a:rPr lang="ru-RU" b="1" dirty="0" err="1">
                <a:latin typeface="Arial Narrow" panose="020B0606020202030204" pitchFamily="34" charset="0"/>
              </a:rPr>
              <a:t>уен</a:t>
            </a:r>
            <a:r>
              <a:rPr lang="ru-RU" b="1" dirty="0">
                <a:latin typeface="Arial Narrow" panose="020B0606020202030204" pitchFamily="34" charset="0"/>
              </a:rPr>
              <a:t>»</a:t>
            </a:r>
            <a:endParaRPr lang="ru-RU" dirty="0">
              <a:latin typeface="Arial Narrow" panose="020B0606020202030204" pitchFamily="34" charset="0"/>
            </a:endParaRPr>
          </a:p>
          <a:p>
            <a:r>
              <a:rPr lang="ru-RU" b="1" u="sng" dirty="0">
                <a:latin typeface="Arial Narrow" panose="020B0606020202030204" pitchFamily="34" charset="0"/>
                <a:hlinkClick r:id="rId6"/>
              </a:rPr>
              <a:t>https://www.tatcultresurs.ru/magazine/zhurnal-almanakh-tugrk-uen</a:t>
            </a:r>
            <a:r>
              <a:rPr lang="ru-RU" b="1" dirty="0">
                <a:latin typeface="Arial Narrow" panose="020B0606020202030204" pitchFamily="34" charset="0"/>
              </a:rPr>
              <a:t> </a:t>
            </a:r>
            <a:endParaRPr lang="ru-RU" dirty="0">
              <a:latin typeface="Arial Narrow" panose="020B0606020202030204" pitchFamily="34" charset="0"/>
            </a:endParaRPr>
          </a:p>
          <a:p>
            <a:r>
              <a:rPr lang="ru-RU" dirty="0">
                <a:latin typeface="Arial Narrow" panose="020B0606020202030204" pitchFamily="34" charset="0"/>
              </a:rPr>
              <a:t> </a:t>
            </a:r>
          </a:p>
          <a:p>
            <a:r>
              <a:rPr lang="ru-RU" b="1" dirty="0">
                <a:latin typeface="Arial Narrow" panose="020B0606020202030204" pitchFamily="34" charset="0"/>
              </a:rPr>
              <a:t>Электронная газета «Культурный код. </a:t>
            </a:r>
            <a:r>
              <a:rPr lang="ru-RU" b="1" dirty="0" err="1">
                <a:latin typeface="Arial Narrow" panose="020B0606020202030204" pitchFamily="34" charset="0"/>
              </a:rPr>
              <a:t>Татфолк</a:t>
            </a:r>
            <a:r>
              <a:rPr lang="ru-RU" b="1" dirty="0">
                <a:latin typeface="Arial Narrow" panose="020B0606020202030204" pitchFamily="34" charset="0"/>
              </a:rPr>
              <a:t>: новый формат»</a:t>
            </a:r>
            <a:endParaRPr lang="ru-RU" dirty="0">
              <a:latin typeface="Arial Narrow" panose="020B0606020202030204" pitchFamily="34" charset="0"/>
            </a:endParaRPr>
          </a:p>
          <a:p>
            <a:r>
              <a:rPr lang="ru-RU" b="1" u="sng" dirty="0">
                <a:latin typeface="Arial Narrow" panose="020B0606020202030204" pitchFamily="34" charset="0"/>
                <a:hlinkClick r:id="rId7"/>
              </a:rPr>
              <a:t>https://www.tatcultresurs.ru/magazine/elektronnaya-gazeta-tatfolk</a:t>
            </a:r>
            <a:r>
              <a:rPr lang="ru-RU" b="1" dirty="0">
                <a:latin typeface="Arial Narrow" panose="020B0606020202030204" pitchFamily="34" charset="0"/>
              </a:rPr>
              <a:t> </a:t>
            </a:r>
            <a:endParaRPr lang="ru-RU" dirty="0">
              <a:latin typeface="Arial Narrow" panose="020B0606020202030204" pitchFamily="34" charset="0"/>
            </a:endParaRPr>
          </a:p>
          <a:p>
            <a:pPr marL="12700" marR="5080" algn="just">
              <a:lnSpc>
                <a:spcPct val="115700"/>
              </a:lnSpc>
              <a:spcBef>
                <a:spcPts val="100"/>
              </a:spcBef>
            </a:pPr>
            <a:endParaRPr lang="ru-RU" sz="2000" dirty="0">
              <a:latin typeface="Arial Narrow" panose="020B0606020202030204" pitchFamily="34" charset="0"/>
            </a:endParaRPr>
          </a:p>
        </p:txBody>
      </p:sp>
      <p:sp>
        <p:nvSpPr>
          <p:cNvPr id="5" name="AutoShape 2" descr="Ювелирное искусство Татарстан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7" name="Рисунок 6"/>
          <p:cNvPicPr>
            <a:picLocks noChangeAspect="1"/>
          </p:cNvPicPr>
          <p:nvPr/>
        </p:nvPicPr>
        <p:blipFill>
          <a:blip r:embed="rId8"/>
          <a:stretch>
            <a:fillRect/>
          </a:stretch>
        </p:blipFill>
        <p:spPr>
          <a:xfrm>
            <a:off x="7612316" y="332737"/>
            <a:ext cx="3353510" cy="4770672"/>
          </a:xfrm>
          <a:prstGeom prst="rect">
            <a:avLst/>
          </a:prstGeom>
        </p:spPr>
      </p:pic>
      <p:pic>
        <p:nvPicPr>
          <p:cNvPr id="6" name="Рисунок 5"/>
          <p:cNvPicPr>
            <a:picLocks noChangeAspect="1"/>
          </p:cNvPicPr>
          <p:nvPr/>
        </p:nvPicPr>
        <p:blipFill rotWithShape="1">
          <a:blip r:embed="rId9"/>
          <a:srcRect l="8566"/>
          <a:stretch/>
        </p:blipFill>
        <p:spPr>
          <a:xfrm>
            <a:off x="6435665" y="6215392"/>
            <a:ext cx="2029390" cy="2993294"/>
          </a:xfrm>
          <a:prstGeom prst="rect">
            <a:avLst/>
          </a:prstGeom>
        </p:spPr>
      </p:pic>
      <p:pic>
        <p:nvPicPr>
          <p:cNvPr id="9" name="Рисунок 8"/>
          <p:cNvPicPr>
            <a:picLocks noChangeAspect="1"/>
          </p:cNvPicPr>
          <p:nvPr/>
        </p:nvPicPr>
        <p:blipFill rotWithShape="1">
          <a:blip r:embed="rId10"/>
          <a:srcRect l="7482" t="448" r="1477" b="8037"/>
          <a:stretch/>
        </p:blipFill>
        <p:spPr>
          <a:xfrm>
            <a:off x="8156386" y="5449959"/>
            <a:ext cx="2222337" cy="3199465"/>
          </a:xfrm>
          <a:prstGeom prst="rect">
            <a:avLst/>
          </a:prstGeom>
        </p:spPr>
      </p:pic>
      <p:pic>
        <p:nvPicPr>
          <p:cNvPr id="11" name="Рисунок 10"/>
          <p:cNvPicPr>
            <a:picLocks noChangeAspect="1"/>
          </p:cNvPicPr>
          <p:nvPr/>
        </p:nvPicPr>
        <p:blipFill>
          <a:blip r:embed="rId11"/>
          <a:stretch>
            <a:fillRect/>
          </a:stretch>
        </p:blipFill>
        <p:spPr>
          <a:xfrm>
            <a:off x="14062615" y="437991"/>
            <a:ext cx="3709778" cy="469427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0" name="Рисунок 9"/>
          <p:cNvPicPr>
            <a:picLocks noChangeAspect="1"/>
          </p:cNvPicPr>
          <p:nvPr/>
        </p:nvPicPr>
        <p:blipFill>
          <a:blip r:embed="rId12"/>
          <a:stretch>
            <a:fillRect/>
          </a:stretch>
        </p:blipFill>
        <p:spPr>
          <a:xfrm>
            <a:off x="14362337" y="5492522"/>
            <a:ext cx="3275224" cy="4514850"/>
          </a:xfrm>
          <a:prstGeom prst="rect">
            <a:avLst/>
          </a:prstGeom>
        </p:spPr>
      </p:pic>
      <p:pic>
        <p:nvPicPr>
          <p:cNvPr id="14" name="Рисунок 13"/>
          <p:cNvPicPr>
            <a:picLocks noChangeAspect="1"/>
          </p:cNvPicPr>
          <p:nvPr/>
        </p:nvPicPr>
        <p:blipFill>
          <a:blip r:embed="rId13"/>
          <a:stretch>
            <a:fillRect/>
          </a:stretch>
        </p:blipFill>
        <p:spPr>
          <a:xfrm>
            <a:off x="11733390" y="4229100"/>
            <a:ext cx="2314235" cy="3535876"/>
          </a:xfrm>
          <a:prstGeom prst="rect">
            <a:avLst/>
          </a:prstGeom>
        </p:spPr>
      </p:pic>
      <p:pic>
        <p:nvPicPr>
          <p:cNvPr id="12" name="Рисунок 11"/>
          <p:cNvPicPr>
            <a:picLocks noChangeAspect="1"/>
          </p:cNvPicPr>
          <p:nvPr/>
        </p:nvPicPr>
        <p:blipFill rotWithShape="1">
          <a:blip r:embed="rId14"/>
          <a:srcRect l="5842" t="1" r="9582" b="-10876"/>
          <a:stretch/>
        </p:blipFill>
        <p:spPr>
          <a:xfrm>
            <a:off x="9869782" y="4793703"/>
            <a:ext cx="2133600" cy="3695611"/>
          </a:xfrm>
          <a:prstGeom prst="rect">
            <a:avLst/>
          </a:prstGeom>
        </p:spPr>
      </p:pic>
    </p:spTree>
    <p:extLst>
      <p:ext uri="{BB962C8B-B14F-4D97-AF65-F5344CB8AC3E}">
        <p14:creationId xmlns:p14="http://schemas.microsoft.com/office/powerpoint/2010/main" val="3546763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 y="9412161"/>
            <a:ext cx="18287997" cy="45719"/>
          </a:xfrm>
          <a:custGeom>
            <a:avLst/>
            <a:gdLst/>
            <a:ahLst/>
            <a:cxnLst/>
            <a:rect l="l" t="t" r="r" b="b"/>
            <a:pathLst>
              <a:path w="16230600" h="28575">
                <a:moveTo>
                  <a:pt x="16230598" y="28574"/>
                </a:moveTo>
                <a:lnTo>
                  <a:pt x="0" y="28574"/>
                </a:lnTo>
                <a:lnTo>
                  <a:pt x="0" y="0"/>
                </a:lnTo>
                <a:lnTo>
                  <a:pt x="16230598" y="0"/>
                </a:lnTo>
                <a:lnTo>
                  <a:pt x="16230598" y="28574"/>
                </a:lnTo>
                <a:close/>
              </a:path>
            </a:pathLst>
          </a:custGeom>
          <a:solidFill>
            <a:srgbClr val="CCA63C"/>
          </a:solidFill>
        </p:spPr>
        <p:txBody>
          <a:bodyPr wrap="square" lIns="0" tIns="0" rIns="0" bIns="0" rtlCol="0"/>
          <a:lstStyle/>
          <a:p>
            <a:endParaRPr/>
          </a:p>
        </p:txBody>
      </p:sp>
      <p:pic>
        <p:nvPicPr>
          <p:cNvPr id="4" name="object 4"/>
          <p:cNvPicPr/>
          <p:nvPr/>
        </p:nvPicPr>
        <p:blipFill>
          <a:blip r:embed="rId2" cstate="print"/>
          <a:stretch>
            <a:fillRect/>
          </a:stretch>
        </p:blipFill>
        <p:spPr>
          <a:xfrm>
            <a:off x="13671233" y="303201"/>
            <a:ext cx="4616764" cy="9137535"/>
          </a:xfrm>
          <a:prstGeom prst="rect">
            <a:avLst/>
          </a:prstGeom>
        </p:spPr>
      </p:pic>
      <p:sp>
        <p:nvSpPr>
          <p:cNvPr id="6" name="Объект 5">
            <a:extLst>
              <a:ext uri="{FF2B5EF4-FFF2-40B4-BE49-F238E27FC236}">
                <a16:creationId xmlns:a16="http://schemas.microsoft.com/office/drawing/2014/main" id="{1822353A-D50E-ABB4-4E60-C87C941FF452}"/>
              </a:ext>
            </a:extLst>
          </p:cNvPr>
          <p:cNvSpPr>
            <a:spLocks noGrp="1"/>
          </p:cNvSpPr>
          <p:nvPr>
            <p:ph sz="half" idx="2"/>
          </p:nvPr>
        </p:nvSpPr>
        <p:spPr>
          <a:xfrm>
            <a:off x="1028699" y="1567761"/>
            <a:ext cx="8343901" cy="5840060"/>
          </a:xfrm>
        </p:spPr>
        <p:txBody>
          <a:bodyPr/>
          <a:lstStyle/>
          <a:p>
            <a:r>
              <a:rPr lang="ru-RU" sz="3200" b="1" dirty="0">
                <a:solidFill>
                  <a:srgbClr val="A6896B"/>
                </a:solidFill>
                <a:latin typeface="Bahnschrift SemiBold SemiConden" panose="020B0502040204020203" pitchFamily="34" charset="0"/>
                <a:cs typeface="Microsoft Sans Serif"/>
              </a:rPr>
              <a:t>НАРОДНЫЕ ХУДОЖЕСТВЕННЫЕ ПРОМЫСЛЫ</a:t>
            </a:r>
          </a:p>
          <a:p>
            <a:endParaRPr lang="ru-RU" sz="3200" b="1" dirty="0">
              <a:latin typeface="Bahnschrift SemiBold SemiConden" panose="020B0502040204020203" pitchFamily="34" charset="0"/>
            </a:endParaRPr>
          </a:p>
          <a:p>
            <a:pPr algn="l"/>
            <a:r>
              <a:rPr lang="ru-RU" sz="3200" dirty="0">
                <a:latin typeface="Bahnschrift SemiBold SemiConden" panose="020B0502040204020203" pitchFamily="34" charset="0"/>
              </a:rPr>
              <a:t>одна из форм народного творчества, деятельность по созданию художественных изделий утилитарного и (или) декоративного назначения, осуществляемая на основе коллективного освоения и преемственного развития традиций народного искусства в определенной местности в процессе творческого ручного и (или) механизированного труда мастеров народных художественных промыслов.</a:t>
            </a:r>
          </a:p>
          <a:p>
            <a:endParaRPr lang="ru-RU" dirty="0"/>
          </a:p>
        </p:txBody>
      </p:sp>
      <p:sp>
        <p:nvSpPr>
          <p:cNvPr id="7" name="Объект 6">
            <a:extLst>
              <a:ext uri="{FF2B5EF4-FFF2-40B4-BE49-F238E27FC236}">
                <a16:creationId xmlns:a16="http://schemas.microsoft.com/office/drawing/2014/main" id="{9445D3BB-7E3A-8C17-F4CF-23AD59AF1259}"/>
              </a:ext>
            </a:extLst>
          </p:cNvPr>
          <p:cNvSpPr>
            <a:spLocks noGrp="1"/>
          </p:cNvSpPr>
          <p:nvPr>
            <p:ph sz="half" idx="3"/>
          </p:nvPr>
        </p:nvSpPr>
        <p:spPr>
          <a:xfrm>
            <a:off x="9753600" y="1567761"/>
            <a:ext cx="7848600" cy="5840060"/>
          </a:xfrm>
        </p:spPr>
        <p:txBody>
          <a:bodyPr/>
          <a:lstStyle/>
          <a:p>
            <a:r>
              <a:rPr lang="ru-RU" sz="3200" dirty="0">
                <a:solidFill>
                  <a:srgbClr val="A6896B"/>
                </a:solidFill>
                <a:latin typeface="Bahnschrift SemiBold SemiConden" panose="020B0502040204020203" pitchFamily="34" charset="0"/>
                <a:cs typeface="Arial Black"/>
              </a:rPr>
              <a:t>ДЕКОРАТИВНО-ПРИКЛАДНОЕ ИСКУССТВО</a:t>
            </a:r>
          </a:p>
          <a:p>
            <a:endParaRPr lang="ru-RU" sz="3200" dirty="0">
              <a:latin typeface="Bahnschrift SemiBold SemiConden" panose="020B0502040204020203" pitchFamily="34" charset="0"/>
              <a:cs typeface="Arial Black"/>
            </a:endParaRPr>
          </a:p>
          <a:p>
            <a:r>
              <a:rPr lang="ru-RU" sz="3200" dirty="0">
                <a:latin typeface="Bahnschrift SemiBold SemiConden" panose="020B0502040204020203" pitchFamily="34" charset="0"/>
                <a:cs typeface="Arial Black"/>
              </a:rPr>
              <a:t>раздел декоративного искусства, охватывающий создание художественных изделий, имеющих утилитарное и не утилитарное назначение.</a:t>
            </a:r>
          </a:p>
          <a:p>
            <a:r>
              <a:rPr lang="ru-RU" sz="3200" dirty="0">
                <a:latin typeface="Bahnschrift SemiBold SemiConden" panose="020B0502040204020203" pitchFamily="34" charset="0"/>
                <a:cs typeface="Arial Black"/>
              </a:rPr>
              <a:t>Произведения декоративно-прикладного искусства отвечают нескольким требованиям: обладают эстетическим качеством; рассчитаны на художественный эффект; служат для оформления быта и интерьера. </a:t>
            </a:r>
          </a:p>
          <a:p>
            <a:endParaRPr lang="ru-RU" sz="2750" dirty="0">
              <a:latin typeface="Arial Black"/>
            </a:endParaRPr>
          </a:p>
        </p:txBody>
      </p:sp>
    </p:spTree>
    <p:extLst>
      <p:ext uri="{BB962C8B-B14F-4D97-AF65-F5344CB8AC3E}">
        <p14:creationId xmlns:p14="http://schemas.microsoft.com/office/powerpoint/2010/main" val="4016735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28700" y="8833538"/>
            <a:ext cx="16230600" cy="28575"/>
          </a:xfrm>
          <a:custGeom>
            <a:avLst/>
            <a:gdLst/>
            <a:ahLst/>
            <a:cxnLst/>
            <a:rect l="l" t="t" r="r" b="b"/>
            <a:pathLst>
              <a:path w="16230600" h="28575">
                <a:moveTo>
                  <a:pt x="16230598" y="28574"/>
                </a:moveTo>
                <a:lnTo>
                  <a:pt x="0" y="28574"/>
                </a:lnTo>
                <a:lnTo>
                  <a:pt x="0" y="0"/>
                </a:lnTo>
                <a:lnTo>
                  <a:pt x="16230598" y="0"/>
                </a:lnTo>
                <a:lnTo>
                  <a:pt x="16230598" y="28574"/>
                </a:lnTo>
                <a:close/>
              </a:path>
            </a:pathLst>
          </a:custGeom>
          <a:solidFill>
            <a:srgbClr val="CCA63C"/>
          </a:solidFill>
        </p:spPr>
        <p:txBody>
          <a:bodyPr wrap="square" lIns="0" tIns="0" rIns="0" bIns="0" rtlCol="0"/>
          <a:lstStyle/>
          <a:p>
            <a:endParaRPr/>
          </a:p>
        </p:txBody>
      </p:sp>
      <p:pic>
        <p:nvPicPr>
          <p:cNvPr id="4" name="object 4"/>
          <p:cNvPicPr/>
          <p:nvPr/>
        </p:nvPicPr>
        <p:blipFill>
          <a:blip r:embed="rId2" cstate="print"/>
          <a:stretch>
            <a:fillRect/>
          </a:stretch>
        </p:blipFill>
        <p:spPr>
          <a:xfrm>
            <a:off x="13671233" y="303201"/>
            <a:ext cx="4616764" cy="9137535"/>
          </a:xfrm>
          <a:prstGeom prst="rect">
            <a:avLst/>
          </a:prstGeom>
        </p:spPr>
      </p:pic>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7464" y="1409700"/>
            <a:ext cx="16473192" cy="6690133"/>
          </a:xfrm>
          <a:prstGeom prst="rect">
            <a:avLst/>
          </a:prstGeom>
        </p:spPr>
      </p:pic>
    </p:spTree>
    <p:extLst>
      <p:ext uri="{BB962C8B-B14F-4D97-AF65-F5344CB8AC3E}">
        <p14:creationId xmlns:p14="http://schemas.microsoft.com/office/powerpoint/2010/main" val="501032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object 4"/>
          <p:cNvPicPr/>
          <p:nvPr/>
        </p:nvPicPr>
        <p:blipFill>
          <a:blip r:embed="rId2" cstate="print"/>
          <a:stretch>
            <a:fillRect/>
          </a:stretch>
        </p:blipFill>
        <p:spPr>
          <a:xfrm rot="10800000">
            <a:off x="0" y="724835"/>
            <a:ext cx="4616764" cy="9137535"/>
          </a:xfrm>
          <a:prstGeom prst="rect">
            <a:avLst/>
          </a:prstGeom>
        </p:spPr>
      </p:pic>
      <p:sp>
        <p:nvSpPr>
          <p:cNvPr id="2" name="object 2"/>
          <p:cNvSpPr/>
          <p:nvPr/>
        </p:nvSpPr>
        <p:spPr>
          <a:xfrm>
            <a:off x="0" y="9845226"/>
            <a:ext cx="18288000" cy="45719"/>
          </a:xfrm>
          <a:custGeom>
            <a:avLst/>
            <a:gdLst/>
            <a:ahLst/>
            <a:cxnLst/>
            <a:rect l="l" t="t" r="r" b="b"/>
            <a:pathLst>
              <a:path w="16230600" h="28575">
                <a:moveTo>
                  <a:pt x="16230598" y="28574"/>
                </a:moveTo>
                <a:lnTo>
                  <a:pt x="0" y="28574"/>
                </a:lnTo>
                <a:lnTo>
                  <a:pt x="0" y="0"/>
                </a:lnTo>
                <a:lnTo>
                  <a:pt x="16230598" y="0"/>
                </a:lnTo>
                <a:lnTo>
                  <a:pt x="16230598" y="28574"/>
                </a:lnTo>
                <a:close/>
              </a:path>
            </a:pathLst>
          </a:custGeom>
          <a:solidFill>
            <a:srgbClr val="CCA63C"/>
          </a:solidFill>
        </p:spPr>
        <p:txBody>
          <a:bodyPr wrap="square" lIns="0" tIns="0" rIns="0" bIns="0" rtlCol="0"/>
          <a:lstStyle/>
          <a:p>
            <a:endParaRPr/>
          </a:p>
        </p:txBody>
      </p:sp>
      <p:sp>
        <p:nvSpPr>
          <p:cNvPr id="4" name="object 4"/>
          <p:cNvSpPr txBox="1">
            <a:spLocks noGrp="1"/>
          </p:cNvSpPr>
          <p:nvPr>
            <p:ph type="title"/>
          </p:nvPr>
        </p:nvSpPr>
        <p:spPr>
          <a:xfrm>
            <a:off x="428963" y="-76160"/>
            <a:ext cx="17430072" cy="2307999"/>
          </a:xfrm>
          <a:prstGeom prst="rect">
            <a:avLst/>
          </a:prstGeom>
        </p:spPr>
        <p:txBody>
          <a:bodyPr vert="horz" wrap="square" lIns="0" tIns="812478" rIns="0" bIns="0" rtlCol="0">
            <a:spAutoFit/>
          </a:bodyPr>
          <a:lstStyle/>
          <a:p>
            <a:pPr marL="599440" marR="5080">
              <a:lnSpc>
                <a:spcPts val="5780"/>
              </a:lnSpc>
              <a:spcBef>
                <a:spcPts val="1275"/>
              </a:spcBef>
            </a:pPr>
            <a:r>
              <a:rPr lang="ru-RU" sz="5800" spc="-550" dirty="0">
                <a:solidFill>
                  <a:srgbClr val="A6896B"/>
                </a:solidFill>
              </a:rPr>
              <a:t>11  </a:t>
            </a:r>
            <a:r>
              <a:rPr lang="ru-RU" sz="4800" b="0" dirty="0">
                <a:solidFill>
                  <a:srgbClr val="A6896B"/>
                </a:solidFill>
                <a:latin typeface="Bahnschrift SemiBold SemiConden" panose="020B0502040204020203" pitchFamily="34" charset="0"/>
                <a:ea typeface="+mn-ea"/>
              </a:rPr>
              <a:t>б</a:t>
            </a:r>
            <a:r>
              <a:rPr lang="ru-RU" sz="4800" b="0" dirty="0">
                <a:solidFill>
                  <a:srgbClr val="A6896B"/>
                </a:solidFill>
                <a:latin typeface="Bahnschrift SemiBold SemiConden" panose="020B0502040204020203" pitchFamily="34" charset="0"/>
                <a:ea typeface="+mn-ea"/>
                <a:cs typeface="Arial Black"/>
              </a:rPr>
              <a:t>ытующих </a:t>
            </a:r>
            <a:r>
              <a:rPr sz="4800" b="0" dirty="0">
                <a:solidFill>
                  <a:srgbClr val="A6896B"/>
                </a:solidFill>
                <a:latin typeface="Bahnschrift SemiBold SemiConden" panose="020B0502040204020203" pitchFamily="34" charset="0"/>
                <a:ea typeface="+mn-ea"/>
                <a:cs typeface="Arial Black"/>
              </a:rPr>
              <a:t> </a:t>
            </a:r>
            <a:r>
              <a:rPr sz="4800" b="0" dirty="0" err="1">
                <a:solidFill>
                  <a:srgbClr val="A6896B"/>
                </a:solidFill>
                <a:latin typeface="Bahnschrift SemiBold SemiConden" panose="020B0502040204020203" pitchFamily="34" charset="0"/>
                <a:ea typeface="+mn-ea"/>
                <a:cs typeface="Arial Black"/>
              </a:rPr>
              <a:t>вид</a:t>
            </a:r>
            <a:r>
              <a:rPr lang="ru-RU" sz="4800" b="0" dirty="0" err="1">
                <a:solidFill>
                  <a:srgbClr val="A6896B"/>
                </a:solidFill>
                <a:latin typeface="Bahnschrift SemiBold SemiConden" panose="020B0502040204020203" pitchFamily="34" charset="0"/>
                <a:ea typeface="+mn-ea"/>
                <a:cs typeface="Arial Black"/>
              </a:rPr>
              <a:t>ов</a:t>
            </a:r>
            <a:r>
              <a:rPr sz="4800" b="0" dirty="0">
                <a:solidFill>
                  <a:srgbClr val="A6896B"/>
                </a:solidFill>
                <a:latin typeface="Bahnschrift SemiBold SemiConden" panose="020B0502040204020203" pitchFamily="34" charset="0"/>
                <a:ea typeface="+mn-ea"/>
                <a:cs typeface="Arial Black"/>
              </a:rPr>
              <a:t> народных </a:t>
            </a:r>
            <a:r>
              <a:rPr sz="4800" b="0" dirty="0" err="1">
                <a:solidFill>
                  <a:srgbClr val="A6896B"/>
                </a:solidFill>
                <a:latin typeface="Bahnschrift SemiBold SemiConden" panose="020B0502040204020203" pitchFamily="34" charset="0"/>
                <a:ea typeface="+mn-ea"/>
                <a:cs typeface="Arial Black"/>
              </a:rPr>
              <a:t>художественных</a:t>
            </a:r>
            <a:r>
              <a:rPr sz="4800" b="0" dirty="0">
                <a:solidFill>
                  <a:srgbClr val="A6896B"/>
                </a:solidFill>
                <a:latin typeface="Bahnschrift SemiBold SemiConden" panose="020B0502040204020203" pitchFamily="34" charset="0"/>
                <a:ea typeface="+mn-ea"/>
                <a:cs typeface="Arial Black"/>
              </a:rPr>
              <a:t>  </a:t>
            </a:r>
            <a:br>
              <a:rPr lang="ru-RU" sz="4800" b="0" dirty="0">
                <a:solidFill>
                  <a:srgbClr val="A6896B"/>
                </a:solidFill>
                <a:latin typeface="Bahnschrift SemiBold SemiConden" panose="020B0502040204020203" pitchFamily="34" charset="0"/>
                <a:ea typeface="+mn-ea"/>
                <a:cs typeface="Arial Black"/>
              </a:rPr>
            </a:br>
            <a:r>
              <a:rPr sz="4800" b="0" dirty="0" err="1">
                <a:solidFill>
                  <a:srgbClr val="A6896B"/>
                </a:solidFill>
                <a:latin typeface="Bahnschrift SemiBold SemiConden" panose="020B0502040204020203" pitchFamily="34" charset="0"/>
                <a:ea typeface="+mn-ea"/>
                <a:cs typeface="Arial Black"/>
              </a:rPr>
              <a:t>промыслов</a:t>
            </a:r>
            <a:r>
              <a:rPr sz="4800" b="0" dirty="0">
                <a:solidFill>
                  <a:srgbClr val="A6896B"/>
                </a:solidFill>
                <a:latin typeface="Bahnschrift SemiBold SemiConden" panose="020B0502040204020203" pitchFamily="34" charset="0"/>
                <a:ea typeface="+mn-ea"/>
                <a:cs typeface="Arial Black"/>
              </a:rPr>
              <a:t> </a:t>
            </a:r>
            <a:r>
              <a:rPr lang="ru-RU" sz="4800" b="0" dirty="0">
                <a:solidFill>
                  <a:srgbClr val="A6896B"/>
                </a:solidFill>
                <a:latin typeface="Bahnschrift SemiBold SemiConden" panose="020B0502040204020203" pitchFamily="34" charset="0"/>
                <a:ea typeface="+mn-ea"/>
                <a:cs typeface="Arial Black"/>
              </a:rPr>
              <a:t>и ремесел в </a:t>
            </a:r>
            <a:r>
              <a:rPr sz="4800" b="0" dirty="0" err="1">
                <a:solidFill>
                  <a:srgbClr val="A6896B"/>
                </a:solidFill>
                <a:latin typeface="Bahnschrift SemiBold SemiConden" panose="020B0502040204020203" pitchFamily="34" charset="0"/>
                <a:ea typeface="+mn-ea"/>
                <a:cs typeface="Arial Black"/>
              </a:rPr>
              <a:t>Республик</a:t>
            </a:r>
            <a:r>
              <a:rPr lang="ru-RU" sz="4800" b="0" dirty="0">
                <a:solidFill>
                  <a:srgbClr val="A6896B"/>
                </a:solidFill>
                <a:latin typeface="Bahnschrift SemiBold SemiConden" panose="020B0502040204020203" pitchFamily="34" charset="0"/>
                <a:ea typeface="+mn-ea"/>
                <a:cs typeface="Arial Black"/>
              </a:rPr>
              <a:t>е</a:t>
            </a:r>
            <a:r>
              <a:rPr sz="4800" b="0" dirty="0">
                <a:solidFill>
                  <a:srgbClr val="A6896B"/>
                </a:solidFill>
                <a:latin typeface="Bahnschrift SemiBold SemiConden" panose="020B0502040204020203" pitchFamily="34" charset="0"/>
                <a:ea typeface="+mn-ea"/>
                <a:cs typeface="Arial Black"/>
              </a:rPr>
              <a:t> Татарстан</a:t>
            </a:r>
          </a:p>
        </p:txBody>
      </p:sp>
      <p:sp>
        <p:nvSpPr>
          <p:cNvPr id="16" name="object 16"/>
          <p:cNvSpPr txBox="1"/>
          <p:nvPr/>
        </p:nvSpPr>
        <p:spPr>
          <a:xfrm>
            <a:off x="762000" y="3014273"/>
            <a:ext cx="8724900" cy="5544467"/>
          </a:xfrm>
          <a:prstGeom prst="rect">
            <a:avLst/>
          </a:prstGeom>
        </p:spPr>
        <p:txBody>
          <a:bodyPr vert="horz" wrap="square" lIns="0" tIns="12700" rIns="0" bIns="0" rtlCol="0">
            <a:spAutoFit/>
          </a:bodyPr>
          <a:lstStyle/>
          <a:p>
            <a:pPr marL="469900" marR="5080" indent="-457200">
              <a:lnSpc>
                <a:spcPct val="115700"/>
              </a:lnSpc>
              <a:spcBef>
                <a:spcPts val="100"/>
              </a:spcBef>
              <a:buFont typeface="Wingdings" panose="05000000000000000000" pitchFamily="2" charset="2"/>
              <a:buChar char="§"/>
            </a:pPr>
            <a:r>
              <a:rPr sz="2800" spc="170" dirty="0">
                <a:solidFill>
                  <a:srgbClr val="1A1B17"/>
                </a:solidFill>
                <a:latin typeface="Bahnschrift SemiBold SemiConden" panose="020B0502040204020203" pitchFamily="34" charset="0"/>
                <a:cs typeface="Microsoft Sans Serif"/>
              </a:rPr>
              <a:t>Ичижный </a:t>
            </a:r>
            <a:r>
              <a:rPr sz="2800" spc="30" dirty="0">
                <a:solidFill>
                  <a:srgbClr val="1A1B17"/>
                </a:solidFill>
                <a:latin typeface="Bahnschrift SemiBold SemiConden" panose="020B0502040204020203" pitchFamily="34" charset="0"/>
                <a:cs typeface="Microsoft Sans Serif"/>
              </a:rPr>
              <a:t>(казанская </a:t>
            </a:r>
            <a:r>
              <a:rPr sz="2800" spc="85" dirty="0">
                <a:solidFill>
                  <a:srgbClr val="1A1B17"/>
                </a:solidFill>
                <a:latin typeface="Bahnschrift SemiBold SemiConden" panose="020B0502040204020203" pitchFamily="34" charset="0"/>
                <a:cs typeface="Microsoft Sans Serif"/>
              </a:rPr>
              <a:t>узорная </a:t>
            </a:r>
            <a:r>
              <a:rPr sz="2800" spc="45" dirty="0">
                <a:solidFill>
                  <a:srgbClr val="1A1B17"/>
                </a:solidFill>
                <a:latin typeface="Bahnschrift SemiBold SemiConden" panose="020B0502040204020203" pitchFamily="34" charset="0"/>
                <a:cs typeface="Microsoft Sans Serif"/>
              </a:rPr>
              <a:t>кожа) </a:t>
            </a:r>
            <a:r>
              <a:rPr sz="2800" spc="50" dirty="0">
                <a:solidFill>
                  <a:srgbClr val="1A1B17"/>
                </a:solidFill>
                <a:latin typeface="Bahnschrift SemiBold SemiConden" panose="020B0502040204020203" pitchFamily="34" charset="0"/>
                <a:cs typeface="Microsoft Sans Serif"/>
              </a:rPr>
              <a:t> </a:t>
            </a:r>
            <a:endParaRPr lang="ru-RU" sz="2800" spc="50" dirty="0">
              <a:solidFill>
                <a:srgbClr val="1A1B17"/>
              </a:solidFill>
              <a:latin typeface="Bahnschrift SemiBold SemiConden" panose="020B0502040204020203" pitchFamily="34" charset="0"/>
              <a:cs typeface="Microsoft Sans Serif"/>
            </a:endParaRPr>
          </a:p>
          <a:p>
            <a:pPr marL="469900" marR="5080" indent="-457200">
              <a:lnSpc>
                <a:spcPct val="115700"/>
              </a:lnSpc>
              <a:spcBef>
                <a:spcPts val="100"/>
              </a:spcBef>
              <a:buFont typeface="Wingdings" panose="05000000000000000000" pitchFamily="2" charset="2"/>
              <a:buChar char="§"/>
            </a:pPr>
            <a:r>
              <a:rPr sz="2800" spc="120" dirty="0" err="1">
                <a:solidFill>
                  <a:srgbClr val="1A1B17"/>
                </a:solidFill>
                <a:latin typeface="Bahnschrift SemiBold SemiConden" panose="020B0502040204020203" pitchFamily="34" charset="0"/>
                <a:cs typeface="Microsoft Sans Serif"/>
              </a:rPr>
              <a:t>Золотошвейный</a:t>
            </a:r>
            <a:r>
              <a:rPr sz="2800" spc="35" dirty="0">
                <a:solidFill>
                  <a:srgbClr val="1A1B17"/>
                </a:solidFill>
                <a:latin typeface="Bahnschrift SemiBold SemiConden" panose="020B0502040204020203" pitchFamily="34" charset="0"/>
                <a:cs typeface="Microsoft Sans Serif"/>
              </a:rPr>
              <a:t> </a:t>
            </a:r>
            <a:r>
              <a:rPr sz="2800" spc="85" dirty="0">
                <a:solidFill>
                  <a:srgbClr val="1A1B17"/>
                </a:solidFill>
                <a:latin typeface="Bahnschrift SemiBold SemiConden" panose="020B0502040204020203" pitchFamily="34" charset="0"/>
                <a:cs typeface="Microsoft Sans Serif"/>
              </a:rPr>
              <a:t>(или</a:t>
            </a:r>
            <a:r>
              <a:rPr sz="2800" spc="35" dirty="0">
                <a:solidFill>
                  <a:srgbClr val="1A1B17"/>
                </a:solidFill>
                <a:latin typeface="Bahnschrift SemiBold SemiConden" panose="020B0502040204020203" pitchFamily="34" charset="0"/>
                <a:cs typeface="Microsoft Sans Serif"/>
              </a:rPr>
              <a:t> </a:t>
            </a:r>
            <a:r>
              <a:rPr sz="2800" spc="100" dirty="0">
                <a:solidFill>
                  <a:srgbClr val="1A1B17"/>
                </a:solidFill>
                <a:latin typeface="Bahnschrift SemiBold SemiConden" panose="020B0502040204020203" pitchFamily="34" charset="0"/>
                <a:cs typeface="Microsoft Sans Serif"/>
              </a:rPr>
              <a:t>каляпушный)</a:t>
            </a:r>
            <a:r>
              <a:rPr sz="2800" spc="40" dirty="0">
                <a:solidFill>
                  <a:srgbClr val="1A1B17"/>
                </a:solidFill>
                <a:latin typeface="Bahnschrift SemiBold SemiConden" panose="020B0502040204020203" pitchFamily="34" charset="0"/>
                <a:cs typeface="Microsoft Sans Serif"/>
              </a:rPr>
              <a:t> </a:t>
            </a:r>
            <a:r>
              <a:rPr sz="2800" spc="90" dirty="0" err="1">
                <a:solidFill>
                  <a:srgbClr val="1A1B17"/>
                </a:solidFill>
                <a:latin typeface="Bahnschrift SemiBold SemiConden" panose="020B0502040204020203" pitchFamily="34" charset="0"/>
                <a:cs typeface="Microsoft Sans Serif"/>
              </a:rPr>
              <a:t>промысел</a:t>
            </a:r>
            <a:r>
              <a:rPr sz="2800" spc="90" dirty="0">
                <a:solidFill>
                  <a:srgbClr val="1A1B17"/>
                </a:solidFill>
                <a:latin typeface="Bahnschrift SemiBold SemiConden" panose="020B0502040204020203" pitchFamily="34" charset="0"/>
                <a:cs typeface="Microsoft Sans Serif"/>
              </a:rPr>
              <a:t> </a:t>
            </a:r>
            <a:endParaRPr lang="ru-RU" sz="2800" spc="90" dirty="0">
              <a:solidFill>
                <a:srgbClr val="1A1B17"/>
              </a:solidFill>
              <a:latin typeface="Bahnschrift SemiBold SemiConden" panose="020B0502040204020203" pitchFamily="34" charset="0"/>
              <a:cs typeface="Microsoft Sans Serif"/>
            </a:endParaRPr>
          </a:p>
          <a:p>
            <a:pPr marL="469900" marR="5080" indent="-457200">
              <a:lnSpc>
                <a:spcPct val="115700"/>
              </a:lnSpc>
              <a:spcBef>
                <a:spcPts val="100"/>
              </a:spcBef>
              <a:buFont typeface="Wingdings" panose="05000000000000000000" pitchFamily="2" charset="2"/>
              <a:buChar char="§"/>
            </a:pPr>
            <a:r>
              <a:rPr sz="2800" spc="-665" dirty="0">
                <a:solidFill>
                  <a:srgbClr val="1A1B17"/>
                </a:solidFill>
                <a:latin typeface="Bahnschrift SemiBold SemiConden" panose="020B0502040204020203" pitchFamily="34" charset="0"/>
                <a:cs typeface="Microsoft Sans Serif"/>
              </a:rPr>
              <a:t> </a:t>
            </a:r>
            <a:r>
              <a:rPr sz="2800" spc="60" dirty="0">
                <a:solidFill>
                  <a:srgbClr val="1A1B17"/>
                </a:solidFill>
                <a:latin typeface="Bahnschrift SemiBold SemiConden" panose="020B0502040204020203" pitchFamily="34" charset="0"/>
                <a:cs typeface="Microsoft Sans Serif"/>
              </a:rPr>
              <a:t>Художественное </a:t>
            </a:r>
            <a:r>
              <a:rPr sz="2800" spc="130" dirty="0">
                <a:solidFill>
                  <a:srgbClr val="1A1B17"/>
                </a:solidFill>
                <a:latin typeface="Bahnschrift SemiBold SemiConden" panose="020B0502040204020203" pitchFamily="34" charset="0"/>
                <a:cs typeface="Microsoft Sans Serif"/>
              </a:rPr>
              <a:t>ручное </a:t>
            </a:r>
            <a:r>
              <a:rPr sz="2800" spc="70" dirty="0" err="1">
                <a:solidFill>
                  <a:srgbClr val="1A1B17"/>
                </a:solidFill>
                <a:latin typeface="Bahnschrift SemiBold SemiConden" panose="020B0502040204020203" pitchFamily="34" charset="0"/>
                <a:cs typeface="Microsoft Sans Serif"/>
              </a:rPr>
              <a:t>ткачество</a:t>
            </a:r>
            <a:r>
              <a:rPr sz="2800" spc="70" dirty="0">
                <a:solidFill>
                  <a:srgbClr val="1A1B17"/>
                </a:solidFill>
                <a:latin typeface="Bahnschrift SemiBold SemiConden" panose="020B0502040204020203" pitchFamily="34" charset="0"/>
                <a:cs typeface="Microsoft Sans Serif"/>
              </a:rPr>
              <a:t> </a:t>
            </a:r>
            <a:r>
              <a:rPr sz="2800" spc="75" dirty="0">
                <a:solidFill>
                  <a:srgbClr val="1A1B17"/>
                </a:solidFill>
                <a:latin typeface="Bahnschrift SemiBold SemiConden" panose="020B0502040204020203" pitchFamily="34" charset="0"/>
                <a:cs typeface="Microsoft Sans Serif"/>
              </a:rPr>
              <a:t> </a:t>
            </a:r>
            <a:endParaRPr lang="ru-RU" sz="2800" spc="75" dirty="0">
              <a:solidFill>
                <a:srgbClr val="1A1B17"/>
              </a:solidFill>
              <a:latin typeface="Bahnschrift SemiBold SemiConden" panose="020B0502040204020203" pitchFamily="34" charset="0"/>
              <a:cs typeface="Microsoft Sans Serif"/>
            </a:endParaRPr>
          </a:p>
          <a:p>
            <a:pPr marL="469900" marR="5080" indent="-457200">
              <a:lnSpc>
                <a:spcPct val="115700"/>
              </a:lnSpc>
              <a:spcBef>
                <a:spcPts val="100"/>
              </a:spcBef>
              <a:buFont typeface="Wingdings" panose="05000000000000000000" pitchFamily="2" charset="2"/>
              <a:buChar char="§"/>
            </a:pPr>
            <a:r>
              <a:rPr sz="2800" spc="140" dirty="0" err="1">
                <a:solidFill>
                  <a:srgbClr val="1A1B17"/>
                </a:solidFill>
                <a:latin typeface="Bahnschrift SemiBold SemiConden" panose="020B0502040204020203" pitchFamily="34" charset="0"/>
                <a:cs typeface="Microsoft Sans Serif"/>
              </a:rPr>
              <a:t>Ювелирный</a:t>
            </a:r>
            <a:r>
              <a:rPr sz="2800" spc="30" dirty="0">
                <a:solidFill>
                  <a:srgbClr val="1A1B17"/>
                </a:solidFill>
                <a:latin typeface="Bahnschrift SemiBold SemiConden" panose="020B0502040204020203" pitchFamily="34" charset="0"/>
                <a:cs typeface="Microsoft Sans Serif"/>
              </a:rPr>
              <a:t> </a:t>
            </a:r>
            <a:r>
              <a:rPr sz="2800" spc="90" dirty="0">
                <a:solidFill>
                  <a:srgbClr val="1A1B17"/>
                </a:solidFill>
                <a:latin typeface="Bahnschrift SemiBold SemiConden" panose="020B0502040204020203" pitchFamily="34" charset="0"/>
                <a:cs typeface="Microsoft Sans Serif"/>
              </a:rPr>
              <a:t>промысел</a:t>
            </a:r>
            <a:endParaRPr sz="2800" dirty="0">
              <a:latin typeface="Bahnschrift SemiBold SemiConden" panose="020B0502040204020203" pitchFamily="34" charset="0"/>
              <a:cs typeface="Microsoft Sans Serif"/>
            </a:endParaRPr>
          </a:p>
          <a:p>
            <a:pPr marL="469900" marR="667385" indent="-457200">
              <a:lnSpc>
                <a:spcPct val="115700"/>
              </a:lnSpc>
              <a:buFont typeface="Wingdings" panose="05000000000000000000" pitchFamily="2" charset="2"/>
              <a:buChar char="§"/>
            </a:pPr>
            <a:r>
              <a:rPr sz="2800" spc="50" dirty="0">
                <a:solidFill>
                  <a:srgbClr val="1A1B17"/>
                </a:solidFill>
                <a:latin typeface="Bahnschrift SemiBold SemiConden" panose="020B0502040204020203" pitchFamily="34" charset="0"/>
                <a:cs typeface="Microsoft Sans Serif"/>
              </a:rPr>
              <a:t>Художественная </a:t>
            </a:r>
            <a:r>
              <a:rPr sz="2800" spc="85" dirty="0">
                <a:solidFill>
                  <a:srgbClr val="1A1B17"/>
                </a:solidFill>
                <a:latin typeface="Bahnschrift SemiBold SemiConden" panose="020B0502040204020203" pitchFamily="34" charset="0"/>
                <a:cs typeface="Microsoft Sans Serif"/>
              </a:rPr>
              <a:t>обработка </a:t>
            </a:r>
            <a:r>
              <a:rPr sz="2800" spc="30" dirty="0" err="1">
                <a:solidFill>
                  <a:srgbClr val="1A1B17"/>
                </a:solidFill>
                <a:latin typeface="Bahnschrift SemiBold SemiConden" panose="020B0502040204020203" pitchFamily="34" charset="0"/>
                <a:cs typeface="Microsoft Sans Serif"/>
              </a:rPr>
              <a:t>металла</a:t>
            </a:r>
            <a:r>
              <a:rPr sz="2800" spc="30" dirty="0">
                <a:solidFill>
                  <a:srgbClr val="1A1B17"/>
                </a:solidFill>
                <a:latin typeface="Bahnschrift SemiBold SemiConden" panose="020B0502040204020203" pitchFamily="34" charset="0"/>
                <a:cs typeface="Microsoft Sans Serif"/>
              </a:rPr>
              <a:t> </a:t>
            </a:r>
            <a:r>
              <a:rPr sz="2800" spc="35" dirty="0">
                <a:solidFill>
                  <a:srgbClr val="1A1B17"/>
                </a:solidFill>
                <a:latin typeface="Bahnschrift SemiBold SemiConden" panose="020B0502040204020203" pitchFamily="34" charset="0"/>
                <a:cs typeface="Microsoft Sans Serif"/>
              </a:rPr>
              <a:t> </a:t>
            </a:r>
            <a:endParaRPr lang="ru-RU" sz="2800" spc="35" dirty="0">
              <a:solidFill>
                <a:srgbClr val="1A1B17"/>
              </a:solidFill>
              <a:latin typeface="Bahnschrift SemiBold SemiConden" panose="020B0502040204020203" pitchFamily="34" charset="0"/>
              <a:cs typeface="Microsoft Sans Serif"/>
            </a:endParaRPr>
          </a:p>
          <a:p>
            <a:pPr marL="469900" marR="667385" indent="-457200">
              <a:lnSpc>
                <a:spcPct val="115700"/>
              </a:lnSpc>
              <a:buFont typeface="Wingdings" panose="05000000000000000000" pitchFamily="2" charset="2"/>
              <a:buChar char="§"/>
            </a:pPr>
            <a:r>
              <a:rPr sz="2800" spc="50" dirty="0" err="1">
                <a:solidFill>
                  <a:srgbClr val="1A1B17"/>
                </a:solidFill>
                <a:latin typeface="Bahnschrift SemiBold SemiConden" panose="020B0502040204020203" pitchFamily="34" charset="0"/>
                <a:cs typeface="Microsoft Sans Serif"/>
              </a:rPr>
              <a:t>Художественная</a:t>
            </a:r>
            <a:r>
              <a:rPr sz="2800" spc="50" dirty="0">
                <a:solidFill>
                  <a:srgbClr val="1A1B17"/>
                </a:solidFill>
                <a:latin typeface="Bahnschrift SemiBold SemiConden" panose="020B0502040204020203" pitchFamily="34" charset="0"/>
                <a:cs typeface="Microsoft Sans Serif"/>
              </a:rPr>
              <a:t> </a:t>
            </a:r>
            <a:r>
              <a:rPr sz="2800" spc="85" dirty="0">
                <a:solidFill>
                  <a:srgbClr val="1A1B17"/>
                </a:solidFill>
                <a:latin typeface="Bahnschrift SemiBold SemiConden" panose="020B0502040204020203" pitchFamily="34" charset="0"/>
                <a:cs typeface="Microsoft Sans Serif"/>
              </a:rPr>
              <a:t>обработка </a:t>
            </a:r>
            <a:r>
              <a:rPr sz="2800" spc="55" dirty="0" err="1">
                <a:solidFill>
                  <a:srgbClr val="1A1B17"/>
                </a:solidFill>
                <a:latin typeface="Bahnschrift SemiBold SemiConden" panose="020B0502040204020203" pitchFamily="34" charset="0"/>
                <a:cs typeface="Microsoft Sans Serif"/>
              </a:rPr>
              <a:t>дерева</a:t>
            </a:r>
            <a:r>
              <a:rPr sz="2800" spc="55" dirty="0">
                <a:solidFill>
                  <a:srgbClr val="1A1B17"/>
                </a:solidFill>
                <a:latin typeface="Bahnschrift SemiBold SemiConden" panose="020B0502040204020203" pitchFamily="34" charset="0"/>
                <a:cs typeface="Microsoft Sans Serif"/>
              </a:rPr>
              <a:t> </a:t>
            </a:r>
            <a:r>
              <a:rPr sz="2800" spc="60" dirty="0">
                <a:solidFill>
                  <a:srgbClr val="1A1B17"/>
                </a:solidFill>
                <a:latin typeface="Bahnschrift SemiBold SemiConden" panose="020B0502040204020203" pitchFamily="34" charset="0"/>
                <a:cs typeface="Microsoft Sans Serif"/>
              </a:rPr>
              <a:t> </a:t>
            </a:r>
            <a:endParaRPr lang="ru-RU" sz="2800" spc="60" dirty="0">
              <a:solidFill>
                <a:srgbClr val="1A1B17"/>
              </a:solidFill>
              <a:latin typeface="Bahnschrift SemiBold SemiConden" panose="020B0502040204020203" pitchFamily="34" charset="0"/>
              <a:cs typeface="Microsoft Sans Serif"/>
            </a:endParaRPr>
          </a:p>
          <a:p>
            <a:pPr marL="469900" marR="667385" indent="-457200">
              <a:lnSpc>
                <a:spcPct val="115700"/>
              </a:lnSpc>
              <a:buFont typeface="Wingdings" panose="05000000000000000000" pitchFamily="2" charset="2"/>
              <a:buChar char="§"/>
            </a:pPr>
            <a:r>
              <a:rPr sz="2800" spc="114" dirty="0" err="1">
                <a:solidFill>
                  <a:srgbClr val="1A1B17"/>
                </a:solidFill>
                <a:latin typeface="Bahnschrift SemiBold SemiConden" panose="020B0502040204020203" pitchFamily="34" charset="0"/>
                <a:cs typeface="Microsoft Sans Serif"/>
              </a:rPr>
              <a:t>Гончарное</a:t>
            </a:r>
            <a:r>
              <a:rPr sz="2800" spc="20" dirty="0">
                <a:solidFill>
                  <a:srgbClr val="1A1B17"/>
                </a:solidFill>
                <a:latin typeface="Bahnschrift SemiBold SemiConden" panose="020B0502040204020203" pitchFamily="34" charset="0"/>
                <a:cs typeface="Microsoft Sans Serif"/>
              </a:rPr>
              <a:t> </a:t>
            </a:r>
            <a:r>
              <a:rPr sz="2800" spc="185" dirty="0">
                <a:solidFill>
                  <a:srgbClr val="1A1B17"/>
                </a:solidFill>
                <a:latin typeface="Bahnschrift SemiBold SemiConden" panose="020B0502040204020203" pitchFamily="34" charset="0"/>
                <a:cs typeface="Microsoft Sans Serif"/>
              </a:rPr>
              <a:t>и</a:t>
            </a:r>
            <a:r>
              <a:rPr sz="2800" spc="20" dirty="0">
                <a:solidFill>
                  <a:srgbClr val="1A1B17"/>
                </a:solidFill>
                <a:latin typeface="Bahnschrift SemiBold SemiConden" panose="020B0502040204020203" pitchFamily="34" charset="0"/>
                <a:cs typeface="Microsoft Sans Serif"/>
              </a:rPr>
              <a:t> </a:t>
            </a:r>
            <a:r>
              <a:rPr sz="2800" spc="85" dirty="0">
                <a:solidFill>
                  <a:srgbClr val="1A1B17"/>
                </a:solidFill>
                <a:latin typeface="Bahnschrift SemiBold SemiConden" panose="020B0502040204020203" pitchFamily="34" charset="0"/>
                <a:cs typeface="Microsoft Sans Serif"/>
              </a:rPr>
              <a:t>керамическое</a:t>
            </a:r>
            <a:r>
              <a:rPr sz="2800" spc="20" dirty="0">
                <a:solidFill>
                  <a:srgbClr val="1A1B17"/>
                </a:solidFill>
                <a:latin typeface="Bahnschrift SemiBold SemiConden" panose="020B0502040204020203" pitchFamily="34" charset="0"/>
                <a:cs typeface="Microsoft Sans Serif"/>
              </a:rPr>
              <a:t> </a:t>
            </a:r>
            <a:r>
              <a:rPr sz="2800" spc="100" dirty="0" err="1">
                <a:solidFill>
                  <a:srgbClr val="1A1B17"/>
                </a:solidFill>
                <a:latin typeface="Bahnschrift SemiBold SemiConden" panose="020B0502040204020203" pitchFamily="34" charset="0"/>
                <a:cs typeface="Microsoft Sans Serif"/>
              </a:rPr>
              <a:t>производство</a:t>
            </a:r>
            <a:r>
              <a:rPr sz="2800" spc="100" dirty="0">
                <a:solidFill>
                  <a:srgbClr val="1A1B17"/>
                </a:solidFill>
                <a:latin typeface="Bahnschrift SemiBold SemiConden" panose="020B0502040204020203" pitchFamily="34" charset="0"/>
                <a:cs typeface="Microsoft Sans Serif"/>
              </a:rPr>
              <a:t> </a:t>
            </a:r>
            <a:endParaRPr lang="ru-RU" sz="2800" spc="100" dirty="0">
              <a:solidFill>
                <a:srgbClr val="1A1B17"/>
              </a:solidFill>
              <a:latin typeface="Bahnschrift SemiBold SemiConden" panose="020B0502040204020203" pitchFamily="34" charset="0"/>
              <a:cs typeface="Microsoft Sans Serif"/>
            </a:endParaRPr>
          </a:p>
          <a:p>
            <a:pPr marL="469900" marR="667385" indent="-457200">
              <a:lnSpc>
                <a:spcPct val="115700"/>
              </a:lnSpc>
              <a:buFont typeface="Wingdings" panose="05000000000000000000" pitchFamily="2" charset="2"/>
              <a:buChar char="§"/>
            </a:pPr>
            <a:r>
              <a:rPr sz="2800" spc="-665" dirty="0">
                <a:solidFill>
                  <a:srgbClr val="1A1B17"/>
                </a:solidFill>
                <a:latin typeface="Bahnschrift SemiBold SemiConden" panose="020B0502040204020203" pitchFamily="34" charset="0"/>
                <a:cs typeface="Microsoft Sans Serif"/>
              </a:rPr>
              <a:t> </a:t>
            </a:r>
            <a:r>
              <a:rPr sz="2800" spc="80" dirty="0">
                <a:solidFill>
                  <a:srgbClr val="1A1B17"/>
                </a:solidFill>
                <a:latin typeface="Bahnschrift SemiBold SemiConden" panose="020B0502040204020203" pitchFamily="34" charset="0"/>
                <a:cs typeface="Microsoft Sans Serif"/>
              </a:rPr>
              <a:t>Кружевоплетение</a:t>
            </a:r>
            <a:endParaRPr sz="2800" dirty="0">
              <a:latin typeface="Bahnschrift SemiBold SemiConden" panose="020B0502040204020203" pitchFamily="34" charset="0"/>
              <a:cs typeface="Microsoft Sans Serif"/>
            </a:endParaRPr>
          </a:p>
          <a:p>
            <a:pPr marL="469900" marR="4283710" indent="-457200">
              <a:lnSpc>
                <a:spcPct val="115700"/>
              </a:lnSpc>
              <a:buFont typeface="Wingdings" panose="05000000000000000000" pitchFamily="2" charset="2"/>
              <a:buChar char="§"/>
            </a:pPr>
            <a:r>
              <a:rPr sz="2800" spc="70" dirty="0" err="1">
                <a:solidFill>
                  <a:srgbClr val="1A1B17"/>
                </a:solidFill>
                <a:latin typeface="Bahnschrift SemiBold SemiConden" panose="020B0502040204020203" pitchFamily="34" charset="0"/>
                <a:cs typeface="Microsoft Sans Serif"/>
              </a:rPr>
              <a:t>Ковроделие</a:t>
            </a:r>
            <a:r>
              <a:rPr sz="2800" spc="70" dirty="0">
                <a:solidFill>
                  <a:srgbClr val="1A1B17"/>
                </a:solidFill>
                <a:latin typeface="Bahnschrift SemiBold SemiConden" panose="020B0502040204020203" pitchFamily="34" charset="0"/>
                <a:cs typeface="Microsoft Sans Serif"/>
              </a:rPr>
              <a:t> </a:t>
            </a:r>
            <a:r>
              <a:rPr sz="2800" spc="75" dirty="0">
                <a:solidFill>
                  <a:srgbClr val="1A1B17"/>
                </a:solidFill>
                <a:latin typeface="Bahnschrift SemiBold SemiConden" panose="020B0502040204020203" pitchFamily="34" charset="0"/>
                <a:cs typeface="Microsoft Sans Serif"/>
              </a:rPr>
              <a:t> </a:t>
            </a:r>
            <a:endParaRPr lang="ru-RU" sz="2800" spc="75" dirty="0">
              <a:solidFill>
                <a:srgbClr val="1A1B17"/>
              </a:solidFill>
              <a:latin typeface="Bahnschrift SemiBold SemiConden" panose="020B0502040204020203" pitchFamily="34" charset="0"/>
              <a:cs typeface="Microsoft Sans Serif"/>
            </a:endParaRPr>
          </a:p>
          <a:p>
            <a:pPr marL="469900" marR="4283710" indent="-457200">
              <a:lnSpc>
                <a:spcPct val="115700"/>
              </a:lnSpc>
              <a:buFont typeface="Wingdings" panose="05000000000000000000" pitchFamily="2" charset="2"/>
              <a:buChar char="§"/>
            </a:pPr>
            <a:r>
              <a:rPr sz="2800" spc="110" dirty="0" err="1">
                <a:solidFill>
                  <a:srgbClr val="1A1B17"/>
                </a:solidFill>
                <a:latin typeface="Bahnschrift SemiBold SemiConden" panose="020B0502040204020203" pitchFamily="34" charset="0"/>
                <a:cs typeface="Microsoft Sans Serif"/>
              </a:rPr>
              <a:t>Пуховый</a:t>
            </a:r>
            <a:r>
              <a:rPr sz="2800" spc="-45" dirty="0">
                <a:solidFill>
                  <a:srgbClr val="1A1B17"/>
                </a:solidFill>
                <a:latin typeface="Bahnschrift SemiBold SemiConden" panose="020B0502040204020203" pitchFamily="34" charset="0"/>
                <a:cs typeface="Microsoft Sans Serif"/>
              </a:rPr>
              <a:t> </a:t>
            </a:r>
            <a:r>
              <a:rPr sz="2800" spc="90" dirty="0">
                <a:solidFill>
                  <a:srgbClr val="1A1B17"/>
                </a:solidFill>
                <a:latin typeface="Bahnschrift SemiBold SemiConden" panose="020B0502040204020203" pitchFamily="34" charset="0"/>
                <a:cs typeface="Microsoft Sans Serif"/>
              </a:rPr>
              <a:t>промысел</a:t>
            </a:r>
            <a:endParaRPr sz="2800" dirty="0">
              <a:latin typeface="Bahnschrift SemiBold SemiConden" panose="020B0502040204020203" pitchFamily="34" charset="0"/>
              <a:cs typeface="Microsoft Sans Serif"/>
            </a:endParaRPr>
          </a:p>
          <a:p>
            <a:pPr marL="469900" indent="-457200">
              <a:lnSpc>
                <a:spcPct val="100000"/>
              </a:lnSpc>
              <a:spcBef>
                <a:spcPts val="480"/>
              </a:spcBef>
              <a:buFont typeface="Wingdings" panose="05000000000000000000" pitchFamily="2" charset="2"/>
              <a:buChar char="§"/>
            </a:pPr>
            <a:r>
              <a:rPr sz="2800" spc="114" dirty="0">
                <a:solidFill>
                  <a:srgbClr val="1A1B17"/>
                </a:solidFill>
                <a:latin typeface="Bahnschrift SemiBold SemiConden" panose="020B0502040204020203" pitchFamily="34" charset="0"/>
                <a:cs typeface="Microsoft Sans Serif"/>
              </a:rPr>
              <a:t>Валяльно-войлочный</a:t>
            </a:r>
            <a:r>
              <a:rPr sz="2800" spc="10" dirty="0">
                <a:solidFill>
                  <a:srgbClr val="1A1B17"/>
                </a:solidFill>
                <a:latin typeface="Bahnschrift SemiBold SemiConden" panose="020B0502040204020203" pitchFamily="34" charset="0"/>
                <a:cs typeface="Microsoft Sans Serif"/>
              </a:rPr>
              <a:t> </a:t>
            </a:r>
            <a:r>
              <a:rPr sz="2800" spc="90" dirty="0">
                <a:solidFill>
                  <a:srgbClr val="1A1B17"/>
                </a:solidFill>
                <a:latin typeface="Bahnschrift SemiBold SemiConden" panose="020B0502040204020203" pitchFamily="34" charset="0"/>
                <a:cs typeface="Microsoft Sans Serif"/>
              </a:rPr>
              <a:t>промысел</a:t>
            </a:r>
            <a:endParaRPr sz="2800" dirty="0">
              <a:latin typeface="Bahnschrift SemiBold SemiConden" panose="020B0502040204020203" pitchFamily="34" charset="0"/>
              <a:cs typeface="Microsoft Sans Serif"/>
            </a:endParaRPr>
          </a:p>
        </p:txBody>
      </p:sp>
      <p:pic>
        <p:nvPicPr>
          <p:cNvPr id="18" name="Рисунок 17"/>
          <p:cNvPicPr>
            <a:picLocks noChangeAspect="1"/>
          </p:cNvPicPr>
          <p:nvPr/>
        </p:nvPicPr>
        <p:blipFill>
          <a:blip r:embed="rId3"/>
          <a:stretch>
            <a:fillRect/>
          </a:stretch>
        </p:blipFill>
        <p:spPr>
          <a:xfrm>
            <a:off x="8283179" y="3014273"/>
            <a:ext cx="9749491" cy="554446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object 4"/>
          <p:cNvPicPr/>
          <p:nvPr/>
        </p:nvPicPr>
        <p:blipFill>
          <a:blip r:embed="rId2" cstate="print"/>
          <a:stretch>
            <a:fillRect/>
          </a:stretch>
        </p:blipFill>
        <p:spPr>
          <a:xfrm rot="10800000">
            <a:off x="0" y="724835"/>
            <a:ext cx="4616764" cy="9137535"/>
          </a:xfrm>
          <a:prstGeom prst="rect">
            <a:avLst/>
          </a:prstGeom>
        </p:spPr>
      </p:pic>
      <p:sp>
        <p:nvSpPr>
          <p:cNvPr id="2" name="object 2"/>
          <p:cNvSpPr/>
          <p:nvPr/>
        </p:nvSpPr>
        <p:spPr>
          <a:xfrm>
            <a:off x="-66207" y="9862370"/>
            <a:ext cx="18288000" cy="45719"/>
          </a:xfrm>
          <a:custGeom>
            <a:avLst/>
            <a:gdLst/>
            <a:ahLst/>
            <a:cxnLst/>
            <a:rect l="l" t="t" r="r" b="b"/>
            <a:pathLst>
              <a:path w="16230600" h="28575">
                <a:moveTo>
                  <a:pt x="16230598" y="28574"/>
                </a:moveTo>
                <a:lnTo>
                  <a:pt x="0" y="28574"/>
                </a:lnTo>
                <a:lnTo>
                  <a:pt x="0" y="0"/>
                </a:lnTo>
                <a:lnTo>
                  <a:pt x="16230598" y="0"/>
                </a:lnTo>
                <a:lnTo>
                  <a:pt x="16230598" y="28574"/>
                </a:lnTo>
                <a:close/>
              </a:path>
            </a:pathLst>
          </a:custGeom>
          <a:solidFill>
            <a:srgbClr val="CCA63C"/>
          </a:solidFill>
        </p:spPr>
        <p:txBody>
          <a:bodyPr wrap="square" lIns="0" tIns="0" rIns="0" bIns="0" rtlCol="0"/>
          <a:lstStyle/>
          <a:p>
            <a:endParaRPr/>
          </a:p>
        </p:txBody>
      </p:sp>
      <p:sp>
        <p:nvSpPr>
          <p:cNvPr id="4" name="object 4"/>
          <p:cNvSpPr txBox="1">
            <a:spLocks noGrp="1"/>
          </p:cNvSpPr>
          <p:nvPr>
            <p:ph type="title"/>
          </p:nvPr>
        </p:nvSpPr>
        <p:spPr>
          <a:xfrm>
            <a:off x="428963" y="-76160"/>
            <a:ext cx="17430072" cy="1564206"/>
          </a:xfrm>
          <a:prstGeom prst="rect">
            <a:avLst/>
          </a:prstGeom>
        </p:spPr>
        <p:txBody>
          <a:bodyPr vert="horz" wrap="square" lIns="0" tIns="812478" rIns="0" bIns="0" rtlCol="0">
            <a:spAutoFit/>
          </a:bodyPr>
          <a:lstStyle/>
          <a:p>
            <a:pPr marL="599440" marR="5080">
              <a:lnSpc>
                <a:spcPts val="5780"/>
              </a:lnSpc>
              <a:spcBef>
                <a:spcPts val="1275"/>
              </a:spcBef>
            </a:pPr>
            <a:r>
              <a:rPr lang="ru-RU" sz="4800" b="0" dirty="0">
                <a:solidFill>
                  <a:srgbClr val="A6896B"/>
                </a:solidFill>
                <a:latin typeface="Bahnschrift SemiBold SemiConden" panose="020B0502040204020203" pitchFamily="34" charset="0"/>
                <a:ea typeface="+mn-ea"/>
                <a:cs typeface="Arial Black"/>
              </a:rPr>
              <a:t>Производство ювелирных изделий </a:t>
            </a:r>
            <a:endParaRPr sz="4800" b="0" dirty="0">
              <a:solidFill>
                <a:srgbClr val="A6896B"/>
              </a:solidFill>
              <a:latin typeface="Bahnschrift SemiBold SemiConden" panose="020B0502040204020203" pitchFamily="34" charset="0"/>
              <a:ea typeface="+mn-ea"/>
              <a:cs typeface="Arial Black"/>
            </a:endParaRPr>
          </a:p>
        </p:txBody>
      </p:sp>
      <p:sp>
        <p:nvSpPr>
          <p:cNvPr id="16" name="object 16"/>
          <p:cNvSpPr txBox="1"/>
          <p:nvPr/>
        </p:nvSpPr>
        <p:spPr>
          <a:xfrm>
            <a:off x="762000" y="1943100"/>
            <a:ext cx="9829800" cy="6082178"/>
          </a:xfrm>
          <a:prstGeom prst="rect">
            <a:avLst/>
          </a:prstGeom>
        </p:spPr>
        <p:txBody>
          <a:bodyPr vert="horz" wrap="square" lIns="0" tIns="12700" rIns="0" bIns="0" rtlCol="0">
            <a:spAutoFit/>
          </a:bodyPr>
          <a:lstStyle/>
          <a:p>
            <a:pPr marL="469900" marR="5080" indent="-457200" algn="just">
              <a:lnSpc>
                <a:spcPct val="115700"/>
              </a:lnSpc>
              <a:spcBef>
                <a:spcPts val="100"/>
              </a:spcBef>
              <a:buFont typeface="Wingdings" panose="05000000000000000000" pitchFamily="2" charset="2"/>
              <a:buChar char="§"/>
            </a:pPr>
            <a:r>
              <a:rPr lang="ru-RU" sz="2000" dirty="0">
                <a:latin typeface="Arial Narrow" panose="020B0606020202030204" pitchFamily="34" charset="0"/>
              </a:rPr>
              <a:t>Высокое техническое совершенство исполнения, самобытная форма украшений, особый набор драгоценных камней и самоцветов снискали татарскому ювелирному искусству мировую известность. Художественные традиции складывались веками. Их развитие можно проследить от украшений булгарских мастеров VIII–XII вв. до классических изделий середины XVIII – начала XX в. и произведений современных ювелиров. Татарские мастера подняли на высокий уровень искусство изящной ажурной скани – </a:t>
            </a:r>
            <a:r>
              <a:rPr lang="ru-RU" sz="2000" dirty="0" err="1">
                <a:latin typeface="Arial Narrow" panose="020B0606020202030204" pitchFamily="34" charset="0"/>
              </a:rPr>
              <a:t>җепкыр</a:t>
            </a:r>
            <a:r>
              <a:rPr lang="ru-RU" sz="2000" dirty="0">
                <a:latin typeface="Arial Narrow" panose="020B0606020202030204" pitchFamily="34" charset="0"/>
              </a:rPr>
              <a:t> (реже – </a:t>
            </a:r>
            <a:r>
              <a:rPr lang="ru-RU" sz="2000" dirty="0" err="1">
                <a:latin typeface="Arial Narrow" panose="020B0606020202030204" pitchFamily="34" charset="0"/>
              </a:rPr>
              <a:t>челтәр</a:t>
            </a:r>
            <a:r>
              <a:rPr lang="ru-RU" sz="2000" dirty="0">
                <a:latin typeface="Arial Narrow" panose="020B0606020202030204" pitchFamily="34" charset="0"/>
              </a:rPr>
              <a:t>) в сочетании с инкрустацией самоцветами – </a:t>
            </a:r>
            <a:r>
              <a:rPr lang="ru-RU" sz="2000" dirty="0" err="1">
                <a:latin typeface="Arial Narrow" panose="020B0606020202030204" pitchFamily="34" charset="0"/>
              </a:rPr>
              <a:t>төсле</a:t>
            </a:r>
            <a:r>
              <a:rPr lang="ru-RU" sz="2000" dirty="0">
                <a:latin typeface="Arial Narrow" panose="020B0606020202030204" pitchFamily="34" charset="0"/>
              </a:rPr>
              <a:t> </a:t>
            </a:r>
            <a:r>
              <a:rPr lang="ru-RU" sz="2000" dirty="0" err="1">
                <a:latin typeface="Arial Narrow" panose="020B0606020202030204" pitchFamily="34" charset="0"/>
              </a:rPr>
              <a:t>таш</a:t>
            </a:r>
            <a:r>
              <a:rPr lang="ru-RU" sz="2000" dirty="0">
                <a:latin typeface="Arial Narrow" panose="020B0606020202030204" pitchFamily="34" charset="0"/>
              </a:rPr>
              <a:t> </a:t>
            </a:r>
            <a:r>
              <a:rPr lang="ru-RU" sz="2000" dirty="0" err="1">
                <a:latin typeface="Arial Narrow" panose="020B0606020202030204" pitchFamily="34" charset="0"/>
              </a:rPr>
              <a:t>кырлау</a:t>
            </a:r>
            <a:r>
              <a:rPr lang="ru-RU" sz="2000" dirty="0">
                <a:latin typeface="Arial Narrow" panose="020B0606020202030204" pitchFamily="34" charset="0"/>
              </a:rPr>
              <a:t> (бирюза, рубин, алмазы, гранат, яшма, аметист, сердолик, топазы и др.). Совершенствование передаваемых из поколения в поколение секретов мастерства, старинных инструментариев привело к изобретению оригинальной бугорчатой филиграни – </a:t>
            </a:r>
            <a:r>
              <a:rPr lang="ru-RU" sz="2000" dirty="0" err="1">
                <a:latin typeface="Arial Narrow" panose="020B0606020202030204" pitchFamily="34" charset="0"/>
              </a:rPr>
              <a:t>күперткән</a:t>
            </a:r>
            <a:r>
              <a:rPr lang="ru-RU" sz="2000" dirty="0">
                <a:latin typeface="Arial Narrow" panose="020B0606020202030204" pitchFamily="34" charset="0"/>
              </a:rPr>
              <a:t> </a:t>
            </a:r>
            <a:r>
              <a:rPr lang="ru-RU" sz="2000" dirty="0" err="1">
                <a:latin typeface="Arial Narrow" panose="020B0606020202030204" pitchFamily="34" charset="0"/>
              </a:rPr>
              <a:t>җепкыр</a:t>
            </a:r>
            <a:r>
              <a:rPr lang="ru-RU" sz="2000" dirty="0">
                <a:latin typeface="Arial Narrow" panose="020B0606020202030204" pitchFamily="34" charset="0"/>
              </a:rPr>
              <a:t>, ставшей вершиной мастерства в области ювелирного дела. В арсенал технических средств вошли также зернь (</a:t>
            </a:r>
            <a:r>
              <a:rPr lang="ru-RU" sz="2000" dirty="0" err="1">
                <a:latin typeface="Arial Narrow" panose="020B0606020202030204" pitchFamily="34" charset="0"/>
              </a:rPr>
              <a:t>арпалау</a:t>
            </a:r>
            <a:r>
              <a:rPr lang="ru-RU" sz="2000" dirty="0">
                <a:latin typeface="Arial Narrow" panose="020B0606020202030204" pitchFamily="34" charset="0"/>
              </a:rPr>
              <a:t>, </a:t>
            </a:r>
            <a:r>
              <a:rPr lang="ru-RU" sz="2000" dirty="0" err="1">
                <a:latin typeface="Arial Narrow" panose="020B0606020202030204" pitchFamily="34" charset="0"/>
              </a:rPr>
              <a:t>бертекләү</a:t>
            </a:r>
            <a:r>
              <a:rPr lang="ru-RU" sz="2000" dirty="0">
                <a:latin typeface="Arial Narrow" panose="020B0606020202030204" pitchFamily="34" charset="0"/>
              </a:rPr>
              <a:t>), чернение по серебру и золоту (</a:t>
            </a:r>
            <a:r>
              <a:rPr lang="ru-RU" sz="2000" dirty="0" err="1">
                <a:latin typeface="Arial Narrow" panose="020B0606020202030204" pitchFamily="34" charset="0"/>
              </a:rPr>
              <a:t>каралту</a:t>
            </a:r>
            <a:r>
              <a:rPr lang="ru-RU" sz="2000" dirty="0">
                <a:latin typeface="Arial Narrow" panose="020B0606020202030204" pitchFamily="34" charset="0"/>
              </a:rPr>
              <a:t>), гравировка (</a:t>
            </a:r>
            <a:r>
              <a:rPr lang="ru-RU" sz="2000" dirty="0" err="1">
                <a:latin typeface="Arial Narrow" panose="020B0606020202030204" pitchFamily="34" charset="0"/>
              </a:rPr>
              <a:t>уеплау</a:t>
            </a:r>
            <a:r>
              <a:rPr lang="ru-RU" sz="2000" dirty="0">
                <a:latin typeface="Arial Narrow" panose="020B0606020202030204" pitchFamily="34" charset="0"/>
              </a:rPr>
              <a:t>, </a:t>
            </a:r>
            <a:r>
              <a:rPr lang="ru-RU" sz="2000" dirty="0" err="1">
                <a:latin typeface="Arial Narrow" panose="020B0606020202030204" pitchFamily="34" charset="0"/>
              </a:rPr>
              <a:t>уеп</a:t>
            </a:r>
            <a:r>
              <a:rPr lang="ru-RU" sz="2000" dirty="0">
                <a:latin typeface="Arial Narrow" panose="020B0606020202030204" pitchFamily="34" charset="0"/>
              </a:rPr>
              <a:t> </a:t>
            </a:r>
            <a:r>
              <a:rPr lang="ru-RU" sz="2000" dirty="0" err="1">
                <a:latin typeface="Arial Narrow" panose="020B0606020202030204" pitchFamily="34" charset="0"/>
              </a:rPr>
              <a:t>кисү</a:t>
            </a:r>
            <a:r>
              <a:rPr lang="ru-RU" sz="2000" dirty="0">
                <a:latin typeface="Arial Narrow" panose="020B0606020202030204" pitchFamily="34" charset="0"/>
              </a:rPr>
              <a:t>), чеканка (</a:t>
            </a:r>
            <a:r>
              <a:rPr lang="ru-RU" sz="2000" dirty="0" err="1">
                <a:latin typeface="Arial Narrow" panose="020B0606020202030204" pitchFamily="34" charset="0"/>
              </a:rPr>
              <a:t>төйма</a:t>
            </a:r>
            <a:r>
              <a:rPr lang="ru-RU" sz="2000" dirty="0">
                <a:latin typeface="Arial Narrow" panose="020B0606020202030204" pitchFamily="34" charset="0"/>
              </a:rPr>
              <a:t>), штамповка (басма), инкрустация (</a:t>
            </a:r>
            <a:r>
              <a:rPr lang="ru-RU" sz="2000" dirty="0" err="1">
                <a:latin typeface="Arial Narrow" panose="020B0606020202030204" pitchFamily="34" charset="0"/>
              </a:rPr>
              <a:t>кырлау</a:t>
            </a:r>
            <a:r>
              <a:rPr lang="ru-RU" sz="2000" dirty="0">
                <a:latin typeface="Arial Narrow" panose="020B0606020202030204" pitchFamily="34" charset="0"/>
              </a:rPr>
              <a:t>), глиптика – гравировка на самоцветах (</a:t>
            </a:r>
            <a:r>
              <a:rPr lang="ru-RU" sz="2000" dirty="0" err="1">
                <a:latin typeface="Arial Narrow" panose="020B0606020202030204" pitchFamily="34" charset="0"/>
              </a:rPr>
              <a:t>уеп</a:t>
            </a:r>
            <a:r>
              <a:rPr lang="ru-RU" sz="2000" dirty="0">
                <a:latin typeface="Arial Narrow" panose="020B0606020202030204" pitchFamily="34" charset="0"/>
              </a:rPr>
              <a:t> </a:t>
            </a:r>
            <a:r>
              <a:rPr lang="ru-RU" sz="2000" dirty="0" err="1">
                <a:latin typeface="Arial Narrow" panose="020B0606020202030204" pitchFamily="34" charset="0"/>
              </a:rPr>
              <a:t>таш</a:t>
            </a:r>
            <a:r>
              <a:rPr lang="ru-RU" sz="2000" dirty="0">
                <a:latin typeface="Arial Narrow" panose="020B0606020202030204" pitchFamily="34" charset="0"/>
              </a:rPr>
              <a:t> </a:t>
            </a:r>
            <a:r>
              <a:rPr lang="ru-RU" sz="2000" dirty="0" err="1">
                <a:latin typeface="Arial Narrow" panose="020B0606020202030204" pitchFamily="34" charset="0"/>
              </a:rPr>
              <a:t>кисү</a:t>
            </a:r>
            <a:r>
              <a:rPr lang="ru-RU" sz="2000" dirty="0">
                <a:latin typeface="Arial Narrow" panose="020B0606020202030204" pitchFamily="34" charset="0"/>
              </a:rPr>
              <a:t>), литье (</a:t>
            </a:r>
            <a:r>
              <a:rPr lang="ru-RU" sz="2000" dirty="0" err="1">
                <a:latin typeface="Arial Narrow" panose="020B0606020202030204" pitchFamily="34" charset="0"/>
              </a:rPr>
              <a:t>кыю</a:t>
            </a:r>
            <a:r>
              <a:rPr lang="ru-RU" sz="2000" dirty="0">
                <a:latin typeface="Arial Narrow" panose="020B0606020202030204" pitchFamily="34" charset="0"/>
              </a:rPr>
              <a:t>). Татарское ювелирное искусство развивалось до начала XX в. как вид художественного ремесла и продолжает развиваться сегодня как вид профессионального искусства. Традиционные художественные формы, национальный эстетический вкус проявляются как в уникальных  – дорогих украшениях, так и в продукции массового спроса. </a:t>
            </a:r>
            <a:endParaRPr sz="2000" dirty="0">
              <a:latin typeface="Arial Narrow" panose="020B0606020202030204" pitchFamily="34" charset="0"/>
              <a:cs typeface="Microsoft Sans Serif"/>
            </a:endParaRPr>
          </a:p>
        </p:txBody>
      </p:sp>
      <p:pic>
        <p:nvPicPr>
          <p:cNvPr id="7" name="Рисунок 6">
            <a:extLst>
              <a:ext uri="{FF2B5EF4-FFF2-40B4-BE49-F238E27FC236}">
                <a16:creationId xmlns:a16="http://schemas.microsoft.com/office/drawing/2014/main" id="{1BE14B50-4C08-2C6B-E807-6790438C2676}"/>
              </a:ext>
            </a:extLst>
          </p:cNvPr>
          <p:cNvPicPr>
            <a:picLocks noChangeAspect="1"/>
          </p:cNvPicPr>
          <p:nvPr/>
        </p:nvPicPr>
        <p:blipFill>
          <a:blip r:embed="rId3"/>
          <a:stretch>
            <a:fillRect/>
          </a:stretch>
        </p:blipFill>
        <p:spPr>
          <a:xfrm>
            <a:off x="11353801" y="1943100"/>
            <a:ext cx="5562600" cy="5562600"/>
          </a:xfrm>
          <a:prstGeom prst="rect">
            <a:avLst/>
          </a:prstGeom>
        </p:spPr>
      </p:pic>
    </p:spTree>
    <p:extLst>
      <p:ext uri="{BB962C8B-B14F-4D97-AF65-F5344CB8AC3E}">
        <p14:creationId xmlns:p14="http://schemas.microsoft.com/office/powerpoint/2010/main" val="309972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object 4"/>
          <p:cNvPicPr/>
          <p:nvPr/>
        </p:nvPicPr>
        <p:blipFill>
          <a:blip r:embed="rId2" cstate="print"/>
          <a:stretch>
            <a:fillRect/>
          </a:stretch>
        </p:blipFill>
        <p:spPr>
          <a:xfrm rot="10800000">
            <a:off x="0" y="724835"/>
            <a:ext cx="4616764" cy="9137535"/>
          </a:xfrm>
          <a:prstGeom prst="rect">
            <a:avLst/>
          </a:prstGeom>
        </p:spPr>
      </p:pic>
      <p:sp>
        <p:nvSpPr>
          <p:cNvPr id="2" name="object 2"/>
          <p:cNvSpPr/>
          <p:nvPr/>
        </p:nvSpPr>
        <p:spPr>
          <a:xfrm>
            <a:off x="0" y="9845226"/>
            <a:ext cx="18288000" cy="45719"/>
          </a:xfrm>
          <a:custGeom>
            <a:avLst/>
            <a:gdLst/>
            <a:ahLst/>
            <a:cxnLst/>
            <a:rect l="l" t="t" r="r" b="b"/>
            <a:pathLst>
              <a:path w="16230600" h="28575">
                <a:moveTo>
                  <a:pt x="16230598" y="28574"/>
                </a:moveTo>
                <a:lnTo>
                  <a:pt x="0" y="28574"/>
                </a:lnTo>
                <a:lnTo>
                  <a:pt x="0" y="0"/>
                </a:lnTo>
                <a:lnTo>
                  <a:pt x="16230598" y="0"/>
                </a:lnTo>
                <a:lnTo>
                  <a:pt x="16230598" y="28574"/>
                </a:lnTo>
                <a:close/>
              </a:path>
            </a:pathLst>
          </a:custGeom>
          <a:solidFill>
            <a:srgbClr val="CCA63C"/>
          </a:solidFill>
        </p:spPr>
        <p:txBody>
          <a:bodyPr wrap="square" lIns="0" tIns="0" rIns="0" bIns="0" rtlCol="0"/>
          <a:lstStyle/>
          <a:p>
            <a:endParaRPr/>
          </a:p>
        </p:txBody>
      </p:sp>
      <p:sp>
        <p:nvSpPr>
          <p:cNvPr id="4" name="object 4"/>
          <p:cNvSpPr txBox="1">
            <a:spLocks noGrp="1"/>
          </p:cNvSpPr>
          <p:nvPr>
            <p:ph type="title"/>
          </p:nvPr>
        </p:nvSpPr>
        <p:spPr>
          <a:xfrm>
            <a:off x="428963" y="-76160"/>
            <a:ext cx="17430072" cy="1564206"/>
          </a:xfrm>
          <a:prstGeom prst="rect">
            <a:avLst/>
          </a:prstGeom>
        </p:spPr>
        <p:txBody>
          <a:bodyPr vert="horz" wrap="square" lIns="0" tIns="812478" rIns="0" bIns="0" rtlCol="0">
            <a:spAutoFit/>
          </a:bodyPr>
          <a:lstStyle/>
          <a:p>
            <a:pPr marL="599440" marR="5080">
              <a:lnSpc>
                <a:spcPts val="5780"/>
              </a:lnSpc>
              <a:spcBef>
                <a:spcPts val="1275"/>
              </a:spcBef>
            </a:pPr>
            <a:r>
              <a:rPr lang="ru-RU" sz="4800" b="0" dirty="0">
                <a:solidFill>
                  <a:srgbClr val="A6896B"/>
                </a:solidFill>
                <a:latin typeface="Bahnschrift SemiBold SemiConden" panose="020B0502040204020203" pitchFamily="34" charset="0"/>
                <a:ea typeface="+mn-ea"/>
                <a:cs typeface="Arial Black"/>
              </a:rPr>
              <a:t>Художественная обработка кожи</a:t>
            </a:r>
          </a:p>
        </p:txBody>
      </p:sp>
      <p:sp>
        <p:nvSpPr>
          <p:cNvPr id="16" name="object 16"/>
          <p:cNvSpPr txBox="1"/>
          <p:nvPr/>
        </p:nvSpPr>
        <p:spPr>
          <a:xfrm>
            <a:off x="762000" y="3014273"/>
            <a:ext cx="9829800" cy="6082178"/>
          </a:xfrm>
          <a:prstGeom prst="rect">
            <a:avLst/>
          </a:prstGeom>
        </p:spPr>
        <p:txBody>
          <a:bodyPr vert="horz" wrap="square" lIns="0" tIns="12700" rIns="0" bIns="0" rtlCol="0">
            <a:spAutoFit/>
          </a:bodyPr>
          <a:lstStyle/>
          <a:p>
            <a:pPr marL="469900" marR="5080" indent="-457200" algn="just">
              <a:lnSpc>
                <a:spcPct val="115700"/>
              </a:lnSpc>
              <a:spcBef>
                <a:spcPts val="100"/>
              </a:spcBef>
              <a:buFont typeface="Wingdings" panose="05000000000000000000" pitchFamily="2" charset="2"/>
              <a:buChar char="§"/>
            </a:pPr>
            <a:r>
              <a:rPr lang="ru-RU" sz="2000" dirty="0">
                <a:latin typeface="Arial Narrow" panose="020B0606020202030204" pitchFamily="34" charset="0"/>
              </a:rPr>
              <a:t>"«Казанский (татарский) шов» – это способ соединения вручную узорно выкроенных деталей кожи встык. Эта технология не зафиксирована в современном искусстве других народов. В создании шва одновременно используются две нити – тачная и вышивальная. Тачная нить соединяет детали кроя, а вышивальная – украшает шов разноцветными нитками (золотые и серебряные нити, шёлк, хлопок). Таким образом, шов играет двойную роль – соединяющую и украшающую. Особенность такого узорного изделия в том, что конструктивные швы не видны, поэтому создается впечатление </a:t>
            </a:r>
            <a:r>
              <a:rPr lang="ru-RU" sz="2000" dirty="0" err="1">
                <a:latin typeface="Arial Narrow" panose="020B0606020202030204" pitchFamily="34" charset="0"/>
              </a:rPr>
              <a:t>бесшовности</a:t>
            </a:r>
            <a:r>
              <a:rPr lang="ru-RU" sz="2000" dirty="0">
                <a:latin typeface="Arial Narrow" panose="020B0606020202030204" pitchFamily="34" charset="0"/>
              </a:rPr>
              <a:t>.«Казанский шов» по своему происхождению является производственным, в первую очередь, обувным швом, обладающим высокими декоративными свойствами. Шов сохранился только в </a:t>
            </a:r>
            <a:r>
              <a:rPr lang="ru-RU" sz="2000" dirty="0" err="1">
                <a:latin typeface="Arial Narrow" panose="020B0606020202030204" pitchFamily="34" charset="0"/>
              </a:rPr>
              <a:t>ичижном</a:t>
            </a:r>
            <a:r>
              <a:rPr lang="ru-RU" sz="2000" dirty="0">
                <a:latin typeface="Arial Narrow" panose="020B0606020202030204" pitchFamily="34" charset="0"/>
              </a:rPr>
              <a:t> ремесле казанских </a:t>
            </a:r>
            <a:r>
              <a:rPr lang="ru-RU" sz="2000" dirty="0" err="1">
                <a:latin typeface="Arial Narrow" panose="020B0606020202030204" pitchFamily="34" charset="0"/>
              </a:rPr>
              <a:t>татар.В</a:t>
            </a:r>
            <a:r>
              <a:rPr lang="ru-RU" sz="2000" dirty="0">
                <a:latin typeface="Arial Narrow" panose="020B0606020202030204" pitchFamily="34" charset="0"/>
              </a:rPr>
              <a:t> литературе XIX-XX вв. зафиксировано использование нескольких терминов наряду с термином «казанский шов»: «татарский шов», «казанская работа в тачку», «татарская работа в тачку». В советский период в искусствоведении их заменил термин «кожаная мозаика», который технологически подразумевает использование казанского шва. Таким образом, искусство художественной обработки кожи, известное как «кожаная мозаика» и «казанский шов», как один из видов татарского декоративно-прикладного искусства имеет давние корни. Рост ассортимента и качества исполнения изделий из кожи является ярким свидетельством преемственности замечательных традиций народного мастерства. "</a:t>
            </a:r>
          </a:p>
        </p:txBody>
      </p:sp>
      <p:pic>
        <p:nvPicPr>
          <p:cNvPr id="8" name="Рисунок 7">
            <a:extLst>
              <a:ext uri="{FF2B5EF4-FFF2-40B4-BE49-F238E27FC236}">
                <a16:creationId xmlns:a16="http://schemas.microsoft.com/office/drawing/2014/main" id="{DD932BED-F00E-AE7D-8A3C-4858B73D97DF}"/>
              </a:ext>
            </a:extLst>
          </p:cNvPr>
          <p:cNvPicPr>
            <a:picLocks noChangeAspect="1"/>
          </p:cNvPicPr>
          <p:nvPr/>
        </p:nvPicPr>
        <p:blipFill>
          <a:blip r:embed="rId3"/>
          <a:stretch>
            <a:fillRect/>
          </a:stretch>
        </p:blipFill>
        <p:spPr>
          <a:xfrm>
            <a:off x="11582400" y="2997944"/>
            <a:ext cx="5791200" cy="5791200"/>
          </a:xfrm>
          <a:prstGeom prst="rect">
            <a:avLst/>
          </a:prstGeom>
        </p:spPr>
      </p:pic>
    </p:spTree>
    <p:extLst>
      <p:ext uri="{BB962C8B-B14F-4D97-AF65-F5344CB8AC3E}">
        <p14:creationId xmlns:p14="http://schemas.microsoft.com/office/powerpoint/2010/main" val="13048643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object 4"/>
          <p:cNvPicPr/>
          <p:nvPr/>
        </p:nvPicPr>
        <p:blipFill>
          <a:blip r:embed="rId2" cstate="print"/>
          <a:stretch>
            <a:fillRect/>
          </a:stretch>
        </p:blipFill>
        <p:spPr>
          <a:xfrm rot="10800000">
            <a:off x="0" y="724835"/>
            <a:ext cx="4616764" cy="9137535"/>
          </a:xfrm>
          <a:prstGeom prst="rect">
            <a:avLst/>
          </a:prstGeom>
        </p:spPr>
      </p:pic>
      <p:sp>
        <p:nvSpPr>
          <p:cNvPr id="2" name="object 2"/>
          <p:cNvSpPr/>
          <p:nvPr/>
        </p:nvSpPr>
        <p:spPr>
          <a:xfrm>
            <a:off x="0" y="9845226"/>
            <a:ext cx="18288000" cy="45719"/>
          </a:xfrm>
          <a:custGeom>
            <a:avLst/>
            <a:gdLst/>
            <a:ahLst/>
            <a:cxnLst/>
            <a:rect l="l" t="t" r="r" b="b"/>
            <a:pathLst>
              <a:path w="16230600" h="28575">
                <a:moveTo>
                  <a:pt x="16230598" y="28574"/>
                </a:moveTo>
                <a:lnTo>
                  <a:pt x="0" y="28574"/>
                </a:lnTo>
                <a:lnTo>
                  <a:pt x="0" y="0"/>
                </a:lnTo>
                <a:lnTo>
                  <a:pt x="16230598" y="0"/>
                </a:lnTo>
                <a:lnTo>
                  <a:pt x="16230598" y="28574"/>
                </a:lnTo>
                <a:close/>
              </a:path>
            </a:pathLst>
          </a:custGeom>
          <a:solidFill>
            <a:srgbClr val="CCA63C"/>
          </a:solidFill>
        </p:spPr>
        <p:txBody>
          <a:bodyPr wrap="square" lIns="0" tIns="0" rIns="0" bIns="0" rtlCol="0"/>
          <a:lstStyle/>
          <a:p>
            <a:endParaRPr/>
          </a:p>
        </p:txBody>
      </p:sp>
      <p:sp>
        <p:nvSpPr>
          <p:cNvPr id="4" name="object 4"/>
          <p:cNvSpPr txBox="1">
            <a:spLocks noGrp="1"/>
          </p:cNvSpPr>
          <p:nvPr>
            <p:ph type="title"/>
          </p:nvPr>
        </p:nvSpPr>
        <p:spPr>
          <a:xfrm>
            <a:off x="428963" y="-76160"/>
            <a:ext cx="17430072" cy="2248880"/>
          </a:xfrm>
          <a:prstGeom prst="rect">
            <a:avLst/>
          </a:prstGeom>
        </p:spPr>
        <p:txBody>
          <a:bodyPr vert="horz" wrap="square" lIns="0" tIns="812478" rIns="0" bIns="0" rtlCol="0">
            <a:spAutoFit/>
          </a:bodyPr>
          <a:lstStyle/>
          <a:p>
            <a:pPr marL="599440" marR="5080">
              <a:lnSpc>
                <a:spcPts val="5780"/>
              </a:lnSpc>
              <a:spcBef>
                <a:spcPts val="1275"/>
              </a:spcBef>
            </a:pPr>
            <a:r>
              <a:rPr lang="ru-RU" sz="4800" b="0" dirty="0">
                <a:solidFill>
                  <a:srgbClr val="A6896B"/>
                </a:solidFill>
                <a:latin typeface="Bahnschrift SemiBold SemiConden" panose="020B0502040204020203" pitchFamily="34" charset="0"/>
                <a:ea typeface="+mn-ea"/>
                <a:cs typeface="Arial Black"/>
              </a:rPr>
              <a:t>Художественное ткачество</a:t>
            </a:r>
            <a:br>
              <a:rPr lang="ru-RU" sz="4800" b="0" dirty="0">
                <a:solidFill>
                  <a:srgbClr val="A6896B"/>
                </a:solidFill>
                <a:latin typeface="Bahnschrift SemiBold SemiConden" panose="020B0502040204020203" pitchFamily="34" charset="0"/>
                <a:ea typeface="+mn-ea"/>
                <a:cs typeface="Arial Black"/>
              </a:rPr>
            </a:br>
            <a:endParaRPr lang="ru-RU" sz="4800" b="0" dirty="0">
              <a:solidFill>
                <a:srgbClr val="A6896B"/>
              </a:solidFill>
              <a:latin typeface="Bahnschrift SemiBold SemiConden" panose="020B0502040204020203" pitchFamily="34" charset="0"/>
              <a:ea typeface="+mn-ea"/>
              <a:cs typeface="Arial Black"/>
            </a:endParaRPr>
          </a:p>
        </p:txBody>
      </p:sp>
      <p:sp>
        <p:nvSpPr>
          <p:cNvPr id="16" name="object 16"/>
          <p:cNvSpPr txBox="1"/>
          <p:nvPr/>
        </p:nvSpPr>
        <p:spPr>
          <a:xfrm>
            <a:off x="762000" y="3014273"/>
            <a:ext cx="9829800" cy="4979055"/>
          </a:xfrm>
          <a:prstGeom prst="rect">
            <a:avLst/>
          </a:prstGeom>
        </p:spPr>
        <p:txBody>
          <a:bodyPr vert="horz" wrap="square" lIns="0" tIns="12700" rIns="0" bIns="0" rtlCol="0">
            <a:spAutoFit/>
          </a:bodyPr>
          <a:lstStyle/>
          <a:p>
            <a:pPr marL="469900" marR="5080" indent="-457200" algn="just">
              <a:lnSpc>
                <a:spcPct val="115700"/>
              </a:lnSpc>
              <a:spcBef>
                <a:spcPts val="100"/>
              </a:spcBef>
              <a:buFont typeface="Wingdings" panose="05000000000000000000" pitchFamily="2" charset="2"/>
              <a:buChar char="§"/>
            </a:pPr>
            <a:r>
              <a:rPr lang="ru-RU" sz="2000" dirty="0">
                <a:latin typeface="Arial Narrow" panose="020B0606020202030204" pitchFamily="34" charset="0"/>
              </a:rPr>
              <a:t>"Ткачество в жизни казанских татар имеет древнее происхождение, связанное с кочевнической культурой предков. Как показывают исследования, еще у волжских булгар прядение ниток из льна, конопли, крапивы, шерсти, ткацкое ремесло были широко распространены. Для крашения пряжи до середины XIX века употребляли растительные красители (листья конского щавеля, кору дуба, ольхи, серпуху), с конца XIX века – химические. Ткани создавались вручную на ткацком станке (наиболее распространенный – горизонтальный). До середины XIX века художественное ткачество носило в основном характер домашнего ремесла. В Казанском, Свияжском, </a:t>
            </a:r>
            <a:r>
              <a:rPr lang="ru-RU" sz="2000" dirty="0" err="1">
                <a:latin typeface="Arial Narrow" panose="020B0606020202030204" pitchFamily="34" charset="0"/>
              </a:rPr>
              <a:t>Нурлатском</a:t>
            </a:r>
            <a:r>
              <a:rPr lang="ru-RU" sz="2000" dirty="0">
                <a:latin typeface="Arial Narrow" panose="020B0606020202030204" pitchFamily="34" charset="0"/>
              </a:rPr>
              <a:t> и др. уездах работали мелкие ткацкие мануфактуры, основанные на ручном труде. С середины XIX века, с </a:t>
            </a:r>
            <a:r>
              <a:rPr lang="ru-RU" sz="2000" dirty="0" err="1">
                <a:latin typeface="Arial Narrow" panose="020B0606020202030204" pitchFamily="34" charset="0"/>
              </a:rPr>
              <a:t>распрстранением</a:t>
            </a:r>
            <a:r>
              <a:rPr lang="ru-RU" sz="2000" dirty="0">
                <a:latin typeface="Arial Narrow" panose="020B0606020202030204" pitchFamily="34" charset="0"/>
              </a:rPr>
              <a:t> фабричных тканей, ткачество стало терять свое значение. Оно сохранялось в татарских деревнях Восточного </a:t>
            </a:r>
            <a:r>
              <a:rPr lang="ru-RU" sz="2000" dirty="0" err="1">
                <a:latin typeface="Arial Narrow" panose="020B0606020202030204" pitchFamily="34" charset="0"/>
              </a:rPr>
              <a:t>Закамья</a:t>
            </a:r>
            <a:r>
              <a:rPr lang="ru-RU" sz="2000" dirty="0">
                <a:latin typeface="Arial Narrow" panose="020B0606020202030204" pitchFamily="34" charset="0"/>
              </a:rPr>
              <a:t> вплоть до конца ХХ века, где в закладной технике изготавливали крупноузорчатые паласы и полосатые дорожки из остатков тканей (</a:t>
            </a:r>
            <a:r>
              <a:rPr lang="ru-RU" sz="2000" dirty="0" err="1">
                <a:latin typeface="Arial Narrow" panose="020B0606020202030204" pitchFamily="34" charset="0"/>
              </a:rPr>
              <a:t>чүбек</a:t>
            </a:r>
            <a:r>
              <a:rPr lang="ru-RU" sz="2000" dirty="0">
                <a:latin typeface="Arial Narrow" panose="020B0606020202030204" pitchFamily="34" charset="0"/>
              </a:rPr>
              <a:t> палас). Традиции ткачества нашли свое развитие в изделиях Алексеевской фабрики художественного ткачества, ООО «Туран-Арт» (узорные полотенца, скатерти, салфетки и др.) </a:t>
            </a:r>
          </a:p>
        </p:txBody>
      </p:sp>
      <p:pic>
        <p:nvPicPr>
          <p:cNvPr id="7" name="Рисунок 6">
            <a:extLst>
              <a:ext uri="{FF2B5EF4-FFF2-40B4-BE49-F238E27FC236}">
                <a16:creationId xmlns:a16="http://schemas.microsoft.com/office/drawing/2014/main" id="{89182567-921E-4AFA-BC78-4CEAEC5CF2E0}"/>
              </a:ext>
            </a:extLst>
          </p:cNvPr>
          <p:cNvPicPr>
            <a:picLocks noChangeAspect="1"/>
          </p:cNvPicPr>
          <p:nvPr/>
        </p:nvPicPr>
        <p:blipFill rotWithShape="1">
          <a:blip r:embed="rId3"/>
          <a:srcRect t="14438"/>
          <a:stretch/>
        </p:blipFill>
        <p:spPr>
          <a:xfrm>
            <a:off x="11574027" y="3014274"/>
            <a:ext cx="5008161" cy="5253426"/>
          </a:xfrm>
          <a:prstGeom prst="rect">
            <a:avLst/>
          </a:prstGeom>
        </p:spPr>
      </p:pic>
    </p:spTree>
    <p:extLst>
      <p:ext uri="{BB962C8B-B14F-4D97-AF65-F5344CB8AC3E}">
        <p14:creationId xmlns:p14="http://schemas.microsoft.com/office/powerpoint/2010/main" val="1521461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object 4"/>
          <p:cNvPicPr/>
          <p:nvPr/>
        </p:nvPicPr>
        <p:blipFill>
          <a:blip r:embed="rId2" cstate="print"/>
          <a:stretch>
            <a:fillRect/>
          </a:stretch>
        </p:blipFill>
        <p:spPr>
          <a:xfrm rot="10800000">
            <a:off x="0" y="724835"/>
            <a:ext cx="4616764" cy="9137535"/>
          </a:xfrm>
          <a:prstGeom prst="rect">
            <a:avLst/>
          </a:prstGeom>
        </p:spPr>
      </p:pic>
      <p:sp>
        <p:nvSpPr>
          <p:cNvPr id="2" name="object 2"/>
          <p:cNvSpPr/>
          <p:nvPr/>
        </p:nvSpPr>
        <p:spPr>
          <a:xfrm>
            <a:off x="0" y="9845226"/>
            <a:ext cx="18288000" cy="45719"/>
          </a:xfrm>
          <a:custGeom>
            <a:avLst/>
            <a:gdLst/>
            <a:ahLst/>
            <a:cxnLst/>
            <a:rect l="l" t="t" r="r" b="b"/>
            <a:pathLst>
              <a:path w="16230600" h="28575">
                <a:moveTo>
                  <a:pt x="16230598" y="28574"/>
                </a:moveTo>
                <a:lnTo>
                  <a:pt x="0" y="28574"/>
                </a:lnTo>
                <a:lnTo>
                  <a:pt x="0" y="0"/>
                </a:lnTo>
                <a:lnTo>
                  <a:pt x="16230598" y="0"/>
                </a:lnTo>
                <a:lnTo>
                  <a:pt x="16230598" y="28574"/>
                </a:lnTo>
                <a:close/>
              </a:path>
            </a:pathLst>
          </a:custGeom>
          <a:solidFill>
            <a:srgbClr val="CCA63C"/>
          </a:solidFill>
        </p:spPr>
        <p:txBody>
          <a:bodyPr wrap="square" lIns="0" tIns="0" rIns="0" bIns="0" rtlCol="0"/>
          <a:lstStyle/>
          <a:p>
            <a:endParaRPr/>
          </a:p>
        </p:txBody>
      </p:sp>
      <p:sp>
        <p:nvSpPr>
          <p:cNvPr id="4" name="object 4"/>
          <p:cNvSpPr txBox="1">
            <a:spLocks noGrp="1"/>
          </p:cNvSpPr>
          <p:nvPr>
            <p:ph type="title"/>
          </p:nvPr>
        </p:nvSpPr>
        <p:spPr>
          <a:xfrm>
            <a:off x="428963" y="-76160"/>
            <a:ext cx="17430072" cy="3051792"/>
          </a:xfrm>
          <a:prstGeom prst="rect">
            <a:avLst/>
          </a:prstGeom>
        </p:spPr>
        <p:txBody>
          <a:bodyPr vert="horz" wrap="square" lIns="0" tIns="812478" rIns="0" bIns="0" rtlCol="0">
            <a:spAutoFit/>
          </a:bodyPr>
          <a:lstStyle/>
          <a:p>
            <a:pPr marL="599440" marR="5080">
              <a:lnSpc>
                <a:spcPts val="5780"/>
              </a:lnSpc>
              <a:spcBef>
                <a:spcPts val="1275"/>
              </a:spcBef>
            </a:pPr>
            <a:r>
              <a:rPr lang="ru-RU" sz="4800" b="0" dirty="0">
                <a:solidFill>
                  <a:srgbClr val="A6896B"/>
                </a:solidFill>
                <a:latin typeface="Bahnschrift SemiBold SemiConden" panose="020B0502040204020203" pitchFamily="34" charset="0"/>
                <a:ea typeface="+mn-ea"/>
                <a:cs typeface="Arial Black"/>
              </a:rPr>
              <a:t>Художественная обработка дерева </a:t>
            </a:r>
            <a:br>
              <a:rPr lang="ru-RU" sz="4800" b="0" dirty="0">
                <a:solidFill>
                  <a:srgbClr val="A6896B"/>
                </a:solidFill>
                <a:latin typeface="Bahnschrift SemiBold SemiConden" panose="020B0502040204020203" pitchFamily="34" charset="0"/>
                <a:ea typeface="+mn-ea"/>
                <a:cs typeface="Arial Black"/>
              </a:rPr>
            </a:br>
            <a:br>
              <a:rPr lang="ru-RU" sz="4800" b="0" dirty="0">
                <a:solidFill>
                  <a:srgbClr val="A6896B"/>
                </a:solidFill>
                <a:latin typeface="Bahnschrift SemiBold SemiConden" panose="020B0502040204020203" pitchFamily="34" charset="0"/>
                <a:ea typeface="+mn-ea"/>
                <a:cs typeface="Arial Black"/>
              </a:rPr>
            </a:br>
            <a:endParaRPr lang="ru-RU" sz="4800" b="0" dirty="0">
              <a:solidFill>
                <a:srgbClr val="A6896B"/>
              </a:solidFill>
              <a:latin typeface="Bahnschrift SemiBold SemiConden" panose="020B0502040204020203" pitchFamily="34" charset="0"/>
              <a:ea typeface="+mn-ea"/>
              <a:cs typeface="Arial Black"/>
            </a:endParaRPr>
          </a:p>
        </p:txBody>
      </p:sp>
      <p:sp>
        <p:nvSpPr>
          <p:cNvPr id="16" name="object 16"/>
          <p:cNvSpPr txBox="1"/>
          <p:nvPr/>
        </p:nvSpPr>
        <p:spPr>
          <a:xfrm>
            <a:off x="609600" y="2973818"/>
            <a:ext cx="13030200" cy="6809043"/>
          </a:xfrm>
          <a:prstGeom prst="rect">
            <a:avLst/>
          </a:prstGeom>
        </p:spPr>
        <p:txBody>
          <a:bodyPr vert="horz" wrap="square" lIns="0" tIns="12700" rIns="0" bIns="0" rtlCol="0">
            <a:spAutoFit/>
          </a:bodyPr>
          <a:lstStyle/>
          <a:p>
            <a:pPr marL="12700" marR="5080" algn="just">
              <a:lnSpc>
                <a:spcPct val="115700"/>
              </a:lnSpc>
              <a:spcBef>
                <a:spcPts val="100"/>
              </a:spcBef>
            </a:pPr>
            <a:r>
              <a:rPr lang="ru-RU" sz="2000" dirty="0">
                <a:latin typeface="Arial Narrow" panose="020B0606020202030204" pitchFamily="34" charset="0"/>
              </a:rPr>
              <a:t>"Художественная резьба и роспись по дереву издавна занимали важное место в народном творчестве народов, проживающих на территории Татарстана. Они разделялись на бытовую (мебель, утварь, посуда, орудия труда и пр.) и домовую (оконные наличники, фронтоны, карнизы, ворота и пр.). Мастера варьировали древнейшую технику трехгранно-выемчатой резьбы с наиболее распространенной техникой накладной контурной и с появившейся в конце XIX в. </a:t>
            </a:r>
            <a:r>
              <a:rPr lang="ru-RU" sz="2000" dirty="0" err="1">
                <a:latin typeface="Arial Narrow" panose="020B0606020202030204" pitchFamily="34" charset="0"/>
              </a:rPr>
              <a:t>пропильной</a:t>
            </a:r>
            <a:r>
              <a:rPr lang="ru-RU" sz="2000" dirty="0">
                <a:latin typeface="Arial Narrow" panose="020B0606020202030204" pitchFamily="34" charset="0"/>
              </a:rPr>
              <a:t> ажурной резьбой. На бытовых предметах: прялках, деталях ткацкого станка, ковшах, коромыслах, чашах, ложках и др. чаще исполнялась трехгранно-выемчатая резьба, популярной также была плоскорельефная резьба. В отличие о других народов края, татарские мастера резьбой и росписью украшали также музыкальные инструменты (</a:t>
            </a:r>
            <a:r>
              <a:rPr lang="ru-RU" sz="2000" dirty="0" err="1">
                <a:latin typeface="Arial Narrow" panose="020B0606020202030204" pitchFamily="34" charset="0"/>
              </a:rPr>
              <a:t>кураи</a:t>
            </a:r>
            <a:r>
              <a:rPr lang="ru-RU" sz="2000" dirty="0">
                <a:latin typeface="Arial Narrow" panose="020B0606020202030204" pitchFamily="34" charset="0"/>
              </a:rPr>
              <a:t>, </a:t>
            </a:r>
            <a:r>
              <a:rPr lang="ru-RU" sz="2000" dirty="0" err="1">
                <a:latin typeface="Arial Narrow" panose="020B0606020202030204" pitchFamily="34" charset="0"/>
              </a:rPr>
              <a:t>кыл-кубызы</a:t>
            </a:r>
            <a:r>
              <a:rPr lang="ru-RU" sz="2000" dirty="0">
                <a:latin typeface="Arial Narrow" panose="020B0606020202030204" pitchFamily="34" charset="0"/>
              </a:rPr>
              <a:t>, скрипки). </a:t>
            </a:r>
          </a:p>
          <a:p>
            <a:pPr marL="12700" marR="5080" algn="just">
              <a:lnSpc>
                <a:spcPct val="115700"/>
              </a:lnSpc>
              <a:spcBef>
                <a:spcPts val="100"/>
              </a:spcBef>
            </a:pPr>
            <a:r>
              <a:rPr lang="ru-RU" sz="2000" dirty="0">
                <a:latin typeface="Arial Narrow" panose="020B0606020202030204" pitchFamily="34" charset="0"/>
              </a:rPr>
              <a:t>Современные художники выявили новые возможности резьбы в оформлении интерьеров – мебель, рельефные панно, настенные тарелки, межкомнатные двери, перегородки и др. (Э.  Волков, Я.  </a:t>
            </a:r>
            <a:r>
              <a:rPr lang="ru-RU" sz="2000" dirty="0" err="1">
                <a:latin typeface="Arial Narrow" panose="020B0606020202030204" pitchFamily="34" charset="0"/>
              </a:rPr>
              <a:t>Зинатуллин</a:t>
            </a:r>
            <a:r>
              <a:rPr lang="ru-RU" sz="2000" dirty="0">
                <a:latin typeface="Arial Narrow" panose="020B0606020202030204" pitchFamily="34" charset="0"/>
              </a:rPr>
              <a:t>, Р.  Камалов, Р.  </a:t>
            </a:r>
            <a:r>
              <a:rPr lang="ru-RU" sz="2000" dirty="0" err="1">
                <a:latin typeface="Arial Narrow" panose="020B0606020202030204" pitchFamily="34" charset="0"/>
              </a:rPr>
              <a:t>Круглякова</a:t>
            </a:r>
            <a:r>
              <a:rPr lang="ru-RU" sz="2000" dirty="0">
                <a:latin typeface="Arial Narrow" panose="020B0606020202030204" pitchFamily="34" charset="0"/>
              </a:rPr>
              <a:t>, А.  </a:t>
            </a:r>
            <a:r>
              <a:rPr lang="ru-RU" sz="2000" dirty="0" err="1">
                <a:latin typeface="Arial Narrow" panose="020B0606020202030204" pitchFamily="34" charset="0"/>
              </a:rPr>
              <a:t>Фатхутдинов</a:t>
            </a:r>
            <a:r>
              <a:rPr lang="ru-RU" sz="2000" dirty="0">
                <a:latin typeface="Arial Narrow" panose="020B0606020202030204" pitchFamily="34" charset="0"/>
              </a:rPr>
              <a:t>, С.  Шакуров и др.). Наиболее массовое развитие резьба по дереву получила в творчестве самодеятельных художников, украшающих ею предметы мелкой пластики (скульптура, игрушка), сувенирные изделия (шкатулки, вазы, кубки и др.); нередко резьба сочетается с выжиганием и росписью (И. Ахмадуллин, Е. Евдокимов, В.  Ибрагимов, Н.  Мокрецов, А.  </a:t>
            </a:r>
            <a:r>
              <a:rPr lang="ru-RU" sz="2000" dirty="0" err="1">
                <a:latin typeface="Arial Narrow" panose="020B0606020202030204" pitchFamily="34" charset="0"/>
              </a:rPr>
              <a:t>Мокшин</a:t>
            </a:r>
            <a:r>
              <a:rPr lang="ru-RU" sz="2000" dirty="0">
                <a:latin typeface="Arial Narrow" panose="020B0606020202030204" pitchFamily="34" charset="0"/>
              </a:rPr>
              <a:t>, Н.  </a:t>
            </a:r>
            <a:r>
              <a:rPr lang="ru-RU" sz="2000" dirty="0" err="1">
                <a:latin typeface="Arial Narrow" panose="020B0606020202030204" pitchFamily="34" charset="0"/>
              </a:rPr>
              <a:t>Оторбаева</a:t>
            </a:r>
            <a:r>
              <a:rPr lang="ru-RU" sz="2000" dirty="0">
                <a:latin typeface="Arial Narrow" panose="020B0606020202030204" pitchFamily="34" charset="0"/>
              </a:rPr>
              <a:t>, Р.  Шамсутдинов и др.). Резьбой по дереву украшаются рамы для зеркал и картин (Р. Камалов, А. </a:t>
            </a:r>
            <a:r>
              <a:rPr lang="ru-RU" sz="2000" dirty="0" err="1">
                <a:latin typeface="Arial Narrow" panose="020B0606020202030204" pitchFamily="34" charset="0"/>
              </a:rPr>
              <a:t>Чебинёв</a:t>
            </a:r>
            <a:r>
              <a:rPr lang="ru-RU" sz="2000" dirty="0">
                <a:latin typeface="Arial Narrow" panose="020B0606020202030204" pitchFamily="34" charset="0"/>
              </a:rPr>
              <a:t>, А. </a:t>
            </a:r>
            <a:r>
              <a:rPr lang="ru-RU" sz="2000" dirty="0" err="1">
                <a:latin typeface="Arial Narrow" panose="020B0606020202030204" pitchFamily="34" charset="0"/>
              </a:rPr>
              <a:t>Шалашов</a:t>
            </a:r>
            <a:r>
              <a:rPr lang="ru-RU" sz="2000" dirty="0">
                <a:latin typeface="Arial Narrow" panose="020B0606020202030204" pitchFamily="34" charset="0"/>
              </a:rPr>
              <a:t> и др.), церковные иконостасы (А.  Зайцев и др.), музыкальные инструменты (Т. </a:t>
            </a:r>
            <a:r>
              <a:rPr lang="ru-RU" sz="2000" dirty="0" err="1">
                <a:latin typeface="Arial Narrow" panose="020B0606020202030204" pitchFamily="34" charset="0"/>
              </a:rPr>
              <a:t>Багавиев</a:t>
            </a:r>
            <a:r>
              <a:rPr lang="ru-RU" sz="2000" dirty="0">
                <a:latin typeface="Arial Narrow" panose="020B0606020202030204" pitchFamily="34" charset="0"/>
              </a:rPr>
              <a:t>, Д. </a:t>
            </a:r>
            <a:r>
              <a:rPr lang="ru-RU" sz="2000" dirty="0" err="1">
                <a:latin typeface="Arial Narrow" panose="020B0606020202030204" pitchFamily="34" charset="0"/>
              </a:rPr>
              <a:t>Вильданов</a:t>
            </a:r>
            <a:r>
              <a:rPr lang="ru-RU" sz="2000" dirty="0">
                <a:latin typeface="Arial Narrow" panose="020B0606020202030204" pitchFamily="34" charset="0"/>
              </a:rPr>
              <a:t>, Ф. </a:t>
            </a:r>
            <a:r>
              <a:rPr lang="ru-RU" sz="2000" dirty="0" err="1">
                <a:latin typeface="Arial Narrow" panose="020B0606020202030204" pitchFamily="34" charset="0"/>
              </a:rPr>
              <a:t>Ханбеков</a:t>
            </a:r>
            <a:r>
              <a:rPr lang="ru-RU" sz="2000" dirty="0">
                <a:latin typeface="Arial Narrow" panose="020B0606020202030204" pitchFamily="34" charset="0"/>
              </a:rPr>
              <a:t>). Народный мастер </a:t>
            </a:r>
            <a:r>
              <a:rPr lang="ru-RU" sz="2000" dirty="0" err="1">
                <a:latin typeface="Arial Narrow" panose="020B0606020202030204" pitchFamily="34" charset="0"/>
              </a:rPr>
              <a:t>Джалиль</a:t>
            </a:r>
            <a:r>
              <a:rPr lang="ru-RU" sz="2000" dirty="0">
                <a:latin typeface="Arial Narrow" panose="020B0606020202030204" pitchFamily="34" charset="0"/>
              </a:rPr>
              <a:t> </a:t>
            </a:r>
            <a:r>
              <a:rPr lang="ru-RU" sz="2000" dirty="0" err="1">
                <a:latin typeface="Arial Narrow" panose="020B0606020202030204" pitchFamily="34" charset="0"/>
              </a:rPr>
              <a:t>Вильданов</a:t>
            </a:r>
            <a:r>
              <a:rPr lang="ru-RU" sz="2000" dirty="0">
                <a:latin typeface="Arial Narrow" panose="020B0606020202030204" pitchFamily="34" charset="0"/>
              </a:rPr>
              <a:t> получил известность виртуозным исполнением резьбы в оформлении татарских музыкальных инструментов (</a:t>
            </a:r>
            <a:r>
              <a:rPr lang="ru-RU" sz="2000" dirty="0" err="1">
                <a:latin typeface="Arial Narrow" panose="020B0606020202030204" pitchFamily="34" charset="0"/>
              </a:rPr>
              <a:t>кыл-кубыз</a:t>
            </a:r>
            <a:r>
              <a:rPr lang="ru-RU" sz="2000" dirty="0">
                <a:latin typeface="Arial Narrow" panose="020B0606020202030204" pitchFamily="34" charset="0"/>
              </a:rPr>
              <a:t>, </a:t>
            </a:r>
            <a:r>
              <a:rPr lang="ru-RU" sz="2000" dirty="0" err="1">
                <a:latin typeface="Arial Narrow" panose="020B0606020202030204" pitchFamily="34" charset="0"/>
              </a:rPr>
              <a:t>кыл-жэя</a:t>
            </a:r>
            <a:r>
              <a:rPr lang="ru-RU" sz="2000" dirty="0">
                <a:latin typeface="Arial Narrow" panose="020B0606020202030204" pitchFamily="34" charset="0"/>
              </a:rPr>
              <a:t>, </a:t>
            </a:r>
            <a:r>
              <a:rPr lang="ru-RU" sz="2000" dirty="0" err="1">
                <a:latin typeface="Arial Narrow" panose="020B0606020202030204" pitchFamily="34" charset="0"/>
              </a:rPr>
              <a:t>думбра</a:t>
            </a:r>
            <a:r>
              <a:rPr lang="ru-RU" sz="2000" dirty="0">
                <a:latin typeface="Arial Narrow" panose="020B0606020202030204" pitchFamily="34" charset="0"/>
              </a:rPr>
              <a:t>, народная скрипка и др.). Он обращается к узорам татарского орнамента, органично сочетает орнаментальные композиции с воссозданными им формами инструментов. Плоскорельефной орнаментальной резьбой он украшает гладкие плоскости, вырезает грифы, завершая их объемной пластикой в форме головы коня или гуся; сочетает разные породы дерева и их цветовые свойства, фактуру. К инструментам он вырезает оригинальной формы подставки. </a:t>
            </a:r>
          </a:p>
        </p:txBody>
      </p:sp>
      <p:pic>
        <p:nvPicPr>
          <p:cNvPr id="8" name="Рисунок 7"/>
          <p:cNvPicPr>
            <a:picLocks noChangeAspect="1"/>
          </p:cNvPicPr>
          <p:nvPr/>
        </p:nvPicPr>
        <p:blipFill>
          <a:blip r:embed="rId3"/>
          <a:stretch>
            <a:fillRect/>
          </a:stretch>
        </p:blipFill>
        <p:spPr>
          <a:xfrm>
            <a:off x="14568477" y="2939347"/>
            <a:ext cx="2819874" cy="5537396"/>
          </a:xfrm>
          <a:prstGeom prst="rect">
            <a:avLst/>
          </a:prstGeom>
        </p:spPr>
      </p:pic>
    </p:spTree>
    <p:extLst>
      <p:ext uri="{BB962C8B-B14F-4D97-AF65-F5344CB8AC3E}">
        <p14:creationId xmlns:p14="http://schemas.microsoft.com/office/powerpoint/2010/main" val="26500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object 4"/>
          <p:cNvPicPr/>
          <p:nvPr/>
        </p:nvPicPr>
        <p:blipFill>
          <a:blip r:embed="rId2" cstate="print"/>
          <a:stretch>
            <a:fillRect/>
          </a:stretch>
        </p:blipFill>
        <p:spPr>
          <a:xfrm rot="10800000">
            <a:off x="0" y="724835"/>
            <a:ext cx="4616764" cy="9137535"/>
          </a:xfrm>
          <a:prstGeom prst="rect">
            <a:avLst/>
          </a:prstGeom>
        </p:spPr>
      </p:pic>
      <p:sp>
        <p:nvSpPr>
          <p:cNvPr id="2" name="object 2"/>
          <p:cNvSpPr/>
          <p:nvPr/>
        </p:nvSpPr>
        <p:spPr>
          <a:xfrm>
            <a:off x="0" y="9845226"/>
            <a:ext cx="18288000" cy="45719"/>
          </a:xfrm>
          <a:custGeom>
            <a:avLst/>
            <a:gdLst/>
            <a:ahLst/>
            <a:cxnLst/>
            <a:rect l="l" t="t" r="r" b="b"/>
            <a:pathLst>
              <a:path w="16230600" h="28575">
                <a:moveTo>
                  <a:pt x="16230598" y="28574"/>
                </a:moveTo>
                <a:lnTo>
                  <a:pt x="0" y="28574"/>
                </a:lnTo>
                <a:lnTo>
                  <a:pt x="0" y="0"/>
                </a:lnTo>
                <a:lnTo>
                  <a:pt x="16230598" y="0"/>
                </a:lnTo>
                <a:lnTo>
                  <a:pt x="16230598" y="28574"/>
                </a:lnTo>
                <a:close/>
              </a:path>
            </a:pathLst>
          </a:custGeom>
          <a:solidFill>
            <a:srgbClr val="CCA63C"/>
          </a:solidFill>
        </p:spPr>
        <p:txBody>
          <a:bodyPr wrap="square" lIns="0" tIns="0" rIns="0" bIns="0" rtlCol="0"/>
          <a:lstStyle/>
          <a:p>
            <a:endParaRPr/>
          </a:p>
        </p:txBody>
      </p:sp>
      <p:sp>
        <p:nvSpPr>
          <p:cNvPr id="4" name="object 4"/>
          <p:cNvSpPr txBox="1">
            <a:spLocks noGrp="1"/>
          </p:cNvSpPr>
          <p:nvPr>
            <p:ph type="title"/>
          </p:nvPr>
        </p:nvSpPr>
        <p:spPr>
          <a:xfrm>
            <a:off x="428963" y="-76160"/>
            <a:ext cx="17430072" cy="3795586"/>
          </a:xfrm>
          <a:prstGeom prst="rect">
            <a:avLst/>
          </a:prstGeom>
        </p:spPr>
        <p:txBody>
          <a:bodyPr vert="horz" wrap="square" lIns="0" tIns="812478" rIns="0" bIns="0" rtlCol="0">
            <a:spAutoFit/>
          </a:bodyPr>
          <a:lstStyle/>
          <a:p>
            <a:pPr marL="599440" marR="5080">
              <a:lnSpc>
                <a:spcPts val="5780"/>
              </a:lnSpc>
              <a:spcBef>
                <a:spcPts val="1275"/>
              </a:spcBef>
            </a:pPr>
            <a:r>
              <a:rPr lang="ru-RU" sz="4800" b="0" dirty="0">
                <a:solidFill>
                  <a:srgbClr val="A6896B"/>
                </a:solidFill>
                <a:latin typeface="Bahnschrift SemiBold SemiConden" panose="020B0502040204020203" pitchFamily="34" charset="0"/>
                <a:ea typeface="+mn-ea"/>
                <a:cs typeface="Arial Black"/>
              </a:rPr>
              <a:t>Производство художественной керамики</a:t>
            </a:r>
            <a:br>
              <a:rPr lang="ru-RU" sz="4800" b="0" dirty="0">
                <a:solidFill>
                  <a:srgbClr val="A6896B"/>
                </a:solidFill>
                <a:latin typeface="Bahnschrift SemiBold SemiConden" panose="020B0502040204020203" pitchFamily="34" charset="0"/>
                <a:ea typeface="+mn-ea"/>
                <a:cs typeface="Arial Black"/>
              </a:rPr>
            </a:br>
            <a:br>
              <a:rPr lang="ru-RU" sz="4800" b="0" dirty="0">
                <a:solidFill>
                  <a:srgbClr val="A6896B"/>
                </a:solidFill>
                <a:latin typeface="Bahnschrift SemiBold SemiConden" panose="020B0502040204020203" pitchFamily="34" charset="0"/>
                <a:ea typeface="+mn-ea"/>
                <a:cs typeface="Arial Black"/>
              </a:rPr>
            </a:br>
            <a:br>
              <a:rPr lang="ru-RU" sz="4800" b="0" dirty="0">
                <a:solidFill>
                  <a:srgbClr val="A6896B"/>
                </a:solidFill>
                <a:latin typeface="Bahnschrift SemiBold SemiConden" panose="020B0502040204020203" pitchFamily="34" charset="0"/>
                <a:ea typeface="+mn-ea"/>
                <a:cs typeface="Arial Black"/>
              </a:rPr>
            </a:br>
            <a:endParaRPr lang="ru-RU" sz="4800" b="0" dirty="0">
              <a:solidFill>
                <a:srgbClr val="A6896B"/>
              </a:solidFill>
              <a:latin typeface="Bahnschrift SemiBold SemiConden" panose="020B0502040204020203" pitchFamily="34" charset="0"/>
              <a:ea typeface="+mn-ea"/>
              <a:cs typeface="Arial Black"/>
            </a:endParaRPr>
          </a:p>
        </p:txBody>
      </p:sp>
      <p:sp>
        <p:nvSpPr>
          <p:cNvPr id="16" name="object 16"/>
          <p:cNvSpPr txBox="1"/>
          <p:nvPr/>
        </p:nvSpPr>
        <p:spPr>
          <a:xfrm>
            <a:off x="990600" y="2973818"/>
            <a:ext cx="9525000" cy="5011115"/>
          </a:xfrm>
          <a:prstGeom prst="rect">
            <a:avLst/>
          </a:prstGeom>
        </p:spPr>
        <p:txBody>
          <a:bodyPr vert="horz" wrap="square" lIns="0" tIns="12700" rIns="0" bIns="0" rtlCol="0">
            <a:spAutoFit/>
          </a:bodyPr>
          <a:lstStyle/>
          <a:p>
            <a:pPr marL="12700" marR="5080" algn="just">
              <a:lnSpc>
                <a:spcPct val="115700"/>
              </a:lnSpc>
              <a:spcBef>
                <a:spcPts val="100"/>
              </a:spcBef>
            </a:pPr>
            <a:r>
              <a:rPr lang="ru-RU" sz="2000" dirty="0">
                <a:latin typeface="Arial Narrow" panose="020B0606020202030204" pitchFamily="34" charset="0"/>
              </a:rPr>
              <a:t>Искусство керамики на территории Татарстана до начала XX в. развивалось как традиционный вид ремесла в отдельных татарских селах (в старину бытовала под названием «</a:t>
            </a:r>
            <a:r>
              <a:rPr lang="ru-RU" sz="2000" dirty="0" err="1">
                <a:latin typeface="Arial Narrow" panose="020B0606020202030204" pitchFamily="34" charset="0"/>
              </a:rPr>
              <a:t>керэч</a:t>
            </a:r>
            <a:r>
              <a:rPr lang="ru-RU" sz="2000" dirty="0">
                <a:latin typeface="Arial Narrow" panose="020B0606020202030204" pitchFamily="34" charset="0"/>
              </a:rPr>
              <a:t>») и как вид русского народного промысла села </a:t>
            </a:r>
            <a:r>
              <a:rPr lang="ru-RU" sz="2000" dirty="0" err="1">
                <a:latin typeface="Arial Narrow" panose="020B0606020202030204" pitchFamily="34" charset="0"/>
              </a:rPr>
              <a:t>Пестрецы</a:t>
            </a:r>
            <a:r>
              <a:rPr lang="ru-RU" sz="2000" dirty="0">
                <a:latin typeface="Arial Narrow" panose="020B0606020202030204" pitchFamily="34" charset="0"/>
              </a:rPr>
              <a:t> </a:t>
            </a:r>
            <a:r>
              <a:rPr lang="ru-RU" sz="2000" dirty="0" err="1">
                <a:latin typeface="Arial Narrow" panose="020B0606020202030204" pitchFamily="34" charset="0"/>
              </a:rPr>
              <a:t>Пестречинского</a:t>
            </a:r>
            <a:r>
              <a:rPr lang="ru-RU" sz="2000" dirty="0">
                <a:latin typeface="Arial Narrow" panose="020B0606020202030204" pitchFamily="34" charset="0"/>
              </a:rPr>
              <a:t> района. Корни этого вида искусства уходят в глубокую древность, связаны с лепкой предметов из природной глины. Гончарный круг появляется в крае с расселением булгарских племен (конец  VII – VIII в.).  В настоящее время керамика развивается в рамках индивидуального творчества (Э.  Абдуллина, Т.  Кривошеева, Е.  Крюкова, Н. Кузьминых, Л. Сафина, Р. </a:t>
            </a:r>
            <a:r>
              <a:rPr lang="ru-RU" sz="2000" dirty="0" err="1">
                <a:latin typeface="Arial Narrow" panose="020B0606020202030204" pitchFamily="34" charset="0"/>
              </a:rPr>
              <a:t>Шамсутов</a:t>
            </a:r>
            <a:r>
              <a:rPr lang="ru-RU" sz="2000" dirty="0">
                <a:latin typeface="Arial Narrow" panose="020B0606020202030204" pitchFamily="34" charset="0"/>
              </a:rPr>
              <a:t> и др.) и творчества мастеров, создающих тиражируемую сувенирную продукцию (мастерские ООО «ПКФ «Презент», ООО «Сафина», ООО «Живая глина», «</a:t>
            </a:r>
            <a:r>
              <a:rPr lang="ru-RU" sz="2000" dirty="0" err="1">
                <a:latin typeface="Arial Narrow" panose="020B0606020202030204" pitchFamily="34" charset="0"/>
              </a:rPr>
              <a:t>Ташбака</a:t>
            </a:r>
            <a:r>
              <a:rPr lang="ru-RU" sz="2000" dirty="0">
                <a:latin typeface="Arial Narrow" panose="020B0606020202030204" pitchFamily="34" charset="0"/>
              </a:rPr>
              <a:t>», ИП Косарева Э.М. «Гончарный дворик» и др.). </a:t>
            </a:r>
            <a:r>
              <a:rPr lang="ru-RU" sz="2000" dirty="0" err="1">
                <a:latin typeface="Arial Narrow" panose="020B0606020202030204" pitchFamily="34" charset="0"/>
              </a:rPr>
              <a:t>Кругизделий</a:t>
            </a:r>
            <a:r>
              <a:rPr lang="ru-RU" sz="2000" dirty="0">
                <a:latin typeface="Arial Narrow" panose="020B0606020202030204" pitchFamily="34" charset="0"/>
              </a:rPr>
              <a:t> из керамики расширяется, усложняются технологии и декоративные средства оформления, появляются оригинальные дизайнерские решения. Приметой времени стали учебные мастерские и городские студии керамики («</a:t>
            </a:r>
            <a:r>
              <a:rPr lang="ru-RU" sz="2000" dirty="0" err="1">
                <a:latin typeface="Arial Narrow" panose="020B0606020202030204" pitchFamily="34" charset="0"/>
              </a:rPr>
              <a:t>Ишморат</a:t>
            </a:r>
            <a:r>
              <a:rPr lang="ru-RU" sz="2000" dirty="0">
                <a:latin typeface="Arial Narrow" panose="020B0606020202030204" pitchFamily="34" charset="0"/>
              </a:rPr>
              <a:t> керамика», «</a:t>
            </a:r>
            <a:r>
              <a:rPr lang="ru-RU" sz="2000" dirty="0" err="1">
                <a:latin typeface="Arial Narrow" panose="020B0606020202030204" pitchFamily="34" charset="0"/>
              </a:rPr>
              <a:t>Lule</a:t>
            </a:r>
            <a:r>
              <a:rPr lang="ru-RU" sz="2000" dirty="0">
                <a:latin typeface="Arial Narrow" panose="020B0606020202030204" pitchFamily="34" charset="0"/>
              </a:rPr>
              <a:t> керамика» и др.). Под руководством преподавателя Р.  Закировой в учебной мастерской средней школы поселка Шемордан Сабинского района создаются образцы расписной игрушки из глины.</a:t>
            </a:r>
          </a:p>
        </p:txBody>
      </p:sp>
      <p:pic>
        <p:nvPicPr>
          <p:cNvPr id="7" name="Рисунок 6">
            <a:extLst>
              <a:ext uri="{FF2B5EF4-FFF2-40B4-BE49-F238E27FC236}">
                <a16:creationId xmlns:a16="http://schemas.microsoft.com/office/drawing/2014/main" id="{67FF6623-1B4A-6FD3-E4F2-DB64F4B08C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63400" y="3108733"/>
            <a:ext cx="4191000" cy="4539559"/>
          </a:xfrm>
          <a:prstGeom prst="rect">
            <a:avLst/>
          </a:prstGeom>
        </p:spPr>
      </p:pic>
    </p:spTree>
    <p:extLst>
      <p:ext uri="{BB962C8B-B14F-4D97-AF65-F5344CB8AC3E}">
        <p14:creationId xmlns:p14="http://schemas.microsoft.com/office/powerpoint/2010/main" val="2548926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219</TotalTime>
  <Words>2501</Words>
  <Application>Microsoft Office PowerPoint</Application>
  <PresentationFormat>Произвольный</PresentationFormat>
  <Paragraphs>85</Paragraphs>
  <Slides>16</Slides>
  <Notes>1</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16</vt:i4>
      </vt:variant>
    </vt:vector>
  </HeadingPairs>
  <TitlesOfParts>
    <vt:vector size="26" baseType="lpstr">
      <vt:lpstr>Arial</vt:lpstr>
      <vt:lpstr>Arial Black</vt:lpstr>
      <vt:lpstr>Arial Narrow</vt:lpstr>
      <vt:lpstr>Bahnschrift SemiBold SemiConden</vt:lpstr>
      <vt:lpstr>Calibri</vt:lpstr>
      <vt:lpstr>Cambria</vt:lpstr>
      <vt:lpstr>Microsoft Sans Serif</vt:lpstr>
      <vt:lpstr>Museo</vt:lpstr>
      <vt:lpstr>Wingdings</vt:lpstr>
      <vt:lpstr>Office Theme</vt:lpstr>
      <vt:lpstr>Презентация PowerPoint</vt:lpstr>
      <vt:lpstr>Презентация PowerPoint</vt:lpstr>
      <vt:lpstr>Презентация PowerPoint</vt:lpstr>
      <vt:lpstr>11  бытующих  видов народных художественных   промыслов и ремесел в Республике Татарстан</vt:lpstr>
      <vt:lpstr>Производство ювелирных изделий </vt:lpstr>
      <vt:lpstr>Художественная обработка кожи</vt:lpstr>
      <vt:lpstr>Художественное ткачество </vt:lpstr>
      <vt:lpstr>Художественная обработка дерева   </vt:lpstr>
      <vt:lpstr>Производство художественной керамики   </vt:lpstr>
      <vt:lpstr>Утраченные виды народных художественных промыслов и ремесел Республики Татарстан </vt:lpstr>
      <vt:lpstr>Художественная обработка металла (Литье )    </vt:lpstr>
      <vt:lpstr>Художественная обработка металла (Чеканка )    </vt:lpstr>
      <vt:lpstr>Художественная обработка металла (Чебоксинская ковка)   </vt:lpstr>
      <vt:lpstr>Художественное ручное ткачество (браное и закладное ткачество)    </vt:lpstr>
      <vt:lpstr>Презентация PowerPoint</vt:lpstr>
      <vt:lpstr>Печатная продукция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13О сохранении, изучении и развитии нхп</dc:title>
  <dc:creator>Guzel Sibagatullina</dc:creator>
  <cp:keywords>DAEvznCQjEE,BAEJ1LxHe8o</cp:keywords>
  <cp:lastModifiedBy>Пользователь</cp:lastModifiedBy>
  <cp:revision>21</cp:revision>
  <dcterms:created xsi:type="dcterms:W3CDTF">2023-02-28T21:54:27Z</dcterms:created>
  <dcterms:modified xsi:type="dcterms:W3CDTF">2023-12-13T11:23:41Z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2022-03-21T00:00:00Z</vt:filetime>
  </property>
  <property fmtid="{D5CDD505-2E9C-101B-9397-08002B2CF9AE}" pid="3" name="Creator">
    <vt:lpwstr>Canva</vt:lpwstr>
  </property>
  <property fmtid="{D5CDD505-2E9C-101B-9397-08002B2CF9AE}" pid="4" name="LastSaved">
    <vt:filetime>2022-03-21T00:00:00Z</vt:filetime>
  </property>
</Properties>
</file>