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335" r:id="rId2"/>
    <p:sldId id="464" r:id="rId3"/>
    <p:sldId id="417" r:id="rId4"/>
    <p:sldId id="478" r:id="rId5"/>
    <p:sldId id="472" r:id="rId6"/>
    <p:sldId id="447" r:id="rId7"/>
    <p:sldId id="448" r:id="rId8"/>
    <p:sldId id="454" r:id="rId9"/>
    <p:sldId id="427" r:id="rId10"/>
    <p:sldId id="453" r:id="rId11"/>
    <p:sldId id="463" r:id="rId12"/>
    <p:sldId id="457" r:id="rId13"/>
    <p:sldId id="455" r:id="rId14"/>
    <p:sldId id="477" r:id="rId15"/>
    <p:sldId id="474" r:id="rId16"/>
    <p:sldId id="475" r:id="rId17"/>
    <p:sldId id="476" r:id="rId18"/>
    <p:sldId id="460" r:id="rId19"/>
    <p:sldId id="461" r:id="rId20"/>
    <p:sldId id="458" r:id="rId21"/>
    <p:sldId id="449" r:id="rId22"/>
    <p:sldId id="439" r:id="rId23"/>
    <p:sldId id="459" r:id="rId24"/>
    <p:sldId id="480" r:id="rId25"/>
    <p:sldId id="418" r:id="rId26"/>
  </p:sldIdLst>
  <p:sldSz cx="9144000" cy="5143500" type="screen16x9"/>
  <p:notesSz cx="6761163" cy="98821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620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9900"/>
    <a:srgbClr val="008000"/>
    <a:srgbClr val="A8246E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791" autoAdjust="0"/>
  </p:normalViewPr>
  <p:slideViewPr>
    <p:cSldViewPr>
      <p:cViewPr varScale="1">
        <p:scale>
          <a:sx n="118" d="100"/>
          <a:sy n="118" d="100"/>
        </p:scale>
        <p:origin x="1404" y="10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notesMaster" Target="notesMasters/notesMaster1.xml" /><Relationship Id="rId30" Type="http://schemas.openxmlformats.org/officeDocument/2006/relationships/theme" Target="theme/theme1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2D1385-7DD8-4239-9643-D52CEBE8769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7668EC-24E6-4D5F-BE90-615173212394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dirty="0">
              <a:solidFill>
                <a:schemeClr val="tx1"/>
              </a:solidFill>
            </a:rPr>
            <a:t>Федеральная образовательная программа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dirty="0">
              <a:solidFill>
                <a:schemeClr val="tx1"/>
              </a:solidFill>
            </a:rPr>
            <a:t>начального общего образования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dirty="0">
              <a:solidFill>
                <a:schemeClr val="tx1"/>
              </a:solidFill>
            </a:rPr>
            <a:t>(приказ Министерства просвещения РФ от 18 мая 2023 г. № 372)</a:t>
          </a:r>
          <a:endParaRPr lang="ru-RU" sz="1800" dirty="0">
            <a:solidFill>
              <a:schemeClr val="tx1"/>
            </a:solidFill>
          </a:endParaRP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dirty="0">
              <a:solidFill>
                <a:srgbClr val="FF0000"/>
              </a:solidFill>
            </a:rPr>
            <a:t>Приказ от 16.11. 2022 № 992 утратил силу</a:t>
          </a:r>
        </a:p>
      </dgm:t>
    </dgm:pt>
    <dgm:pt modelId="{CDAF60A1-7FAD-449C-BD63-C110A6FAF314}" type="parTrans" cxnId="{71688C42-E706-446E-97C0-175852CB2EFC}">
      <dgm:prSet/>
      <dgm:spPr/>
      <dgm:t>
        <a:bodyPr/>
        <a:lstStyle/>
        <a:p>
          <a:endParaRPr lang="ru-RU"/>
        </a:p>
      </dgm:t>
    </dgm:pt>
    <dgm:pt modelId="{BB36950E-EDCE-4E7D-8B45-6BBD4686A8FB}" type="sibTrans" cxnId="{71688C42-E706-446E-97C0-175852CB2EFC}">
      <dgm:prSet/>
      <dgm:spPr/>
      <dgm:t>
        <a:bodyPr/>
        <a:lstStyle/>
        <a:p>
          <a:endParaRPr lang="ru-RU"/>
        </a:p>
      </dgm:t>
    </dgm:pt>
    <dgm:pt modelId="{6A3A2BF9-7375-4766-88CF-A735ADCD944A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dirty="0">
              <a:solidFill>
                <a:schemeClr val="tx1"/>
              </a:solidFill>
            </a:rPr>
            <a:t>Федеральная образовательная программа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dirty="0">
              <a:solidFill>
                <a:schemeClr val="tx1"/>
              </a:solidFill>
            </a:rPr>
            <a:t>основного общего образования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dirty="0">
              <a:solidFill>
                <a:schemeClr val="tx1"/>
              </a:solidFill>
            </a:rPr>
            <a:t>(</a:t>
          </a:r>
          <a:r>
            <a:rPr lang="ru-RU" altLang="ru-RU" sz="1800" dirty="0">
              <a:solidFill>
                <a:schemeClr val="tx1"/>
              </a:solidFill>
            </a:rPr>
            <a:t>приказ Министерства просвещения РФ от 18 мая 2023 г. № 370)</a:t>
          </a:r>
          <a:endParaRPr lang="ru-RU" sz="1800" dirty="0">
            <a:solidFill>
              <a:schemeClr val="tx1"/>
            </a:solidFill>
          </a:endParaRP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dirty="0">
              <a:solidFill>
                <a:srgbClr val="FF0000"/>
              </a:solidFill>
            </a:rPr>
            <a:t>Приказ от 16.11. 2022 № 993 утратил силу</a:t>
          </a:r>
        </a:p>
      </dgm:t>
    </dgm:pt>
    <dgm:pt modelId="{4D4EBDDE-5C86-426A-91F5-EA48612CFD22}" type="parTrans" cxnId="{2D7CF18B-697D-4056-A87E-51994C8AC4D1}">
      <dgm:prSet/>
      <dgm:spPr/>
      <dgm:t>
        <a:bodyPr/>
        <a:lstStyle/>
        <a:p>
          <a:endParaRPr lang="ru-RU"/>
        </a:p>
      </dgm:t>
    </dgm:pt>
    <dgm:pt modelId="{9E25D50A-7DDE-45B0-8896-F5FE66BA4462}" type="sibTrans" cxnId="{2D7CF18B-697D-4056-A87E-51994C8AC4D1}">
      <dgm:prSet/>
      <dgm:spPr/>
      <dgm:t>
        <a:bodyPr/>
        <a:lstStyle/>
        <a:p>
          <a:endParaRPr lang="ru-RU"/>
        </a:p>
      </dgm:t>
    </dgm:pt>
    <dgm:pt modelId="{30DE528F-1EB1-45B4-8452-7013592FCCCD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dirty="0">
              <a:solidFill>
                <a:schemeClr val="tx1"/>
              </a:solidFill>
            </a:rPr>
            <a:t>Федеральная образовательная программа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dirty="0">
              <a:solidFill>
                <a:schemeClr val="tx1"/>
              </a:solidFill>
            </a:rPr>
            <a:t>среднего общего образования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dirty="0">
              <a:solidFill>
                <a:schemeClr val="tx1"/>
              </a:solidFill>
            </a:rPr>
            <a:t>(</a:t>
          </a:r>
          <a:r>
            <a:rPr lang="ru-RU" altLang="ru-RU" sz="1800" dirty="0">
              <a:solidFill>
                <a:schemeClr val="tx1"/>
              </a:solidFill>
            </a:rPr>
            <a:t>приказ Министерства просвещения РФ от 18 мая 2023 г. № 371) </a:t>
          </a:r>
          <a:endParaRPr lang="ru-RU" sz="1800" dirty="0">
            <a:solidFill>
              <a:schemeClr val="tx1"/>
            </a:solidFill>
          </a:endParaRP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dirty="0">
              <a:solidFill>
                <a:srgbClr val="FF0000"/>
              </a:solidFill>
            </a:rPr>
            <a:t>Приказ от 23.11.2022 № 1014 утратил силу</a:t>
          </a:r>
        </a:p>
      </dgm:t>
    </dgm:pt>
    <dgm:pt modelId="{3E699F37-8DB1-4AE1-BCDF-3B8E8F9F06ED}" type="parTrans" cxnId="{2713A131-4E5A-4FA2-BEE5-AB6C585343D1}">
      <dgm:prSet/>
      <dgm:spPr/>
      <dgm:t>
        <a:bodyPr/>
        <a:lstStyle/>
        <a:p>
          <a:endParaRPr lang="ru-RU"/>
        </a:p>
      </dgm:t>
    </dgm:pt>
    <dgm:pt modelId="{FB23B92B-62BC-43A4-8F85-FA63EF9C4D79}" type="sibTrans" cxnId="{2713A131-4E5A-4FA2-BEE5-AB6C585343D1}">
      <dgm:prSet/>
      <dgm:spPr/>
      <dgm:t>
        <a:bodyPr/>
        <a:lstStyle/>
        <a:p>
          <a:endParaRPr lang="ru-RU"/>
        </a:p>
      </dgm:t>
    </dgm:pt>
    <dgm:pt modelId="{A57BB475-F0A9-4E92-BEF7-3236186AEC56}" type="pres">
      <dgm:prSet presAssocID="{8E2D1385-7DD8-4239-9643-D52CEBE8769F}" presName="Name0" presStyleCnt="0">
        <dgm:presLayoutVars>
          <dgm:dir/>
          <dgm:animLvl val="lvl"/>
          <dgm:resizeHandles val="exact"/>
        </dgm:presLayoutVars>
      </dgm:prSet>
      <dgm:spPr/>
    </dgm:pt>
    <dgm:pt modelId="{B3F8D309-B35E-476B-8BC0-A923446507AE}" type="pres">
      <dgm:prSet presAssocID="{947668EC-24E6-4D5F-BE90-615173212394}" presName="linNode" presStyleCnt="0"/>
      <dgm:spPr/>
    </dgm:pt>
    <dgm:pt modelId="{38F23C2F-D6BB-4F3C-9C59-923A253E5DC4}" type="pres">
      <dgm:prSet presAssocID="{947668EC-24E6-4D5F-BE90-615173212394}" presName="parentText" presStyleLbl="node1" presStyleIdx="0" presStyleCnt="3" custScaleX="316029" custScaleY="2000000" custLinFactNeighborX="-203" custLinFactNeighborY="-52043">
        <dgm:presLayoutVars>
          <dgm:chMax val="1"/>
          <dgm:bulletEnabled val="1"/>
        </dgm:presLayoutVars>
      </dgm:prSet>
      <dgm:spPr/>
    </dgm:pt>
    <dgm:pt modelId="{41036947-321D-4423-BA29-D06BEF5EDB84}" type="pres">
      <dgm:prSet presAssocID="{BB36950E-EDCE-4E7D-8B45-6BBD4686A8FB}" presName="sp" presStyleCnt="0"/>
      <dgm:spPr/>
    </dgm:pt>
    <dgm:pt modelId="{13BFCA08-356B-4D37-B809-0A455FA94E8A}" type="pres">
      <dgm:prSet presAssocID="{6A3A2BF9-7375-4766-88CF-A735ADCD944A}" presName="linNode" presStyleCnt="0"/>
      <dgm:spPr/>
    </dgm:pt>
    <dgm:pt modelId="{8A84FB50-5EAC-46D0-A4A6-E2BE28718144}" type="pres">
      <dgm:prSet presAssocID="{6A3A2BF9-7375-4766-88CF-A735ADCD944A}" presName="parentText" presStyleLbl="node1" presStyleIdx="1" presStyleCnt="3" custScaleX="309211" custScaleY="2000000">
        <dgm:presLayoutVars>
          <dgm:chMax val="1"/>
          <dgm:bulletEnabled val="1"/>
        </dgm:presLayoutVars>
      </dgm:prSet>
      <dgm:spPr/>
    </dgm:pt>
    <dgm:pt modelId="{D2B1EA00-49A4-48A6-86E5-376E4D30B383}" type="pres">
      <dgm:prSet presAssocID="{9E25D50A-7DDE-45B0-8896-F5FE66BA4462}" presName="sp" presStyleCnt="0"/>
      <dgm:spPr/>
    </dgm:pt>
    <dgm:pt modelId="{8192420C-CBB3-4A3D-AFEC-F1F32493BF88}" type="pres">
      <dgm:prSet presAssocID="{30DE528F-1EB1-45B4-8452-7013592FCCCD}" presName="linNode" presStyleCnt="0"/>
      <dgm:spPr/>
    </dgm:pt>
    <dgm:pt modelId="{CB4E0087-31FD-485D-BC09-1F9D5C9BC6E7}" type="pres">
      <dgm:prSet presAssocID="{30DE528F-1EB1-45B4-8452-7013592FCCCD}" presName="parentText" presStyleLbl="node1" presStyleIdx="2" presStyleCnt="3" custScaleX="309211" custScaleY="2000000">
        <dgm:presLayoutVars>
          <dgm:chMax val="1"/>
          <dgm:bulletEnabled val="1"/>
        </dgm:presLayoutVars>
      </dgm:prSet>
      <dgm:spPr/>
    </dgm:pt>
  </dgm:ptLst>
  <dgm:cxnLst>
    <dgm:cxn modelId="{FE37F70E-9BD6-4CBC-8BBD-8307ED586D4B}" type="presOf" srcId="{30DE528F-1EB1-45B4-8452-7013592FCCCD}" destId="{CB4E0087-31FD-485D-BC09-1F9D5C9BC6E7}" srcOrd="0" destOrd="0" presId="urn:microsoft.com/office/officeart/2005/8/layout/vList5"/>
    <dgm:cxn modelId="{2713A131-4E5A-4FA2-BEE5-AB6C585343D1}" srcId="{8E2D1385-7DD8-4239-9643-D52CEBE8769F}" destId="{30DE528F-1EB1-45B4-8452-7013592FCCCD}" srcOrd="2" destOrd="0" parTransId="{3E699F37-8DB1-4AE1-BCDF-3B8E8F9F06ED}" sibTransId="{FB23B92B-62BC-43A4-8F85-FA63EF9C4D79}"/>
    <dgm:cxn modelId="{71688C42-E706-446E-97C0-175852CB2EFC}" srcId="{8E2D1385-7DD8-4239-9643-D52CEBE8769F}" destId="{947668EC-24E6-4D5F-BE90-615173212394}" srcOrd="0" destOrd="0" parTransId="{CDAF60A1-7FAD-449C-BD63-C110A6FAF314}" sibTransId="{BB36950E-EDCE-4E7D-8B45-6BBD4686A8FB}"/>
    <dgm:cxn modelId="{04A59542-59ED-4649-ADA8-AD8F523CADA3}" type="presOf" srcId="{8E2D1385-7DD8-4239-9643-D52CEBE8769F}" destId="{A57BB475-F0A9-4E92-BEF7-3236186AEC56}" srcOrd="0" destOrd="0" presId="urn:microsoft.com/office/officeart/2005/8/layout/vList5"/>
    <dgm:cxn modelId="{763D9774-3132-4C51-B9C5-3CD905249888}" type="presOf" srcId="{947668EC-24E6-4D5F-BE90-615173212394}" destId="{38F23C2F-D6BB-4F3C-9C59-923A253E5DC4}" srcOrd="0" destOrd="0" presId="urn:microsoft.com/office/officeart/2005/8/layout/vList5"/>
    <dgm:cxn modelId="{2D7CF18B-697D-4056-A87E-51994C8AC4D1}" srcId="{8E2D1385-7DD8-4239-9643-D52CEBE8769F}" destId="{6A3A2BF9-7375-4766-88CF-A735ADCD944A}" srcOrd="1" destOrd="0" parTransId="{4D4EBDDE-5C86-426A-91F5-EA48612CFD22}" sibTransId="{9E25D50A-7DDE-45B0-8896-F5FE66BA4462}"/>
    <dgm:cxn modelId="{2AC562CA-A834-40CA-9D28-D4458B3064CF}" type="presOf" srcId="{6A3A2BF9-7375-4766-88CF-A735ADCD944A}" destId="{8A84FB50-5EAC-46D0-A4A6-E2BE28718144}" srcOrd="0" destOrd="0" presId="urn:microsoft.com/office/officeart/2005/8/layout/vList5"/>
    <dgm:cxn modelId="{AE3C49C7-BCDD-4EE6-928F-9DF908655949}" type="presParOf" srcId="{A57BB475-F0A9-4E92-BEF7-3236186AEC56}" destId="{B3F8D309-B35E-476B-8BC0-A923446507AE}" srcOrd="0" destOrd="0" presId="urn:microsoft.com/office/officeart/2005/8/layout/vList5"/>
    <dgm:cxn modelId="{097E15F7-E96C-4DC6-8639-358FB5E7BA75}" type="presParOf" srcId="{B3F8D309-B35E-476B-8BC0-A923446507AE}" destId="{38F23C2F-D6BB-4F3C-9C59-923A253E5DC4}" srcOrd="0" destOrd="0" presId="urn:microsoft.com/office/officeart/2005/8/layout/vList5"/>
    <dgm:cxn modelId="{0FF04D32-E2FE-44E6-A5DB-CE38DE98844C}" type="presParOf" srcId="{A57BB475-F0A9-4E92-BEF7-3236186AEC56}" destId="{41036947-321D-4423-BA29-D06BEF5EDB84}" srcOrd="1" destOrd="0" presId="urn:microsoft.com/office/officeart/2005/8/layout/vList5"/>
    <dgm:cxn modelId="{90EFCF16-A36A-43CF-89FA-D82AAFCAFAD5}" type="presParOf" srcId="{A57BB475-F0A9-4E92-BEF7-3236186AEC56}" destId="{13BFCA08-356B-4D37-B809-0A455FA94E8A}" srcOrd="2" destOrd="0" presId="urn:microsoft.com/office/officeart/2005/8/layout/vList5"/>
    <dgm:cxn modelId="{F893EA33-522F-4148-A274-D8874AB08506}" type="presParOf" srcId="{13BFCA08-356B-4D37-B809-0A455FA94E8A}" destId="{8A84FB50-5EAC-46D0-A4A6-E2BE28718144}" srcOrd="0" destOrd="0" presId="urn:microsoft.com/office/officeart/2005/8/layout/vList5"/>
    <dgm:cxn modelId="{8601D211-B124-4404-83A3-CE05BD4BB10A}" type="presParOf" srcId="{A57BB475-F0A9-4E92-BEF7-3236186AEC56}" destId="{D2B1EA00-49A4-48A6-86E5-376E4D30B383}" srcOrd="3" destOrd="0" presId="urn:microsoft.com/office/officeart/2005/8/layout/vList5"/>
    <dgm:cxn modelId="{53B7163A-A1B6-4638-8967-174757AA36F2}" type="presParOf" srcId="{A57BB475-F0A9-4E92-BEF7-3236186AEC56}" destId="{8192420C-CBB3-4A3D-AFEC-F1F32493BF88}" srcOrd="4" destOrd="0" presId="urn:microsoft.com/office/officeart/2005/8/layout/vList5"/>
    <dgm:cxn modelId="{2BF4E0AD-908B-4C9B-9F88-E93336CC8FD9}" type="presParOf" srcId="{8192420C-CBB3-4A3D-AFEC-F1F32493BF88}" destId="{CB4E0087-31FD-485D-BC09-1F9D5C9BC6E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2D1385-7DD8-4239-9643-D52CEBE8769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7668EC-24E6-4D5F-BE90-615173212394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ru-RU" altLang="ru-RU" sz="1800" b="1" dirty="0">
            <a:solidFill>
              <a:schemeClr val="tx1"/>
            </a:solidFill>
          </a:endParaRPr>
        </a:p>
        <a:p>
          <a:r>
            <a:rPr lang="ru-RU" altLang="ru-RU" sz="1800" b="1" dirty="0">
              <a:solidFill>
                <a:schemeClr val="tx1"/>
              </a:solidFill>
            </a:rPr>
            <a:t>Федеральная адаптированная образовательная программа начального общего образования для обучающихся с ограниченными возможностями здоровья</a:t>
          </a:r>
          <a:endParaRPr lang="ru-RU" altLang="ru-RU" sz="1800" b="0" dirty="0">
            <a:solidFill>
              <a:schemeClr val="tx1"/>
            </a:solidFill>
          </a:endParaRPr>
        </a:p>
        <a:p>
          <a:r>
            <a:rPr lang="ru-RU" altLang="ru-RU" sz="1800" b="0" dirty="0">
              <a:solidFill>
                <a:schemeClr val="tx1"/>
              </a:solidFill>
            </a:rPr>
            <a:t>(приказом Министерства просвещения Российской Федерации </a:t>
          </a:r>
        </a:p>
        <a:p>
          <a:r>
            <a:rPr lang="ru-RU" altLang="ru-RU" sz="1800" b="0" dirty="0">
              <a:solidFill>
                <a:schemeClr val="tx1"/>
              </a:solidFill>
            </a:rPr>
            <a:t>от 24 ноября 2022 г. № 1023)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>
            <a:solidFill>
              <a:schemeClr val="tx1"/>
            </a:solidFill>
          </a:endParaRPr>
        </a:p>
      </dgm:t>
    </dgm:pt>
    <dgm:pt modelId="{CDAF60A1-7FAD-449C-BD63-C110A6FAF314}" type="parTrans" cxnId="{71688C42-E706-446E-97C0-175852CB2EFC}">
      <dgm:prSet/>
      <dgm:spPr/>
      <dgm:t>
        <a:bodyPr/>
        <a:lstStyle/>
        <a:p>
          <a:endParaRPr lang="ru-RU"/>
        </a:p>
      </dgm:t>
    </dgm:pt>
    <dgm:pt modelId="{BB36950E-EDCE-4E7D-8B45-6BBD4686A8FB}" type="sibTrans" cxnId="{71688C42-E706-446E-97C0-175852CB2EFC}">
      <dgm:prSet/>
      <dgm:spPr/>
      <dgm:t>
        <a:bodyPr/>
        <a:lstStyle/>
        <a:p>
          <a:endParaRPr lang="ru-RU"/>
        </a:p>
      </dgm:t>
    </dgm:pt>
    <dgm:pt modelId="{6A3A2BF9-7375-4766-88CF-A735ADCD944A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dirty="0">
              <a:solidFill>
                <a:schemeClr val="tx1"/>
              </a:solidFill>
            </a:rPr>
            <a:t>Федеральная адаптированная образовательная программа основного общего образования для обучающихся с ограниченными возможностями здоровья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dirty="0">
              <a:solidFill>
                <a:schemeClr val="tx1"/>
              </a:solidFill>
            </a:rPr>
            <a:t>(</a:t>
          </a:r>
          <a:r>
            <a:rPr lang="ru-RU" altLang="ru-RU" sz="1800" dirty="0">
              <a:solidFill>
                <a:schemeClr val="tx1"/>
              </a:solidFill>
            </a:rPr>
            <a:t>приказ Министерства просвещения РФ от 24 ноября 2022 г. № 1025)</a:t>
          </a:r>
          <a:endParaRPr lang="ru-RU" sz="1800" dirty="0">
            <a:solidFill>
              <a:schemeClr val="tx1"/>
            </a:solidFill>
          </a:endParaRP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>
            <a:solidFill>
              <a:schemeClr val="tx1"/>
            </a:solidFill>
          </a:endParaRPr>
        </a:p>
      </dgm:t>
    </dgm:pt>
    <dgm:pt modelId="{4D4EBDDE-5C86-426A-91F5-EA48612CFD22}" type="parTrans" cxnId="{2D7CF18B-697D-4056-A87E-51994C8AC4D1}">
      <dgm:prSet/>
      <dgm:spPr/>
      <dgm:t>
        <a:bodyPr/>
        <a:lstStyle/>
        <a:p>
          <a:endParaRPr lang="ru-RU"/>
        </a:p>
      </dgm:t>
    </dgm:pt>
    <dgm:pt modelId="{9E25D50A-7DDE-45B0-8896-F5FE66BA4462}" type="sibTrans" cxnId="{2D7CF18B-697D-4056-A87E-51994C8AC4D1}">
      <dgm:prSet/>
      <dgm:spPr/>
      <dgm:t>
        <a:bodyPr/>
        <a:lstStyle/>
        <a:p>
          <a:endParaRPr lang="ru-RU"/>
        </a:p>
      </dgm:t>
    </dgm:pt>
    <dgm:pt modelId="{30DE528F-1EB1-45B4-8452-7013592FCCCD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dirty="0">
              <a:solidFill>
                <a:schemeClr val="tx1"/>
              </a:solidFill>
            </a:rPr>
            <a:t>Федеральная адаптированная основная общеобразовательная программа обучающихся с умственной отсталостью (интеллектуальными нарушениями)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dirty="0">
              <a:solidFill>
                <a:schemeClr val="tx1"/>
              </a:solidFill>
            </a:rPr>
            <a:t>(</a:t>
          </a:r>
          <a:r>
            <a:rPr lang="ru-RU" altLang="ru-RU" sz="1800" dirty="0">
              <a:solidFill>
                <a:schemeClr val="tx1"/>
              </a:solidFill>
            </a:rPr>
            <a:t>приказ Министерства просвещения РФ от 24 ноября 2022 г. № 1026) </a:t>
          </a:r>
          <a:endParaRPr lang="ru-RU" sz="1800" dirty="0">
            <a:solidFill>
              <a:schemeClr val="tx1"/>
            </a:solidFill>
          </a:endParaRP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>
            <a:solidFill>
              <a:schemeClr val="tx1"/>
            </a:solidFill>
          </a:endParaRPr>
        </a:p>
      </dgm:t>
    </dgm:pt>
    <dgm:pt modelId="{3E699F37-8DB1-4AE1-BCDF-3B8E8F9F06ED}" type="parTrans" cxnId="{2713A131-4E5A-4FA2-BEE5-AB6C585343D1}">
      <dgm:prSet/>
      <dgm:spPr/>
      <dgm:t>
        <a:bodyPr/>
        <a:lstStyle/>
        <a:p>
          <a:endParaRPr lang="ru-RU"/>
        </a:p>
      </dgm:t>
    </dgm:pt>
    <dgm:pt modelId="{FB23B92B-62BC-43A4-8F85-FA63EF9C4D79}" type="sibTrans" cxnId="{2713A131-4E5A-4FA2-BEE5-AB6C585343D1}">
      <dgm:prSet/>
      <dgm:spPr/>
      <dgm:t>
        <a:bodyPr/>
        <a:lstStyle/>
        <a:p>
          <a:endParaRPr lang="ru-RU"/>
        </a:p>
      </dgm:t>
    </dgm:pt>
    <dgm:pt modelId="{A57BB475-F0A9-4E92-BEF7-3236186AEC56}" type="pres">
      <dgm:prSet presAssocID="{8E2D1385-7DD8-4239-9643-D52CEBE8769F}" presName="Name0" presStyleCnt="0">
        <dgm:presLayoutVars>
          <dgm:dir/>
          <dgm:animLvl val="lvl"/>
          <dgm:resizeHandles val="exact"/>
        </dgm:presLayoutVars>
      </dgm:prSet>
      <dgm:spPr/>
    </dgm:pt>
    <dgm:pt modelId="{B3F8D309-B35E-476B-8BC0-A923446507AE}" type="pres">
      <dgm:prSet presAssocID="{947668EC-24E6-4D5F-BE90-615173212394}" presName="linNode" presStyleCnt="0"/>
      <dgm:spPr/>
    </dgm:pt>
    <dgm:pt modelId="{38F23C2F-D6BB-4F3C-9C59-923A253E5DC4}" type="pres">
      <dgm:prSet presAssocID="{947668EC-24E6-4D5F-BE90-615173212394}" presName="parentText" presStyleLbl="node1" presStyleIdx="0" presStyleCnt="3" custScaleX="316029" custScaleY="2000000" custLinFactNeighborX="-203" custLinFactNeighborY="-52043">
        <dgm:presLayoutVars>
          <dgm:chMax val="1"/>
          <dgm:bulletEnabled val="1"/>
        </dgm:presLayoutVars>
      </dgm:prSet>
      <dgm:spPr/>
    </dgm:pt>
    <dgm:pt modelId="{41036947-321D-4423-BA29-D06BEF5EDB84}" type="pres">
      <dgm:prSet presAssocID="{BB36950E-EDCE-4E7D-8B45-6BBD4686A8FB}" presName="sp" presStyleCnt="0"/>
      <dgm:spPr/>
    </dgm:pt>
    <dgm:pt modelId="{13BFCA08-356B-4D37-B809-0A455FA94E8A}" type="pres">
      <dgm:prSet presAssocID="{6A3A2BF9-7375-4766-88CF-A735ADCD944A}" presName="linNode" presStyleCnt="0"/>
      <dgm:spPr/>
    </dgm:pt>
    <dgm:pt modelId="{8A84FB50-5EAC-46D0-A4A6-E2BE28718144}" type="pres">
      <dgm:prSet presAssocID="{6A3A2BF9-7375-4766-88CF-A735ADCD944A}" presName="parentText" presStyleLbl="node1" presStyleIdx="1" presStyleCnt="3" custScaleX="309211" custScaleY="2000000">
        <dgm:presLayoutVars>
          <dgm:chMax val="1"/>
          <dgm:bulletEnabled val="1"/>
        </dgm:presLayoutVars>
      </dgm:prSet>
      <dgm:spPr/>
    </dgm:pt>
    <dgm:pt modelId="{D2B1EA00-49A4-48A6-86E5-376E4D30B383}" type="pres">
      <dgm:prSet presAssocID="{9E25D50A-7DDE-45B0-8896-F5FE66BA4462}" presName="sp" presStyleCnt="0"/>
      <dgm:spPr/>
    </dgm:pt>
    <dgm:pt modelId="{8192420C-CBB3-4A3D-AFEC-F1F32493BF88}" type="pres">
      <dgm:prSet presAssocID="{30DE528F-1EB1-45B4-8452-7013592FCCCD}" presName="linNode" presStyleCnt="0"/>
      <dgm:spPr/>
    </dgm:pt>
    <dgm:pt modelId="{CB4E0087-31FD-485D-BC09-1F9D5C9BC6E7}" type="pres">
      <dgm:prSet presAssocID="{30DE528F-1EB1-45B4-8452-7013592FCCCD}" presName="parentText" presStyleLbl="node1" presStyleIdx="2" presStyleCnt="3" custScaleX="309211" custScaleY="2000000">
        <dgm:presLayoutVars>
          <dgm:chMax val="1"/>
          <dgm:bulletEnabled val="1"/>
        </dgm:presLayoutVars>
      </dgm:prSet>
      <dgm:spPr/>
    </dgm:pt>
  </dgm:ptLst>
  <dgm:cxnLst>
    <dgm:cxn modelId="{5DD27714-AA37-4F57-9BCF-1DF2FE573146}" type="presOf" srcId="{6A3A2BF9-7375-4766-88CF-A735ADCD944A}" destId="{8A84FB50-5EAC-46D0-A4A6-E2BE28718144}" srcOrd="0" destOrd="0" presId="urn:microsoft.com/office/officeart/2005/8/layout/vList5"/>
    <dgm:cxn modelId="{2713A131-4E5A-4FA2-BEE5-AB6C585343D1}" srcId="{8E2D1385-7DD8-4239-9643-D52CEBE8769F}" destId="{30DE528F-1EB1-45B4-8452-7013592FCCCD}" srcOrd="2" destOrd="0" parTransId="{3E699F37-8DB1-4AE1-BCDF-3B8E8F9F06ED}" sibTransId="{FB23B92B-62BC-43A4-8F85-FA63EF9C4D79}"/>
    <dgm:cxn modelId="{71688C42-E706-446E-97C0-175852CB2EFC}" srcId="{8E2D1385-7DD8-4239-9643-D52CEBE8769F}" destId="{947668EC-24E6-4D5F-BE90-615173212394}" srcOrd="0" destOrd="0" parTransId="{CDAF60A1-7FAD-449C-BD63-C110A6FAF314}" sibTransId="{BB36950E-EDCE-4E7D-8B45-6BBD4686A8FB}"/>
    <dgm:cxn modelId="{3A5E5F79-7EF4-4854-ACED-CC0333C4D17E}" type="presOf" srcId="{30DE528F-1EB1-45B4-8452-7013592FCCCD}" destId="{CB4E0087-31FD-485D-BC09-1F9D5C9BC6E7}" srcOrd="0" destOrd="0" presId="urn:microsoft.com/office/officeart/2005/8/layout/vList5"/>
    <dgm:cxn modelId="{2D7CF18B-697D-4056-A87E-51994C8AC4D1}" srcId="{8E2D1385-7DD8-4239-9643-D52CEBE8769F}" destId="{6A3A2BF9-7375-4766-88CF-A735ADCD944A}" srcOrd="1" destOrd="0" parTransId="{4D4EBDDE-5C86-426A-91F5-EA48612CFD22}" sibTransId="{9E25D50A-7DDE-45B0-8896-F5FE66BA4462}"/>
    <dgm:cxn modelId="{F4E6E993-12AD-40F1-81E8-F38FD0F68435}" type="presOf" srcId="{947668EC-24E6-4D5F-BE90-615173212394}" destId="{38F23C2F-D6BB-4F3C-9C59-923A253E5DC4}" srcOrd="0" destOrd="0" presId="urn:microsoft.com/office/officeart/2005/8/layout/vList5"/>
    <dgm:cxn modelId="{50A391CC-5400-4C73-8B79-1F007D995E2E}" type="presOf" srcId="{8E2D1385-7DD8-4239-9643-D52CEBE8769F}" destId="{A57BB475-F0A9-4E92-BEF7-3236186AEC56}" srcOrd="0" destOrd="0" presId="urn:microsoft.com/office/officeart/2005/8/layout/vList5"/>
    <dgm:cxn modelId="{0720FF77-ABDB-4A21-98BF-70566BB460F6}" type="presParOf" srcId="{A57BB475-F0A9-4E92-BEF7-3236186AEC56}" destId="{B3F8D309-B35E-476B-8BC0-A923446507AE}" srcOrd="0" destOrd="0" presId="urn:microsoft.com/office/officeart/2005/8/layout/vList5"/>
    <dgm:cxn modelId="{0472DD60-8FD5-4AD6-9890-2083263D370D}" type="presParOf" srcId="{B3F8D309-B35E-476B-8BC0-A923446507AE}" destId="{38F23C2F-D6BB-4F3C-9C59-923A253E5DC4}" srcOrd="0" destOrd="0" presId="urn:microsoft.com/office/officeart/2005/8/layout/vList5"/>
    <dgm:cxn modelId="{A27590F4-8FA7-424E-8DE8-4159D9F7664C}" type="presParOf" srcId="{A57BB475-F0A9-4E92-BEF7-3236186AEC56}" destId="{41036947-321D-4423-BA29-D06BEF5EDB84}" srcOrd="1" destOrd="0" presId="urn:microsoft.com/office/officeart/2005/8/layout/vList5"/>
    <dgm:cxn modelId="{8B1C129E-1821-4D45-B1C3-D0D3E85949B7}" type="presParOf" srcId="{A57BB475-F0A9-4E92-BEF7-3236186AEC56}" destId="{13BFCA08-356B-4D37-B809-0A455FA94E8A}" srcOrd="2" destOrd="0" presId="urn:microsoft.com/office/officeart/2005/8/layout/vList5"/>
    <dgm:cxn modelId="{934BAA4C-7B0F-4D08-8A99-02C0D679CBEA}" type="presParOf" srcId="{13BFCA08-356B-4D37-B809-0A455FA94E8A}" destId="{8A84FB50-5EAC-46D0-A4A6-E2BE28718144}" srcOrd="0" destOrd="0" presId="urn:microsoft.com/office/officeart/2005/8/layout/vList5"/>
    <dgm:cxn modelId="{93C0D8DE-7828-4EA0-B974-E5076F55485F}" type="presParOf" srcId="{A57BB475-F0A9-4E92-BEF7-3236186AEC56}" destId="{D2B1EA00-49A4-48A6-86E5-376E4D30B383}" srcOrd="3" destOrd="0" presId="urn:microsoft.com/office/officeart/2005/8/layout/vList5"/>
    <dgm:cxn modelId="{69EC6883-91B4-47CB-963F-EA6EB6F92F1C}" type="presParOf" srcId="{A57BB475-F0A9-4E92-BEF7-3236186AEC56}" destId="{8192420C-CBB3-4A3D-AFEC-F1F32493BF88}" srcOrd="4" destOrd="0" presId="urn:microsoft.com/office/officeart/2005/8/layout/vList5"/>
    <dgm:cxn modelId="{7ED69C4A-4C7A-4A33-818A-257F43E2F83E}" type="presParOf" srcId="{8192420C-CBB3-4A3D-AFEC-F1F32493BF88}" destId="{CB4E0087-31FD-485D-BC09-1F9D5C9BC6E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C8514B-085D-467B-931C-6A4AB1AB5506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6338BE-2693-4B85-996B-13F30538854F}" type="pres">
      <dgm:prSet presAssocID="{08C8514B-085D-467B-931C-6A4AB1AB550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</dgm:ptLst>
  <dgm:cxnLst>
    <dgm:cxn modelId="{05D9FECE-3D42-4FA1-ACC4-E4CBBEB79D79}" type="presOf" srcId="{08C8514B-085D-467B-931C-6A4AB1AB5506}" destId="{3A6338BE-2693-4B85-996B-13F30538854F}" srcOrd="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DF2EE37-5AA2-4F6A-9952-AC6A616BDCD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D3BE00-2744-4E5B-8196-42A6CCAD36CB}">
      <dgm:prSet phldrT="[Текст]" custT="1"/>
      <dgm:spPr>
        <a:noFill/>
        <a:ln>
          <a:solidFill>
            <a:schemeClr val="tx2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>
              <a:solidFill>
                <a:schemeClr val="tx1"/>
              </a:solidFill>
            </a:rPr>
            <a:t>Механизмы введения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>
              <a:solidFill>
                <a:schemeClr val="tx1"/>
              </a:solidFill>
            </a:rPr>
            <a:t>ФООП в ОО</a:t>
          </a:r>
          <a:endParaRPr lang="ru-RU" sz="2400" b="1" dirty="0"/>
        </a:p>
        <a:p>
          <a:endParaRPr lang="ru-RU" dirty="0"/>
        </a:p>
      </dgm:t>
    </dgm:pt>
    <dgm:pt modelId="{9B58B2C3-890A-4A39-8EBC-1886FD315F6D}" type="parTrans" cxnId="{0F8DAE77-FB7B-4EEE-897E-D532508E38E9}">
      <dgm:prSet/>
      <dgm:spPr/>
      <dgm:t>
        <a:bodyPr/>
        <a:lstStyle/>
        <a:p>
          <a:endParaRPr lang="ru-RU"/>
        </a:p>
      </dgm:t>
    </dgm:pt>
    <dgm:pt modelId="{A4CA5224-4CA6-49B4-AE99-2477C7B32D8E}" type="sibTrans" cxnId="{0F8DAE77-FB7B-4EEE-897E-D532508E38E9}">
      <dgm:prSet/>
      <dgm:spPr/>
      <dgm:t>
        <a:bodyPr/>
        <a:lstStyle/>
        <a:p>
          <a:endParaRPr lang="ru-RU"/>
        </a:p>
      </dgm:t>
    </dgm:pt>
    <dgm:pt modelId="{C69E49E7-4491-4B3D-B7C6-CCC92CCAEDDF}">
      <dgm:prSet phldrT="[Текст]" custT="1"/>
      <dgm:spPr>
        <a:noFill/>
        <a:ln>
          <a:solidFill>
            <a:schemeClr val="tx2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dirty="0">
            <a:solidFill>
              <a:schemeClr val="accent1">
                <a:lumMod val="75000"/>
              </a:schemeClr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>
              <a:solidFill>
                <a:schemeClr val="accent1">
                  <a:lumMod val="75000"/>
                </a:schemeClr>
              </a:solidFill>
            </a:rPr>
            <a:t>ООП ОО разрабатывается или вносятся изменения в действующие ООП в соответствии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>
              <a:solidFill>
                <a:schemeClr val="accent1">
                  <a:lumMod val="75000"/>
                </a:schemeClr>
              </a:solidFill>
            </a:rPr>
            <a:t>с ФГОС и ФООП</a:t>
          </a:r>
        </a:p>
        <a:p>
          <a:r>
            <a:rPr lang="ru-RU" sz="1100" b="1" dirty="0">
              <a:solidFill>
                <a:schemeClr val="accent1">
                  <a:lumMod val="75000"/>
                </a:schemeClr>
              </a:solidFill>
            </a:rPr>
            <a:t>(ч. 6.1 ст. 12 № 273-ФЗ)</a:t>
          </a:r>
        </a:p>
        <a:p>
          <a:endParaRPr lang="ru-RU" sz="2000" b="1" dirty="0">
            <a:solidFill>
              <a:srgbClr val="C00000"/>
            </a:solidFill>
          </a:endParaRPr>
        </a:p>
      </dgm:t>
    </dgm:pt>
    <dgm:pt modelId="{7234DF0B-6E69-4029-A222-F2E14FDF896B}" type="parTrans" cxnId="{70E77238-FC30-4979-AFB3-4CFB2BDDB962}">
      <dgm:prSet/>
      <dgm:spPr/>
      <dgm:t>
        <a:bodyPr/>
        <a:lstStyle/>
        <a:p>
          <a:endParaRPr lang="ru-RU"/>
        </a:p>
      </dgm:t>
    </dgm:pt>
    <dgm:pt modelId="{729F7C06-3EAC-4F4F-9F01-BD685F9393C2}" type="sibTrans" cxnId="{70E77238-FC30-4979-AFB3-4CFB2BDDB962}">
      <dgm:prSet/>
      <dgm:spPr/>
      <dgm:t>
        <a:bodyPr/>
        <a:lstStyle/>
        <a:p>
          <a:endParaRPr lang="ru-RU"/>
        </a:p>
      </dgm:t>
    </dgm:pt>
    <dgm:pt modelId="{E164282F-DF4A-43F9-9BFB-5D28F548E51E}">
      <dgm:prSet custT="1"/>
      <dgm:spPr>
        <a:noFill/>
        <a:ln>
          <a:solidFill>
            <a:schemeClr val="tx2"/>
          </a:solidFill>
        </a:ln>
      </dgm:spPr>
      <dgm:t>
        <a:bodyPr/>
        <a:lstStyle/>
        <a:p>
          <a:r>
            <a:rPr lang="ru-RU" sz="2000" b="1" dirty="0">
              <a:solidFill>
                <a:srgbClr val="C00000"/>
              </a:solidFill>
            </a:rPr>
            <a:t>ООП ОО не разрабатывается, непосредственно применяется ФООП</a:t>
          </a:r>
        </a:p>
        <a:p>
          <a:r>
            <a:rPr lang="ru-RU" sz="1100" b="1" dirty="0">
              <a:solidFill>
                <a:srgbClr val="C00000"/>
              </a:solidFill>
            </a:rPr>
            <a:t>(ч. 6.4 ст. 12 № 273-ФЗ)</a:t>
          </a:r>
        </a:p>
      </dgm:t>
    </dgm:pt>
    <dgm:pt modelId="{07B188B2-72BC-4B7E-9119-051B65A01FF2}" type="parTrans" cxnId="{5E81C9C5-F3EC-4103-836B-F5B63635C835}">
      <dgm:prSet/>
      <dgm:spPr/>
      <dgm:t>
        <a:bodyPr/>
        <a:lstStyle/>
        <a:p>
          <a:endParaRPr lang="ru-RU"/>
        </a:p>
      </dgm:t>
    </dgm:pt>
    <dgm:pt modelId="{369806D6-7851-4F06-8F5E-D45A4EA66949}" type="sibTrans" cxnId="{5E81C9C5-F3EC-4103-836B-F5B63635C835}">
      <dgm:prSet/>
      <dgm:spPr/>
      <dgm:t>
        <a:bodyPr/>
        <a:lstStyle/>
        <a:p>
          <a:endParaRPr lang="ru-RU"/>
        </a:p>
      </dgm:t>
    </dgm:pt>
    <dgm:pt modelId="{EA3CBA63-8378-45B0-9E4A-29D718DD0D28}" type="pres">
      <dgm:prSet presAssocID="{9DF2EE37-5AA2-4F6A-9952-AC6A616BDCD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3C15139-720E-4FFA-A7C0-635DC76DA912}" type="pres">
      <dgm:prSet presAssocID="{F5D3BE00-2744-4E5B-8196-42A6CCAD36CB}" presName="hierRoot1" presStyleCnt="0">
        <dgm:presLayoutVars>
          <dgm:hierBranch val="init"/>
        </dgm:presLayoutVars>
      </dgm:prSet>
      <dgm:spPr/>
    </dgm:pt>
    <dgm:pt modelId="{C6037B83-B7E0-4725-9240-03F83EE7AA83}" type="pres">
      <dgm:prSet presAssocID="{F5D3BE00-2744-4E5B-8196-42A6CCAD36CB}" presName="rootComposite1" presStyleCnt="0"/>
      <dgm:spPr/>
    </dgm:pt>
    <dgm:pt modelId="{946C7731-477E-4429-92C1-AD654E40BE67}" type="pres">
      <dgm:prSet presAssocID="{F5D3BE00-2744-4E5B-8196-42A6CCAD36CB}" presName="rootText1" presStyleLbl="node0" presStyleIdx="0" presStyleCnt="1" custScaleX="104504" custScaleY="52071" custLinFactNeighborX="1267" custLinFactNeighborY="-18542">
        <dgm:presLayoutVars>
          <dgm:chPref val="3"/>
        </dgm:presLayoutVars>
      </dgm:prSet>
      <dgm:spPr/>
    </dgm:pt>
    <dgm:pt modelId="{DB1838EC-EDC8-40DB-8DA3-2B863269EC21}" type="pres">
      <dgm:prSet presAssocID="{F5D3BE00-2744-4E5B-8196-42A6CCAD36CB}" presName="rootConnector1" presStyleLbl="node1" presStyleIdx="0" presStyleCnt="0"/>
      <dgm:spPr/>
    </dgm:pt>
    <dgm:pt modelId="{4B2715D4-0980-4E18-9EAF-360E2F0219C1}" type="pres">
      <dgm:prSet presAssocID="{F5D3BE00-2744-4E5B-8196-42A6CCAD36CB}" presName="hierChild2" presStyleCnt="0"/>
      <dgm:spPr/>
    </dgm:pt>
    <dgm:pt modelId="{794055BD-3B4D-45FB-B275-4EF63B33628B}" type="pres">
      <dgm:prSet presAssocID="{7234DF0B-6E69-4029-A222-F2E14FDF896B}" presName="Name37" presStyleLbl="parChTrans1D2" presStyleIdx="0" presStyleCnt="2"/>
      <dgm:spPr/>
    </dgm:pt>
    <dgm:pt modelId="{F5260790-6A33-474A-A059-DFBD68540BB7}" type="pres">
      <dgm:prSet presAssocID="{C69E49E7-4491-4B3D-B7C6-CCC92CCAEDDF}" presName="hierRoot2" presStyleCnt="0">
        <dgm:presLayoutVars>
          <dgm:hierBranch val="init"/>
        </dgm:presLayoutVars>
      </dgm:prSet>
      <dgm:spPr/>
    </dgm:pt>
    <dgm:pt modelId="{527F6EEB-1CEB-4422-8749-A88D93C53F22}" type="pres">
      <dgm:prSet presAssocID="{C69E49E7-4491-4B3D-B7C6-CCC92CCAEDDF}" presName="rootComposite" presStyleCnt="0"/>
      <dgm:spPr/>
    </dgm:pt>
    <dgm:pt modelId="{4682425F-2B91-4F39-9635-5AAB06233254}" type="pres">
      <dgm:prSet presAssocID="{C69E49E7-4491-4B3D-B7C6-CCC92CCAEDDF}" presName="rootText" presStyleLbl="node2" presStyleIdx="0" presStyleCnt="2" custScaleY="91279">
        <dgm:presLayoutVars>
          <dgm:chPref val="3"/>
        </dgm:presLayoutVars>
      </dgm:prSet>
      <dgm:spPr/>
    </dgm:pt>
    <dgm:pt modelId="{7CA3B9E1-530D-4B4E-8857-6C12ECDC8F13}" type="pres">
      <dgm:prSet presAssocID="{C69E49E7-4491-4B3D-B7C6-CCC92CCAEDDF}" presName="rootConnector" presStyleLbl="node2" presStyleIdx="0" presStyleCnt="2"/>
      <dgm:spPr/>
    </dgm:pt>
    <dgm:pt modelId="{D5E140C1-032C-4766-BC9A-667DE9C69ECF}" type="pres">
      <dgm:prSet presAssocID="{C69E49E7-4491-4B3D-B7C6-CCC92CCAEDDF}" presName="hierChild4" presStyleCnt="0"/>
      <dgm:spPr/>
    </dgm:pt>
    <dgm:pt modelId="{FED97387-1C6D-460B-8BBF-855C9507E7A7}" type="pres">
      <dgm:prSet presAssocID="{C69E49E7-4491-4B3D-B7C6-CCC92CCAEDDF}" presName="hierChild5" presStyleCnt="0"/>
      <dgm:spPr/>
    </dgm:pt>
    <dgm:pt modelId="{65042D19-B73A-4BCD-961B-A72111392952}" type="pres">
      <dgm:prSet presAssocID="{07B188B2-72BC-4B7E-9119-051B65A01FF2}" presName="Name37" presStyleLbl="parChTrans1D2" presStyleIdx="1" presStyleCnt="2"/>
      <dgm:spPr/>
    </dgm:pt>
    <dgm:pt modelId="{BD36151C-7886-42FC-809F-6FD7E4ABEC25}" type="pres">
      <dgm:prSet presAssocID="{E164282F-DF4A-43F9-9BFB-5D28F548E51E}" presName="hierRoot2" presStyleCnt="0">
        <dgm:presLayoutVars>
          <dgm:hierBranch val="init"/>
        </dgm:presLayoutVars>
      </dgm:prSet>
      <dgm:spPr/>
    </dgm:pt>
    <dgm:pt modelId="{4DD6A71E-1516-4B00-8AC7-5FB9FAD1BA92}" type="pres">
      <dgm:prSet presAssocID="{E164282F-DF4A-43F9-9BFB-5D28F548E51E}" presName="rootComposite" presStyleCnt="0"/>
      <dgm:spPr/>
    </dgm:pt>
    <dgm:pt modelId="{4BBA0DF1-AB5B-4F51-B569-B84B14EB33F6}" type="pres">
      <dgm:prSet presAssocID="{E164282F-DF4A-43F9-9BFB-5D28F548E51E}" presName="rootText" presStyleLbl="node2" presStyleIdx="1" presStyleCnt="2" custScaleY="78286" custLinFactNeighborX="-9379" custLinFactNeighborY="48">
        <dgm:presLayoutVars>
          <dgm:chPref val="3"/>
        </dgm:presLayoutVars>
      </dgm:prSet>
      <dgm:spPr/>
    </dgm:pt>
    <dgm:pt modelId="{7861DE75-46E1-4B3F-BFA8-DA2A69C6EDB8}" type="pres">
      <dgm:prSet presAssocID="{E164282F-DF4A-43F9-9BFB-5D28F548E51E}" presName="rootConnector" presStyleLbl="node2" presStyleIdx="1" presStyleCnt="2"/>
      <dgm:spPr/>
    </dgm:pt>
    <dgm:pt modelId="{4C1D2E6E-3805-4F25-ADEA-83AF0F46BC71}" type="pres">
      <dgm:prSet presAssocID="{E164282F-DF4A-43F9-9BFB-5D28F548E51E}" presName="hierChild4" presStyleCnt="0"/>
      <dgm:spPr/>
    </dgm:pt>
    <dgm:pt modelId="{3E769B90-9B50-462B-87F0-AC3A6B43A046}" type="pres">
      <dgm:prSet presAssocID="{E164282F-DF4A-43F9-9BFB-5D28F548E51E}" presName="hierChild5" presStyleCnt="0"/>
      <dgm:spPr/>
    </dgm:pt>
    <dgm:pt modelId="{D336FA00-15F2-4E4E-B6C6-C44BC89099E2}" type="pres">
      <dgm:prSet presAssocID="{F5D3BE00-2744-4E5B-8196-42A6CCAD36CB}" presName="hierChild3" presStyleCnt="0"/>
      <dgm:spPr/>
    </dgm:pt>
  </dgm:ptLst>
  <dgm:cxnLst>
    <dgm:cxn modelId="{12673F11-9AF3-47CF-B095-94AD58354CD8}" type="presOf" srcId="{9DF2EE37-5AA2-4F6A-9952-AC6A616BDCD9}" destId="{EA3CBA63-8378-45B0-9E4A-29D718DD0D28}" srcOrd="0" destOrd="0" presId="urn:microsoft.com/office/officeart/2005/8/layout/orgChart1"/>
    <dgm:cxn modelId="{00DAD334-D8DA-4AB9-8DAB-996485745E30}" type="presOf" srcId="{C69E49E7-4491-4B3D-B7C6-CCC92CCAEDDF}" destId="{7CA3B9E1-530D-4B4E-8857-6C12ECDC8F13}" srcOrd="1" destOrd="0" presId="urn:microsoft.com/office/officeart/2005/8/layout/orgChart1"/>
    <dgm:cxn modelId="{70E77238-FC30-4979-AFB3-4CFB2BDDB962}" srcId="{F5D3BE00-2744-4E5B-8196-42A6CCAD36CB}" destId="{C69E49E7-4491-4B3D-B7C6-CCC92CCAEDDF}" srcOrd="0" destOrd="0" parTransId="{7234DF0B-6E69-4029-A222-F2E14FDF896B}" sibTransId="{729F7C06-3EAC-4F4F-9F01-BD685F9393C2}"/>
    <dgm:cxn modelId="{59DC6C40-545D-4E8F-9EA9-44A2D17FB19C}" type="presOf" srcId="{E164282F-DF4A-43F9-9BFB-5D28F548E51E}" destId="{7861DE75-46E1-4B3F-BFA8-DA2A69C6EDB8}" srcOrd="1" destOrd="0" presId="urn:microsoft.com/office/officeart/2005/8/layout/orgChart1"/>
    <dgm:cxn modelId="{C83C7457-36DF-4BE1-943C-224CEC530BD9}" type="presOf" srcId="{C69E49E7-4491-4B3D-B7C6-CCC92CCAEDDF}" destId="{4682425F-2B91-4F39-9635-5AAB06233254}" srcOrd="0" destOrd="0" presId="urn:microsoft.com/office/officeart/2005/8/layout/orgChart1"/>
    <dgm:cxn modelId="{0F8DAE77-FB7B-4EEE-897E-D532508E38E9}" srcId="{9DF2EE37-5AA2-4F6A-9952-AC6A616BDCD9}" destId="{F5D3BE00-2744-4E5B-8196-42A6CCAD36CB}" srcOrd="0" destOrd="0" parTransId="{9B58B2C3-890A-4A39-8EBC-1886FD315F6D}" sibTransId="{A4CA5224-4CA6-49B4-AE99-2477C7B32D8E}"/>
    <dgm:cxn modelId="{FD0A5F98-1852-4A80-9705-7B4BF11731A0}" type="presOf" srcId="{E164282F-DF4A-43F9-9BFB-5D28F548E51E}" destId="{4BBA0DF1-AB5B-4F51-B569-B84B14EB33F6}" srcOrd="0" destOrd="0" presId="urn:microsoft.com/office/officeart/2005/8/layout/orgChart1"/>
    <dgm:cxn modelId="{A5A2AB9C-63C8-4F01-90D2-28FF102886CF}" type="presOf" srcId="{7234DF0B-6E69-4029-A222-F2E14FDF896B}" destId="{794055BD-3B4D-45FB-B275-4EF63B33628B}" srcOrd="0" destOrd="0" presId="urn:microsoft.com/office/officeart/2005/8/layout/orgChart1"/>
    <dgm:cxn modelId="{52E499A5-50DF-4423-BB19-056A78BEAC23}" type="presOf" srcId="{F5D3BE00-2744-4E5B-8196-42A6CCAD36CB}" destId="{DB1838EC-EDC8-40DB-8DA3-2B863269EC21}" srcOrd="1" destOrd="0" presId="urn:microsoft.com/office/officeart/2005/8/layout/orgChart1"/>
    <dgm:cxn modelId="{A6C69FA9-760F-4F0F-A9D8-3CAC8095B5E3}" type="presOf" srcId="{07B188B2-72BC-4B7E-9119-051B65A01FF2}" destId="{65042D19-B73A-4BCD-961B-A72111392952}" srcOrd="0" destOrd="0" presId="urn:microsoft.com/office/officeart/2005/8/layout/orgChart1"/>
    <dgm:cxn modelId="{4FDA59B8-B27B-4032-AFD7-3BF86CD06DCC}" type="presOf" srcId="{F5D3BE00-2744-4E5B-8196-42A6CCAD36CB}" destId="{946C7731-477E-4429-92C1-AD654E40BE67}" srcOrd="0" destOrd="0" presId="urn:microsoft.com/office/officeart/2005/8/layout/orgChart1"/>
    <dgm:cxn modelId="{5E81C9C5-F3EC-4103-836B-F5B63635C835}" srcId="{F5D3BE00-2744-4E5B-8196-42A6CCAD36CB}" destId="{E164282F-DF4A-43F9-9BFB-5D28F548E51E}" srcOrd="1" destOrd="0" parTransId="{07B188B2-72BC-4B7E-9119-051B65A01FF2}" sibTransId="{369806D6-7851-4F06-8F5E-D45A4EA66949}"/>
    <dgm:cxn modelId="{EE548F62-6054-4349-80D7-4BCCC58AC2A5}" type="presParOf" srcId="{EA3CBA63-8378-45B0-9E4A-29D718DD0D28}" destId="{33C15139-720E-4FFA-A7C0-635DC76DA912}" srcOrd="0" destOrd="0" presId="urn:microsoft.com/office/officeart/2005/8/layout/orgChart1"/>
    <dgm:cxn modelId="{FFB0B5EF-FB50-446E-B732-4FFE494E1F4F}" type="presParOf" srcId="{33C15139-720E-4FFA-A7C0-635DC76DA912}" destId="{C6037B83-B7E0-4725-9240-03F83EE7AA83}" srcOrd="0" destOrd="0" presId="urn:microsoft.com/office/officeart/2005/8/layout/orgChart1"/>
    <dgm:cxn modelId="{3F77B718-C168-45AB-8655-262C1A0CB08A}" type="presParOf" srcId="{C6037B83-B7E0-4725-9240-03F83EE7AA83}" destId="{946C7731-477E-4429-92C1-AD654E40BE67}" srcOrd="0" destOrd="0" presId="urn:microsoft.com/office/officeart/2005/8/layout/orgChart1"/>
    <dgm:cxn modelId="{B233C41A-DC66-4410-8588-DB969F53C142}" type="presParOf" srcId="{C6037B83-B7E0-4725-9240-03F83EE7AA83}" destId="{DB1838EC-EDC8-40DB-8DA3-2B863269EC21}" srcOrd="1" destOrd="0" presId="urn:microsoft.com/office/officeart/2005/8/layout/orgChart1"/>
    <dgm:cxn modelId="{DD01334D-3A7E-466E-8950-ED916662E225}" type="presParOf" srcId="{33C15139-720E-4FFA-A7C0-635DC76DA912}" destId="{4B2715D4-0980-4E18-9EAF-360E2F0219C1}" srcOrd="1" destOrd="0" presId="urn:microsoft.com/office/officeart/2005/8/layout/orgChart1"/>
    <dgm:cxn modelId="{815E29F4-E0CF-4AF0-BF83-85C160CBDA86}" type="presParOf" srcId="{4B2715D4-0980-4E18-9EAF-360E2F0219C1}" destId="{794055BD-3B4D-45FB-B275-4EF63B33628B}" srcOrd="0" destOrd="0" presId="urn:microsoft.com/office/officeart/2005/8/layout/orgChart1"/>
    <dgm:cxn modelId="{34A3AA55-0977-4E8D-936A-8B589274C069}" type="presParOf" srcId="{4B2715D4-0980-4E18-9EAF-360E2F0219C1}" destId="{F5260790-6A33-474A-A059-DFBD68540BB7}" srcOrd="1" destOrd="0" presId="urn:microsoft.com/office/officeart/2005/8/layout/orgChart1"/>
    <dgm:cxn modelId="{014A3302-CC1A-4BFF-8439-9702C07B5553}" type="presParOf" srcId="{F5260790-6A33-474A-A059-DFBD68540BB7}" destId="{527F6EEB-1CEB-4422-8749-A88D93C53F22}" srcOrd="0" destOrd="0" presId="urn:microsoft.com/office/officeart/2005/8/layout/orgChart1"/>
    <dgm:cxn modelId="{3112F18C-CEE0-4A85-83DA-FFFADE5283C6}" type="presParOf" srcId="{527F6EEB-1CEB-4422-8749-A88D93C53F22}" destId="{4682425F-2B91-4F39-9635-5AAB06233254}" srcOrd="0" destOrd="0" presId="urn:microsoft.com/office/officeart/2005/8/layout/orgChart1"/>
    <dgm:cxn modelId="{792A9022-2FDD-48B8-82CB-B984F169C9D9}" type="presParOf" srcId="{527F6EEB-1CEB-4422-8749-A88D93C53F22}" destId="{7CA3B9E1-530D-4B4E-8857-6C12ECDC8F13}" srcOrd="1" destOrd="0" presId="urn:microsoft.com/office/officeart/2005/8/layout/orgChart1"/>
    <dgm:cxn modelId="{01B380C5-7BAD-4DDE-BE06-8AF7497F5B63}" type="presParOf" srcId="{F5260790-6A33-474A-A059-DFBD68540BB7}" destId="{D5E140C1-032C-4766-BC9A-667DE9C69ECF}" srcOrd="1" destOrd="0" presId="urn:microsoft.com/office/officeart/2005/8/layout/orgChart1"/>
    <dgm:cxn modelId="{307CB1E6-3C40-4D76-BD2B-9AD7FCC76FA0}" type="presParOf" srcId="{F5260790-6A33-474A-A059-DFBD68540BB7}" destId="{FED97387-1C6D-460B-8BBF-855C9507E7A7}" srcOrd="2" destOrd="0" presId="urn:microsoft.com/office/officeart/2005/8/layout/orgChart1"/>
    <dgm:cxn modelId="{68B17456-2E8C-43AF-8AA7-66BE4F3177D8}" type="presParOf" srcId="{4B2715D4-0980-4E18-9EAF-360E2F0219C1}" destId="{65042D19-B73A-4BCD-961B-A72111392952}" srcOrd="2" destOrd="0" presId="urn:microsoft.com/office/officeart/2005/8/layout/orgChart1"/>
    <dgm:cxn modelId="{5DBED94A-D986-44FD-A031-8BCEDD425593}" type="presParOf" srcId="{4B2715D4-0980-4E18-9EAF-360E2F0219C1}" destId="{BD36151C-7886-42FC-809F-6FD7E4ABEC25}" srcOrd="3" destOrd="0" presId="urn:microsoft.com/office/officeart/2005/8/layout/orgChart1"/>
    <dgm:cxn modelId="{4B28058B-0F16-4C18-ACC1-5BD44823CCD7}" type="presParOf" srcId="{BD36151C-7886-42FC-809F-6FD7E4ABEC25}" destId="{4DD6A71E-1516-4B00-8AC7-5FB9FAD1BA92}" srcOrd="0" destOrd="0" presId="urn:microsoft.com/office/officeart/2005/8/layout/orgChart1"/>
    <dgm:cxn modelId="{3474446A-7971-491F-9392-9FC194A11BBF}" type="presParOf" srcId="{4DD6A71E-1516-4B00-8AC7-5FB9FAD1BA92}" destId="{4BBA0DF1-AB5B-4F51-B569-B84B14EB33F6}" srcOrd="0" destOrd="0" presId="urn:microsoft.com/office/officeart/2005/8/layout/orgChart1"/>
    <dgm:cxn modelId="{598A8489-28F1-4B8B-839C-888942CAFB9F}" type="presParOf" srcId="{4DD6A71E-1516-4B00-8AC7-5FB9FAD1BA92}" destId="{7861DE75-46E1-4B3F-BFA8-DA2A69C6EDB8}" srcOrd="1" destOrd="0" presId="urn:microsoft.com/office/officeart/2005/8/layout/orgChart1"/>
    <dgm:cxn modelId="{8389DAB6-E1BA-4B47-BA65-A70CE5508CC0}" type="presParOf" srcId="{BD36151C-7886-42FC-809F-6FD7E4ABEC25}" destId="{4C1D2E6E-3805-4F25-ADEA-83AF0F46BC71}" srcOrd="1" destOrd="0" presId="urn:microsoft.com/office/officeart/2005/8/layout/orgChart1"/>
    <dgm:cxn modelId="{C86867AD-98D3-44FE-954C-739967BFE8F0}" type="presParOf" srcId="{BD36151C-7886-42FC-809F-6FD7E4ABEC25}" destId="{3E769B90-9B50-462B-87F0-AC3A6B43A046}" srcOrd="2" destOrd="0" presId="urn:microsoft.com/office/officeart/2005/8/layout/orgChart1"/>
    <dgm:cxn modelId="{FF3D02A5-B344-4FA9-A08F-0C28E91586EC}" type="presParOf" srcId="{33C15139-720E-4FFA-A7C0-635DC76DA912}" destId="{D336FA00-15F2-4E4E-B6C6-C44BC89099E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3BB5CD8-9273-4F41-918F-DA3251ED065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53549A-6E69-4E0E-91F0-F348AB7C3C8A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dirty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dirty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/>
            <a:t>Система оценки достижения планируемых результатов освоения ФООП</a:t>
          </a:r>
          <a:br>
            <a:rPr lang="ru-RU" sz="1600" dirty="0"/>
          </a:br>
          <a:endParaRPr lang="ru-RU" sz="1600" dirty="0"/>
        </a:p>
        <a:p>
          <a:pPr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3E3A294E-19BA-4F53-98A6-8A00F26B1107}" type="parTrans" cxnId="{EB875E4A-15C7-4F7F-8E5F-A7533AF3696D}">
      <dgm:prSet/>
      <dgm:spPr/>
      <dgm:t>
        <a:bodyPr/>
        <a:lstStyle/>
        <a:p>
          <a:endParaRPr lang="ru-RU"/>
        </a:p>
      </dgm:t>
    </dgm:pt>
    <dgm:pt modelId="{E2B8A76D-7926-4832-8E61-1751292060C5}" type="sibTrans" cxnId="{EB875E4A-15C7-4F7F-8E5F-A7533AF3696D}">
      <dgm:prSet/>
      <dgm:spPr/>
      <dgm:t>
        <a:bodyPr/>
        <a:lstStyle/>
        <a:p>
          <a:endParaRPr lang="ru-RU"/>
        </a:p>
      </dgm:t>
    </dgm:pt>
    <dgm:pt modelId="{402A57CE-56D3-436A-8AEE-27A3A4F9B475}">
      <dgm:prSet phldrT="[Текст]" custT="1"/>
      <dgm:spPr/>
      <dgm:t>
        <a:bodyPr/>
        <a:lstStyle/>
        <a:p>
          <a:r>
            <a:rPr lang="ru-RU" sz="1800" dirty="0"/>
            <a:t>Процедуры </a:t>
          </a:r>
          <a:r>
            <a:rPr lang="ru-RU" sz="1800" b="1" dirty="0"/>
            <a:t>внутренней оценки</a:t>
          </a:r>
          <a:endParaRPr lang="ru-RU" sz="1800" dirty="0"/>
        </a:p>
      </dgm:t>
    </dgm:pt>
    <dgm:pt modelId="{DDAFE6FA-6F7B-4755-8D39-EC7C2056F50E}" type="parTrans" cxnId="{0E033F26-4CE5-4B57-9DF5-90353CCBC732}">
      <dgm:prSet/>
      <dgm:spPr/>
      <dgm:t>
        <a:bodyPr/>
        <a:lstStyle/>
        <a:p>
          <a:endParaRPr lang="ru-RU"/>
        </a:p>
      </dgm:t>
    </dgm:pt>
    <dgm:pt modelId="{EDAF63A1-BEFB-4FF9-BB5C-4E716FD0E9EF}" type="sibTrans" cxnId="{0E033F26-4CE5-4B57-9DF5-90353CCBC732}">
      <dgm:prSet/>
      <dgm:spPr/>
      <dgm:t>
        <a:bodyPr/>
        <a:lstStyle/>
        <a:p>
          <a:endParaRPr lang="ru-RU"/>
        </a:p>
      </dgm:t>
    </dgm:pt>
    <dgm:pt modelId="{A8F33187-D11B-496A-BF78-73B4E387C367}">
      <dgm:prSet phldrT="[Текст]" custT="1"/>
      <dgm:spPr/>
      <dgm:t>
        <a:bodyPr/>
        <a:lstStyle/>
        <a:p>
          <a:pPr algn="l" eaLnBrk="1" fontAlgn="t" hangingPunct="1"/>
          <a:r>
            <a:rPr lang="ru-RU" sz="1400" b="0" dirty="0"/>
            <a:t>1.стартовая диагностика в 1,5,10 </a:t>
          </a:r>
          <a:r>
            <a:rPr lang="ru-RU" sz="1400" b="0" dirty="0" err="1"/>
            <a:t>кл</a:t>
          </a:r>
          <a:r>
            <a:rPr lang="ru-RU" sz="1400" b="0" dirty="0"/>
            <a:t>;</a:t>
          </a:r>
        </a:p>
        <a:p>
          <a:pPr algn="l" eaLnBrk="1" fontAlgn="t" hangingPunct="1"/>
          <a:r>
            <a:rPr lang="ru-RU" sz="1400" b="0" dirty="0"/>
            <a:t>2.текущая и тематическая оценка;</a:t>
          </a:r>
        </a:p>
        <a:p>
          <a:pPr algn="l" eaLnBrk="1" fontAlgn="t" hangingPunct="1"/>
          <a:r>
            <a:rPr lang="ru-RU" sz="1400" b="0" dirty="0"/>
            <a:t>3. промежуточная аттестация;</a:t>
          </a:r>
        </a:p>
        <a:p>
          <a:pPr algn="l" eaLnBrk="1" fontAlgn="t" hangingPunct="1"/>
          <a:r>
            <a:rPr lang="ru-RU" sz="1400" b="0" dirty="0"/>
            <a:t>4.психолого-педагогическое наблюдение;</a:t>
          </a:r>
        </a:p>
        <a:p>
          <a:pPr algn="l" eaLnBrk="1" fontAlgn="t" hangingPunct="1"/>
          <a:r>
            <a:rPr lang="ru-RU" sz="1400" b="0" dirty="0"/>
            <a:t>5. внутренний мониторинг образовательных достижений обучающихся</a:t>
          </a:r>
          <a:endParaRPr lang="ru-RU" sz="1400" dirty="0"/>
        </a:p>
      </dgm:t>
    </dgm:pt>
    <dgm:pt modelId="{82865850-23D8-455A-9CAF-F70058F3552B}" type="parTrans" cxnId="{F8332F49-D49D-4515-96EC-89C7CB138ECD}">
      <dgm:prSet/>
      <dgm:spPr/>
      <dgm:t>
        <a:bodyPr/>
        <a:lstStyle/>
        <a:p>
          <a:endParaRPr lang="ru-RU"/>
        </a:p>
      </dgm:t>
    </dgm:pt>
    <dgm:pt modelId="{B0160B9A-5BB4-4247-B2B5-42FB56C20AFF}" type="sibTrans" cxnId="{F8332F49-D49D-4515-96EC-89C7CB138ECD}">
      <dgm:prSet/>
      <dgm:spPr/>
      <dgm:t>
        <a:bodyPr/>
        <a:lstStyle/>
        <a:p>
          <a:endParaRPr lang="ru-RU"/>
        </a:p>
      </dgm:t>
    </dgm:pt>
    <dgm:pt modelId="{3B216116-6F58-4E2B-A04F-E72BEE24B56B}">
      <dgm:prSet phldrT="[Текст]" custT="1"/>
      <dgm:spPr/>
      <dgm:t>
        <a:bodyPr/>
        <a:lstStyle/>
        <a:p>
          <a:r>
            <a:rPr lang="ru-RU" sz="1800" dirty="0"/>
            <a:t>Процедуры </a:t>
          </a:r>
        </a:p>
        <a:p>
          <a:r>
            <a:rPr lang="ru-RU" sz="1800" b="1" dirty="0"/>
            <a:t>внешней оценки</a:t>
          </a:r>
          <a:endParaRPr lang="ru-RU" sz="1800" dirty="0"/>
        </a:p>
      </dgm:t>
    </dgm:pt>
    <dgm:pt modelId="{94A06CB7-0C5F-4F6D-BB3F-4E4607E5E1E9}" type="parTrans" cxnId="{5FC4E547-7569-4228-AAE8-A9069B4582C8}">
      <dgm:prSet/>
      <dgm:spPr/>
      <dgm:t>
        <a:bodyPr/>
        <a:lstStyle/>
        <a:p>
          <a:endParaRPr lang="ru-RU"/>
        </a:p>
      </dgm:t>
    </dgm:pt>
    <dgm:pt modelId="{5FF306CA-9A37-466F-B7E3-7EFB62E3FCE8}" type="sibTrans" cxnId="{5FC4E547-7569-4228-AAE8-A9069B4582C8}">
      <dgm:prSet/>
      <dgm:spPr/>
      <dgm:t>
        <a:bodyPr/>
        <a:lstStyle/>
        <a:p>
          <a:endParaRPr lang="ru-RU"/>
        </a:p>
      </dgm:t>
    </dgm:pt>
    <dgm:pt modelId="{D3B4DFE7-BA0B-4536-8391-3C089175634F}">
      <dgm:prSet phldrT="[Текст]" custT="1"/>
      <dgm:spPr/>
      <dgm:t>
        <a:bodyPr/>
        <a:lstStyle/>
        <a:p>
          <a:pPr algn="l" eaLnBrk="1" fontAlgn="t" hangingPunct="1"/>
          <a:r>
            <a:rPr lang="ru-RU" sz="1400" b="0" dirty="0"/>
            <a:t>1. независимая оценка качества образования;</a:t>
          </a:r>
        </a:p>
        <a:p>
          <a:pPr algn="l" eaLnBrk="1" fontAlgn="t" hangingPunct="1"/>
          <a:r>
            <a:rPr lang="ru-RU" sz="1400" b="0" dirty="0"/>
            <a:t>2. мониторинговые исследования;</a:t>
          </a:r>
        </a:p>
        <a:p>
          <a:pPr algn="l" eaLnBrk="1" fontAlgn="t" hangingPunct="1"/>
          <a:r>
            <a:rPr lang="ru-RU" sz="1400" b="0" dirty="0"/>
            <a:t>3. ГИА</a:t>
          </a:r>
        </a:p>
      </dgm:t>
    </dgm:pt>
    <dgm:pt modelId="{D48FDBEC-1BC2-4A67-B201-365621E7506A}" type="parTrans" cxnId="{6B362F70-ED87-4EBB-966A-F48F0DB72867}">
      <dgm:prSet/>
      <dgm:spPr/>
      <dgm:t>
        <a:bodyPr/>
        <a:lstStyle/>
        <a:p>
          <a:endParaRPr lang="ru-RU"/>
        </a:p>
      </dgm:t>
    </dgm:pt>
    <dgm:pt modelId="{0C14CF94-5E43-416D-8904-AE1D708E09B4}" type="sibTrans" cxnId="{6B362F70-ED87-4EBB-966A-F48F0DB72867}">
      <dgm:prSet/>
      <dgm:spPr/>
      <dgm:t>
        <a:bodyPr/>
        <a:lstStyle/>
        <a:p>
          <a:endParaRPr lang="ru-RU"/>
        </a:p>
      </dgm:t>
    </dgm:pt>
    <dgm:pt modelId="{95BB5154-AB38-4CE1-8040-DBD344DC880F}" type="pres">
      <dgm:prSet presAssocID="{F3BB5CD8-9273-4F41-918F-DA3251ED065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C1351E5-BAEF-4E0D-A8F7-C1D151756B4B}" type="pres">
      <dgm:prSet presAssocID="{5553549A-6E69-4E0E-91F0-F348AB7C3C8A}" presName="hierRoot1" presStyleCnt="0"/>
      <dgm:spPr/>
    </dgm:pt>
    <dgm:pt modelId="{EA815CAD-17EA-41EE-917A-F32E71D27B55}" type="pres">
      <dgm:prSet presAssocID="{5553549A-6E69-4E0E-91F0-F348AB7C3C8A}" presName="composite" presStyleCnt="0"/>
      <dgm:spPr/>
    </dgm:pt>
    <dgm:pt modelId="{C796B227-599E-4DA4-9573-0376274CD713}" type="pres">
      <dgm:prSet presAssocID="{5553549A-6E69-4E0E-91F0-F348AB7C3C8A}" presName="background" presStyleLbl="node0" presStyleIdx="0" presStyleCnt="1"/>
      <dgm:spPr/>
    </dgm:pt>
    <dgm:pt modelId="{6FF2439B-6B93-4AF1-B5B1-7947ACB8EBC7}" type="pres">
      <dgm:prSet presAssocID="{5553549A-6E69-4E0E-91F0-F348AB7C3C8A}" presName="text" presStyleLbl="fgAcc0" presStyleIdx="0" presStyleCnt="1" custScaleX="200307" custScaleY="75163" custLinFactNeighborX="-2117">
        <dgm:presLayoutVars>
          <dgm:chPref val="3"/>
        </dgm:presLayoutVars>
      </dgm:prSet>
      <dgm:spPr/>
    </dgm:pt>
    <dgm:pt modelId="{F5DC6857-09DC-4BCE-940E-DBA16461E6FE}" type="pres">
      <dgm:prSet presAssocID="{5553549A-6E69-4E0E-91F0-F348AB7C3C8A}" presName="hierChild2" presStyleCnt="0"/>
      <dgm:spPr/>
    </dgm:pt>
    <dgm:pt modelId="{EFF21B93-959C-43D2-8DCB-52F4856C5D2F}" type="pres">
      <dgm:prSet presAssocID="{DDAFE6FA-6F7B-4755-8D39-EC7C2056F50E}" presName="Name10" presStyleLbl="parChTrans1D2" presStyleIdx="0" presStyleCnt="2"/>
      <dgm:spPr/>
    </dgm:pt>
    <dgm:pt modelId="{0B09CFE4-BC47-4557-B619-516D5645DC5E}" type="pres">
      <dgm:prSet presAssocID="{402A57CE-56D3-436A-8AEE-27A3A4F9B475}" presName="hierRoot2" presStyleCnt="0"/>
      <dgm:spPr/>
    </dgm:pt>
    <dgm:pt modelId="{048637B3-23E2-4C45-BDC5-AA20BBEF8184}" type="pres">
      <dgm:prSet presAssocID="{402A57CE-56D3-436A-8AEE-27A3A4F9B475}" presName="composite2" presStyleCnt="0"/>
      <dgm:spPr/>
    </dgm:pt>
    <dgm:pt modelId="{F93DCBDD-33CD-40FA-B3C9-8CCED39A606D}" type="pres">
      <dgm:prSet presAssocID="{402A57CE-56D3-436A-8AEE-27A3A4F9B475}" presName="background2" presStyleLbl="node2" presStyleIdx="0" presStyleCnt="2"/>
      <dgm:spPr/>
    </dgm:pt>
    <dgm:pt modelId="{DDB1D7D6-FC5F-4702-A35E-72C9173121B5}" type="pres">
      <dgm:prSet presAssocID="{402A57CE-56D3-436A-8AEE-27A3A4F9B475}" presName="text2" presStyleLbl="fgAcc2" presStyleIdx="0" presStyleCnt="2" custScaleX="147870" custScaleY="77019">
        <dgm:presLayoutVars>
          <dgm:chPref val="3"/>
        </dgm:presLayoutVars>
      </dgm:prSet>
      <dgm:spPr/>
    </dgm:pt>
    <dgm:pt modelId="{007BAB63-4A21-451C-86B9-84A5CCE0C090}" type="pres">
      <dgm:prSet presAssocID="{402A57CE-56D3-436A-8AEE-27A3A4F9B475}" presName="hierChild3" presStyleCnt="0"/>
      <dgm:spPr/>
    </dgm:pt>
    <dgm:pt modelId="{B362834E-8704-41F9-ADB2-5684EFBFBC68}" type="pres">
      <dgm:prSet presAssocID="{82865850-23D8-455A-9CAF-F70058F3552B}" presName="Name17" presStyleLbl="parChTrans1D3" presStyleIdx="0" presStyleCnt="2"/>
      <dgm:spPr/>
    </dgm:pt>
    <dgm:pt modelId="{9539C3F6-C3DB-412F-88DB-739AEA12ABF9}" type="pres">
      <dgm:prSet presAssocID="{A8F33187-D11B-496A-BF78-73B4E387C367}" presName="hierRoot3" presStyleCnt="0"/>
      <dgm:spPr/>
    </dgm:pt>
    <dgm:pt modelId="{CD55AD39-C7AE-42DF-98D5-48F2032857B3}" type="pres">
      <dgm:prSet presAssocID="{A8F33187-D11B-496A-BF78-73B4E387C367}" presName="composite3" presStyleCnt="0"/>
      <dgm:spPr/>
    </dgm:pt>
    <dgm:pt modelId="{B92E234A-AD14-4FEF-8FD1-75B5C96CEC08}" type="pres">
      <dgm:prSet presAssocID="{A8F33187-D11B-496A-BF78-73B4E387C367}" presName="background3" presStyleLbl="node3" presStyleIdx="0" presStyleCnt="2"/>
      <dgm:spPr/>
    </dgm:pt>
    <dgm:pt modelId="{8490FDC5-85E9-4FBE-83FF-B96F28A0CF8B}" type="pres">
      <dgm:prSet presAssocID="{A8F33187-D11B-496A-BF78-73B4E387C367}" presName="text3" presStyleLbl="fgAcc3" presStyleIdx="0" presStyleCnt="2" custScaleX="253675" custScaleY="143595" custLinFactNeighborX="1602" custLinFactNeighborY="-2906">
        <dgm:presLayoutVars>
          <dgm:chPref val="3"/>
        </dgm:presLayoutVars>
      </dgm:prSet>
      <dgm:spPr/>
    </dgm:pt>
    <dgm:pt modelId="{BCBF321F-5C40-43B9-919F-E364203DE9F3}" type="pres">
      <dgm:prSet presAssocID="{A8F33187-D11B-496A-BF78-73B4E387C367}" presName="hierChild4" presStyleCnt="0"/>
      <dgm:spPr/>
    </dgm:pt>
    <dgm:pt modelId="{BBF7B63A-416D-4701-94AE-79D25CB2C059}" type="pres">
      <dgm:prSet presAssocID="{94A06CB7-0C5F-4F6D-BB3F-4E4607E5E1E9}" presName="Name10" presStyleLbl="parChTrans1D2" presStyleIdx="1" presStyleCnt="2"/>
      <dgm:spPr/>
    </dgm:pt>
    <dgm:pt modelId="{18652DDB-5DAD-43C1-BB7F-5FF56CF83879}" type="pres">
      <dgm:prSet presAssocID="{3B216116-6F58-4E2B-A04F-E72BEE24B56B}" presName="hierRoot2" presStyleCnt="0"/>
      <dgm:spPr/>
    </dgm:pt>
    <dgm:pt modelId="{28C2756B-726B-4C3D-B290-475747169C42}" type="pres">
      <dgm:prSet presAssocID="{3B216116-6F58-4E2B-A04F-E72BEE24B56B}" presName="composite2" presStyleCnt="0"/>
      <dgm:spPr/>
    </dgm:pt>
    <dgm:pt modelId="{414186EC-3497-4997-8B41-76579BA8850C}" type="pres">
      <dgm:prSet presAssocID="{3B216116-6F58-4E2B-A04F-E72BEE24B56B}" presName="background2" presStyleLbl="node2" presStyleIdx="1" presStyleCnt="2"/>
      <dgm:spPr/>
    </dgm:pt>
    <dgm:pt modelId="{34A1A2B9-A042-4908-8215-EBC34B675EAC}" type="pres">
      <dgm:prSet presAssocID="{3B216116-6F58-4E2B-A04F-E72BEE24B56B}" presName="text2" presStyleLbl="fgAcc2" presStyleIdx="1" presStyleCnt="2" custScaleX="147870" custScaleY="77019">
        <dgm:presLayoutVars>
          <dgm:chPref val="3"/>
        </dgm:presLayoutVars>
      </dgm:prSet>
      <dgm:spPr/>
    </dgm:pt>
    <dgm:pt modelId="{C1E4C14C-32FC-4DDF-AAC9-EE1D57769839}" type="pres">
      <dgm:prSet presAssocID="{3B216116-6F58-4E2B-A04F-E72BEE24B56B}" presName="hierChild3" presStyleCnt="0"/>
      <dgm:spPr/>
    </dgm:pt>
    <dgm:pt modelId="{68D5D8D3-86E5-446E-BA4F-48E7EA1197D9}" type="pres">
      <dgm:prSet presAssocID="{D48FDBEC-1BC2-4A67-B201-365621E7506A}" presName="Name17" presStyleLbl="parChTrans1D3" presStyleIdx="1" presStyleCnt="2"/>
      <dgm:spPr/>
    </dgm:pt>
    <dgm:pt modelId="{914B00D9-418B-4262-95D1-3F66611A8E45}" type="pres">
      <dgm:prSet presAssocID="{D3B4DFE7-BA0B-4536-8391-3C089175634F}" presName="hierRoot3" presStyleCnt="0"/>
      <dgm:spPr/>
    </dgm:pt>
    <dgm:pt modelId="{EFBA583C-6FE2-40EF-9A69-7CCD9F118DE7}" type="pres">
      <dgm:prSet presAssocID="{D3B4DFE7-BA0B-4536-8391-3C089175634F}" presName="composite3" presStyleCnt="0"/>
      <dgm:spPr/>
    </dgm:pt>
    <dgm:pt modelId="{CE1A0EBF-0989-4620-AC12-979F84528F18}" type="pres">
      <dgm:prSet presAssocID="{D3B4DFE7-BA0B-4536-8391-3C089175634F}" presName="background3" presStyleLbl="node3" presStyleIdx="1" presStyleCnt="2"/>
      <dgm:spPr/>
    </dgm:pt>
    <dgm:pt modelId="{1899FD40-BC06-4E62-8754-CD8B70B5744A}" type="pres">
      <dgm:prSet presAssocID="{D3B4DFE7-BA0B-4536-8391-3C089175634F}" presName="text3" presStyleLbl="fgAcc3" presStyleIdx="1" presStyleCnt="2" custScaleX="210816" custScaleY="147178">
        <dgm:presLayoutVars>
          <dgm:chPref val="3"/>
        </dgm:presLayoutVars>
      </dgm:prSet>
      <dgm:spPr/>
    </dgm:pt>
    <dgm:pt modelId="{D347EA14-8C9A-4FF1-AA69-BA9AB08CBDD4}" type="pres">
      <dgm:prSet presAssocID="{D3B4DFE7-BA0B-4536-8391-3C089175634F}" presName="hierChild4" presStyleCnt="0"/>
      <dgm:spPr/>
    </dgm:pt>
  </dgm:ptLst>
  <dgm:cxnLst>
    <dgm:cxn modelId="{B6AF4C00-9EB7-4A43-9029-EF99FC9782CF}" type="presOf" srcId="{5553549A-6E69-4E0E-91F0-F348AB7C3C8A}" destId="{6FF2439B-6B93-4AF1-B5B1-7947ACB8EBC7}" srcOrd="0" destOrd="0" presId="urn:microsoft.com/office/officeart/2005/8/layout/hierarchy1"/>
    <dgm:cxn modelId="{235AA101-6295-421B-A5ED-2CE70FDFC321}" type="presOf" srcId="{94A06CB7-0C5F-4F6D-BB3F-4E4607E5E1E9}" destId="{BBF7B63A-416D-4701-94AE-79D25CB2C059}" srcOrd="0" destOrd="0" presId="urn:microsoft.com/office/officeart/2005/8/layout/hierarchy1"/>
    <dgm:cxn modelId="{BD9A5907-31AA-4D6F-812F-BC6EDFB7941D}" type="presOf" srcId="{402A57CE-56D3-436A-8AEE-27A3A4F9B475}" destId="{DDB1D7D6-FC5F-4702-A35E-72C9173121B5}" srcOrd="0" destOrd="0" presId="urn:microsoft.com/office/officeart/2005/8/layout/hierarchy1"/>
    <dgm:cxn modelId="{0E033F26-4CE5-4B57-9DF5-90353CCBC732}" srcId="{5553549A-6E69-4E0E-91F0-F348AB7C3C8A}" destId="{402A57CE-56D3-436A-8AEE-27A3A4F9B475}" srcOrd="0" destOrd="0" parTransId="{DDAFE6FA-6F7B-4755-8D39-EC7C2056F50E}" sibTransId="{EDAF63A1-BEFB-4FF9-BB5C-4E716FD0E9EF}"/>
    <dgm:cxn modelId="{5BA4322C-6130-4673-ABF5-B078AF545F81}" type="presOf" srcId="{F3BB5CD8-9273-4F41-918F-DA3251ED065F}" destId="{95BB5154-AB38-4CE1-8040-DBD344DC880F}" srcOrd="0" destOrd="0" presId="urn:microsoft.com/office/officeart/2005/8/layout/hierarchy1"/>
    <dgm:cxn modelId="{3D3CFA38-EC4C-45B0-ACE9-831562D39CB0}" type="presOf" srcId="{D48FDBEC-1BC2-4A67-B201-365621E7506A}" destId="{68D5D8D3-86E5-446E-BA4F-48E7EA1197D9}" srcOrd="0" destOrd="0" presId="urn:microsoft.com/office/officeart/2005/8/layout/hierarchy1"/>
    <dgm:cxn modelId="{7A1F1442-3EBB-49C2-933F-F3EF44627E4E}" type="presOf" srcId="{82865850-23D8-455A-9CAF-F70058F3552B}" destId="{B362834E-8704-41F9-ADB2-5684EFBFBC68}" srcOrd="0" destOrd="0" presId="urn:microsoft.com/office/officeart/2005/8/layout/hierarchy1"/>
    <dgm:cxn modelId="{5FC4E547-7569-4228-AAE8-A9069B4582C8}" srcId="{5553549A-6E69-4E0E-91F0-F348AB7C3C8A}" destId="{3B216116-6F58-4E2B-A04F-E72BEE24B56B}" srcOrd="1" destOrd="0" parTransId="{94A06CB7-0C5F-4F6D-BB3F-4E4607E5E1E9}" sibTransId="{5FF306CA-9A37-466F-B7E3-7EFB62E3FCE8}"/>
    <dgm:cxn modelId="{F8332F49-D49D-4515-96EC-89C7CB138ECD}" srcId="{402A57CE-56D3-436A-8AEE-27A3A4F9B475}" destId="{A8F33187-D11B-496A-BF78-73B4E387C367}" srcOrd="0" destOrd="0" parTransId="{82865850-23D8-455A-9CAF-F70058F3552B}" sibTransId="{B0160B9A-5BB4-4247-B2B5-42FB56C20AFF}"/>
    <dgm:cxn modelId="{EB875E4A-15C7-4F7F-8E5F-A7533AF3696D}" srcId="{F3BB5CD8-9273-4F41-918F-DA3251ED065F}" destId="{5553549A-6E69-4E0E-91F0-F348AB7C3C8A}" srcOrd="0" destOrd="0" parTransId="{3E3A294E-19BA-4F53-98A6-8A00F26B1107}" sibTransId="{E2B8A76D-7926-4832-8E61-1751292060C5}"/>
    <dgm:cxn modelId="{6B362F70-ED87-4EBB-966A-F48F0DB72867}" srcId="{3B216116-6F58-4E2B-A04F-E72BEE24B56B}" destId="{D3B4DFE7-BA0B-4536-8391-3C089175634F}" srcOrd="0" destOrd="0" parTransId="{D48FDBEC-1BC2-4A67-B201-365621E7506A}" sibTransId="{0C14CF94-5E43-416D-8904-AE1D708E09B4}"/>
    <dgm:cxn modelId="{F68B6078-CE9C-48EB-A067-20C226863E3E}" type="presOf" srcId="{D3B4DFE7-BA0B-4536-8391-3C089175634F}" destId="{1899FD40-BC06-4E62-8754-CD8B70B5744A}" srcOrd="0" destOrd="0" presId="urn:microsoft.com/office/officeart/2005/8/layout/hierarchy1"/>
    <dgm:cxn modelId="{747BF45A-6F55-4A08-8390-062124CB6485}" type="presOf" srcId="{DDAFE6FA-6F7B-4755-8D39-EC7C2056F50E}" destId="{EFF21B93-959C-43D2-8DCB-52F4856C5D2F}" srcOrd="0" destOrd="0" presId="urn:microsoft.com/office/officeart/2005/8/layout/hierarchy1"/>
    <dgm:cxn modelId="{E528AA8B-C884-4CF3-A8DB-3D53401568A1}" type="presOf" srcId="{A8F33187-D11B-496A-BF78-73B4E387C367}" destId="{8490FDC5-85E9-4FBE-83FF-B96F28A0CF8B}" srcOrd="0" destOrd="0" presId="urn:microsoft.com/office/officeart/2005/8/layout/hierarchy1"/>
    <dgm:cxn modelId="{9808FBA2-088F-4C53-93B4-842434573D8D}" type="presOf" srcId="{3B216116-6F58-4E2B-A04F-E72BEE24B56B}" destId="{34A1A2B9-A042-4908-8215-EBC34B675EAC}" srcOrd="0" destOrd="0" presId="urn:microsoft.com/office/officeart/2005/8/layout/hierarchy1"/>
    <dgm:cxn modelId="{AAA0C493-7C3A-47FA-BD22-24E1B60A8C88}" type="presParOf" srcId="{95BB5154-AB38-4CE1-8040-DBD344DC880F}" destId="{BC1351E5-BAEF-4E0D-A8F7-C1D151756B4B}" srcOrd="0" destOrd="0" presId="urn:microsoft.com/office/officeart/2005/8/layout/hierarchy1"/>
    <dgm:cxn modelId="{EAFF5C7C-6D1E-4187-A858-9F120E899A06}" type="presParOf" srcId="{BC1351E5-BAEF-4E0D-A8F7-C1D151756B4B}" destId="{EA815CAD-17EA-41EE-917A-F32E71D27B55}" srcOrd="0" destOrd="0" presId="urn:microsoft.com/office/officeart/2005/8/layout/hierarchy1"/>
    <dgm:cxn modelId="{71AC2322-1EFF-4F5D-AE4A-FB392121A8DD}" type="presParOf" srcId="{EA815CAD-17EA-41EE-917A-F32E71D27B55}" destId="{C796B227-599E-4DA4-9573-0376274CD713}" srcOrd="0" destOrd="0" presId="urn:microsoft.com/office/officeart/2005/8/layout/hierarchy1"/>
    <dgm:cxn modelId="{5D6FE77F-3EE5-462C-A2A2-00445FAC153B}" type="presParOf" srcId="{EA815CAD-17EA-41EE-917A-F32E71D27B55}" destId="{6FF2439B-6B93-4AF1-B5B1-7947ACB8EBC7}" srcOrd="1" destOrd="0" presId="urn:microsoft.com/office/officeart/2005/8/layout/hierarchy1"/>
    <dgm:cxn modelId="{B425B407-5243-441A-A387-830FAD8D3128}" type="presParOf" srcId="{BC1351E5-BAEF-4E0D-A8F7-C1D151756B4B}" destId="{F5DC6857-09DC-4BCE-940E-DBA16461E6FE}" srcOrd="1" destOrd="0" presId="urn:microsoft.com/office/officeart/2005/8/layout/hierarchy1"/>
    <dgm:cxn modelId="{FFD7D1B8-74A4-4D17-8314-40528F888AAC}" type="presParOf" srcId="{F5DC6857-09DC-4BCE-940E-DBA16461E6FE}" destId="{EFF21B93-959C-43D2-8DCB-52F4856C5D2F}" srcOrd="0" destOrd="0" presId="urn:microsoft.com/office/officeart/2005/8/layout/hierarchy1"/>
    <dgm:cxn modelId="{841F2721-3DB3-4EEE-8F74-E3A3EAAE454E}" type="presParOf" srcId="{F5DC6857-09DC-4BCE-940E-DBA16461E6FE}" destId="{0B09CFE4-BC47-4557-B619-516D5645DC5E}" srcOrd="1" destOrd="0" presId="urn:microsoft.com/office/officeart/2005/8/layout/hierarchy1"/>
    <dgm:cxn modelId="{DB6120F3-C1C0-4FB6-9108-1C71016BAE7F}" type="presParOf" srcId="{0B09CFE4-BC47-4557-B619-516D5645DC5E}" destId="{048637B3-23E2-4C45-BDC5-AA20BBEF8184}" srcOrd="0" destOrd="0" presId="urn:microsoft.com/office/officeart/2005/8/layout/hierarchy1"/>
    <dgm:cxn modelId="{50108DF0-FF3B-4467-A5DF-3D1A996B978A}" type="presParOf" srcId="{048637B3-23E2-4C45-BDC5-AA20BBEF8184}" destId="{F93DCBDD-33CD-40FA-B3C9-8CCED39A606D}" srcOrd="0" destOrd="0" presId="urn:microsoft.com/office/officeart/2005/8/layout/hierarchy1"/>
    <dgm:cxn modelId="{C739E09C-B587-4896-BFAC-E432F1CA8DA5}" type="presParOf" srcId="{048637B3-23E2-4C45-BDC5-AA20BBEF8184}" destId="{DDB1D7D6-FC5F-4702-A35E-72C9173121B5}" srcOrd="1" destOrd="0" presId="urn:microsoft.com/office/officeart/2005/8/layout/hierarchy1"/>
    <dgm:cxn modelId="{0C3422DC-082E-483D-AAF6-30696D2826C4}" type="presParOf" srcId="{0B09CFE4-BC47-4557-B619-516D5645DC5E}" destId="{007BAB63-4A21-451C-86B9-84A5CCE0C090}" srcOrd="1" destOrd="0" presId="urn:microsoft.com/office/officeart/2005/8/layout/hierarchy1"/>
    <dgm:cxn modelId="{797E9095-68A7-4764-B0A2-9F56BF891545}" type="presParOf" srcId="{007BAB63-4A21-451C-86B9-84A5CCE0C090}" destId="{B362834E-8704-41F9-ADB2-5684EFBFBC68}" srcOrd="0" destOrd="0" presId="urn:microsoft.com/office/officeart/2005/8/layout/hierarchy1"/>
    <dgm:cxn modelId="{487704FA-E3C0-4296-9803-322979DD544E}" type="presParOf" srcId="{007BAB63-4A21-451C-86B9-84A5CCE0C090}" destId="{9539C3F6-C3DB-412F-88DB-739AEA12ABF9}" srcOrd="1" destOrd="0" presId="urn:microsoft.com/office/officeart/2005/8/layout/hierarchy1"/>
    <dgm:cxn modelId="{55AEDF5B-F257-404A-B443-3090F2E09317}" type="presParOf" srcId="{9539C3F6-C3DB-412F-88DB-739AEA12ABF9}" destId="{CD55AD39-C7AE-42DF-98D5-48F2032857B3}" srcOrd="0" destOrd="0" presId="urn:microsoft.com/office/officeart/2005/8/layout/hierarchy1"/>
    <dgm:cxn modelId="{30B4C931-6F25-4BBD-A114-52794DE71597}" type="presParOf" srcId="{CD55AD39-C7AE-42DF-98D5-48F2032857B3}" destId="{B92E234A-AD14-4FEF-8FD1-75B5C96CEC08}" srcOrd="0" destOrd="0" presId="urn:microsoft.com/office/officeart/2005/8/layout/hierarchy1"/>
    <dgm:cxn modelId="{F359824A-B661-4973-9EC8-FAB48CA6D26C}" type="presParOf" srcId="{CD55AD39-C7AE-42DF-98D5-48F2032857B3}" destId="{8490FDC5-85E9-4FBE-83FF-B96F28A0CF8B}" srcOrd="1" destOrd="0" presId="urn:microsoft.com/office/officeart/2005/8/layout/hierarchy1"/>
    <dgm:cxn modelId="{D4BA2915-36C5-440B-AF0E-2107BF250533}" type="presParOf" srcId="{9539C3F6-C3DB-412F-88DB-739AEA12ABF9}" destId="{BCBF321F-5C40-43B9-919F-E364203DE9F3}" srcOrd="1" destOrd="0" presId="urn:microsoft.com/office/officeart/2005/8/layout/hierarchy1"/>
    <dgm:cxn modelId="{65D4F914-B368-4477-8FA9-CE6345D826A3}" type="presParOf" srcId="{F5DC6857-09DC-4BCE-940E-DBA16461E6FE}" destId="{BBF7B63A-416D-4701-94AE-79D25CB2C059}" srcOrd="2" destOrd="0" presId="urn:microsoft.com/office/officeart/2005/8/layout/hierarchy1"/>
    <dgm:cxn modelId="{2706FF29-F67D-4FE4-95B6-42786E855525}" type="presParOf" srcId="{F5DC6857-09DC-4BCE-940E-DBA16461E6FE}" destId="{18652DDB-5DAD-43C1-BB7F-5FF56CF83879}" srcOrd="3" destOrd="0" presId="urn:microsoft.com/office/officeart/2005/8/layout/hierarchy1"/>
    <dgm:cxn modelId="{C013CDAF-AC5B-4D36-B330-ECB7AF37179D}" type="presParOf" srcId="{18652DDB-5DAD-43C1-BB7F-5FF56CF83879}" destId="{28C2756B-726B-4C3D-B290-475747169C42}" srcOrd="0" destOrd="0" presId="urn:microsoft.com/office/officeart/2005/8/layout/hierarchy1"/>
    <dgm:cxn modelId="{94E3C2B3-D8D7-4F2E-9585-C2A631EF24E8}" type="presParOf" srcId="{28C2756B-726B-4C3D-B290-475747169C42}" destId="{414186EC-3497-4997-8B41-76579BA8850C}" srcOrd="0" destOrd="0" presId="urn:microsoft.com/office/officeart/2005/8/layout/hierarchy1"/>
    <dgm:cxn modelId="{FB310C51-1D09-4D1B-A041-CA6E0254DCFF}" type="presParOf" srcId="{28C2756B-726B-4C3D-B290-475747169C42}" destId="{34A1A2B9-A042-4908-8215-EBC34B675EAC}" srcOrd="1" destOrd="0" presId="urn:microsoft.com/office/officeart/2005/8/layout/hierarchy1"/>
    <dgm:cxn modelId="{52B914BF-34F0-4DEF-AA70-A2BDA4D603D5}" type="presParOf" srcId="{18652DDB-5DAD-43C1-BB7F-5FF56CF83879}" destId="{C1E4C14C-32FC-4DDF-AAC9-EE1D57769839}" srcOrd="1" destOrd="0" presId="urn:microsoft.com/office/officeart/2005/8/layout/hierarchy1"/>
    <dgm:cxn modelId="{406354D4-83BD-4F73-8A0D-FEEB13A2D834}" type="presParOf" srcId="{C1E4C14C-32FC-4DDF-AAC9-EE1D57769839}" destId="{68D5D8D3-86E5-446E-BA4F-48E7EA1197D9}" srcOrd="0" destOrd="0" presId="urn:microsoft.com/office/officeart/2005/8/layout/hierarchy1"/>
    <dgm:cxn modelId="{98B3660D-D8A8-46B7-B2ED-9E1E070A543D}" type="presParOf" srcId="{C1E4C14C-32FC-4DDF-AAC9-EE1D57769839}" destId="{914B00D9-418B-4262-95D1-3F66611A8E45}" srcOrd="1" destOrd="0" presId="urn:microsoft.com/office/officeart/2005/8/layout/hierarchy1"/>
    <dgm:cxn modelId="{CFA1475C-2128-49AC-97C9-430FEECEF1BE}" type="presParOf" srcId="{914B00D9-418B-4262-95D1-3F66611A8E45}" destId="{EFBA583C-6FE2-40EF-9A69-7CCD9F118DE7}" srcOrd="0" destOrd="0" presId="urn:microsoft.com/office/officeart/2005/8/layout/hierarchy1"/>
    <dgm:cxn modelId="{634ED231-8159-4597-AE0C-6FC08FC0DD04}" type="presParOf" srcId="{EFBA583C-6FE2-40EF-9A69-7CCD9F118DE7}" destId="{CE1A0EBF-0989-4620-AC12-979F84528F18}" srcOrd="0" destOrd="0" presId="urn:microsoft.com/office/officeart/2005/8/layout/hierarchy1"/>
    <dgm:cxn modelId="{2BCBBA5A-42AA-4A86-BEA5-E80E25FED994}" type="presParOf" srcId="{EFBA583C-6FE2-40EF-9A69-7CCD9F118DE7}" destId="{1899FD40-BC06-4E62-8754-CD8B70B5744A}" srcOrd="1" destOrd="0" presId="urn:microsoft.com/office/officeart/2005/8/layout/hierarchy1"/>
    <dgm:cxn modelId="{23406224-9F5F-4041-B4A7-9DAB07036DB0}" type="presParOf" srcId="{914B00D9-418B-4262-95D1-3F66611A8E45}" destId="{D347EA14-8C9A-4FF1-AA69-BA9AB08CBDD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F23C2F-D6BB-4F3C-9C59-923A253E5DC4}">
      <dsp:nvSpPr>
        <dsp:cNvPr id="0" name=""/>
        <dsp:cNvSpPr/>
      </dsp:nvSpPr>
      <dsp:spPr>
        <a:xfrm>
          <a:off x="0" y="0"/>
          <a:ext cx="8540397" cy="1187607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kern="1200" dirty="0">
              <a:solidFill>
                <a:schemeClr val="tx1"/>
              </a:solidFill>
            </a:rPr>
            <a:t>Федеральная образовательная программа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kern="1200" dirty="0">
              <a:solidFill>
                <a:schemeClr val="tx1"/>
              </a:solidFill>
            </a:rPr>
            <a:t>начального общего образования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kern="1200" dirty="0">
              <a:solidFill>
                <a:schemeClr val="tx1"/>
              </a:solidFill>
            </a:rPr>
            <a:t>(приказ Министерства просвещения РФ от 18 мая 2023 г. № 372)</a:t>
          </a:r>
          <a:endParaRPr lang="ru-RU" sz="1800" kern="1200" dirty="0">
            <a:solidFill>
              <a:schemeClr val="tx1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>
              <a:solidFill>
                <a:srgbClr val="FF0000"/>
              </a:solidFill>
            </a:rPr>
            <a:t>Приказ от 16.11. 2022 № 992 утратил силу</a:t>
          </a:r>
        </a:p>
      </dsp:txBody>
      <dsp:txXfrm>
        <a:off x="57974" y="57974"/>
        <a:ext cx="8424449" cy="1071659"/>
      </dsp:txXfrm>
    </dsp:sp>
    <dsp:sp modelId="{8A84FB50-5EAC-46D0-A4A6-E2BE28718144}">
      <dsp:nvSpPr>
        <dsp:cNvPr id="0" name=""/>
        <dsp:cNvSpPr/>
      </dsp:nvSpPr>
      <dsp:spPr>
        <a:xfrm>
          <a:off x="275" y="1191312"/>
          <a:ext cx="8532554" cy="1187607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kern="1200" dirty="0">
              <a:solidFill>
                <a:schemeClr val="tx1"/>
              </a:solidFill>
            </a:rPr>
            <a:t>Федеральная образовательная программа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kern="1200" dirty="0">
              <a:solidFill>
                <a:schemeClr val="tx1"/>
              </a:solidFill>
            </a:rPr>
            <a:t>основного общего образования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kern="1200" dirty="0">
              <a:solidFill>
                <a:schemeClr val="tx1"/>
              </a:solidFill>
            </a:rPr>
            <a:t>(</a:t>
          </a:r>
          <a:r>
            <a:rPr lang="ru-RU" altLang="ru-RU" sz="1800" kern="1200" dirty="0">
              <a:solidFill>
                <a:schemeClr val="tx1"/>
              </a:solidFill>
            </a:rPr>
            <a:t>приказ Министерства просвещения РФ от 18 мая 2023 г. № 370)</a:t>
          </a:r>
          <a:endParaRPr lang="ru-RU" sz="1800" kern="1200" dirty="0">
            <a:solidFill>
              <a:schemeClr val="tx1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>
              <a:solidFill>
                <a:srgbClr val="FF0000"/>
              </a:solidFill>
            </a:rPr>
            <a:t>Приказ от 16.11. 2022 № 993 утратил силу</a:t>
          </a:r>
        </a:p>
      </dsp:txBody>
      <dsp:txXfrm>
        <a:off x="58249" y="1249286"/>
        <a:ext cx="8416606" cy="1071659"/>
      </dsp:txXfrm>
    </dsp:sp>
    <dsp:sp modelId="{CB4E0087-31FD-485D-BC09-1F9D5C9BC6E7}">
      <dsp:nvSpPr>
        <dsp:cNvPr id="0" name=""/>
        <dsp:cNvSpPr/>
      </dsp:nvSpPr>
      <dsp:spPr>
        <a:xfrm>
          <a:off x="275" y="2381888"/>
          <a:ext cx="8532554" cy="1187607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kern="1200" dirty="0">
              <a:solidFill>
                <a:schemeClr val="tx1"/>
              </a:solidFill>
            </a:rPr>
            <a:t>Федеральная образовательная программа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kern="1200" dirty="0">
              <a:solidFill>
                <a:schemeClr val="tx1"/>
              </a:solidFill>
            </a:rPr>
            <a:t>среднего общего образования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kern="1200" dirty="0">
              <a:solidFill>
                <a:schemeClr val="tx1"/>
              </a:solidFill>
            </a:rPr>
            <a:t>(</a:t>
          </a:r>
          <a:r>
            <a:rPr lang="ru-RU" altLang="ru-RU" sz="1800" kern="1200" dirty="0">
              <a:solidFill>
                <a:schemeClr val="tx1"/>
              </a:solidFill>
            </a:rPr>
            <a:t>приказ Министерства просвещения РФ от 18 мая 2023 г. № 371) </a:t>
          </a:r>
          <a:endParaRPr lang="ru-RU" sz="1800" kern="1200" dirty="0">
            <a:solidFill>
              <a:schemeClr val="tx1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>
              <a:solidFill>
                <a:srgbClr val="FF0000"/>
              </a:solidFill>
            </a:rPr>
            <a:t>Приказ от 23.11.2022 № 1014 утратил силу</a:t>
          </a:r>
        </a:p>
      </dsp:txBody>
      <dsp:txXfrm>
        <a:off x="58249" y="2439862"/>
        <a:ext cx="8416606" cy="10716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F23C2F-D6BB-4F3C-9C59-923A253E5DC4}">
      <dsp:nvSpPr>
        <dsp:cNvPr id="0" name=""/>
        <dsp:cNvSpPr/>
      </dsp:nvSpPr>
      <dsp:spPr>
        <a:xfrm>
          <a:off x="0" y="0"/>
          <a:ext cx="8540397" cy="1400627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>
            <a:spcBef>
              <a:spcPct val="0"/>
            </a:spcBef>
            <a:buNone/>
          </a:pPr>
          <a:endParaRPr lang="ru-RU" altLang="ru-RU" sz="1800" b="1" kern="1200" dirty="0">
            <a:solidFill>
              <a:schemeClr val="tx1"/>
            </a:solidFill>
          </a:endParaRPr>
        </a:p>
        <a:p>
          <a:pPr marL="0" lvl="0" indent="0" algn="ctr">
            <a:spcBef>
              <a:spcPct val="0"/>
            </a:spcBef>
            <a:buNone/>
          </a:pPr>
          <a:r>
            <a:rPr lang="ru-RU" altLang="ru-RU" sz="1800" b="1" kern="1200" dirty="0">
              <a:solidFill>
                <a:schemeClr val="tx1"/>
              </a:solidFill>
            </a:rPr>
            <a:t>Федеральная адаптированная образовательная программа начального общего образования для обучающихся с ограниченными возможностями здоровья</a:t>
          </a:r>
          <a:endParaRPr lang="ru-RU" altLang="ru-RU" sz="1800" b="0" kern="1200" dirty="0">
            <a:solidFill>
              <a:schemeClr val="tx1"/>
            </a:solidFill>
          </a:endParaRPr>
        </a:p>
        <a:p>
          <a:pPr marL="0" lvl="0" indent="0" algn="ctr">
            <a:spcBef>
              <a:spcPct val="0"/>
            </a:spcBef>
            <a:buNone/>
          </a:pPr>
          <a:r>
            <a:rPr lang="ru-RU" altLang="ru-RU" sz="1800" b="0" kern="1200" dirty="0">
              <a:solidFill>
                <a:schemeClr val="tx1"/>
              </a:solidFill>
            </a:rPr>
            <a:t>(приказом Министерства просвещения Российской Федерации </a:t>
          </a:r>
        </a:p>
        <a:p>
          <a:pPr marL="0" lvl="0" indent="0" algn="ctr">
            <a:spcBef>
              <a:spcPct val="0"/>
            </a:spcBef>
            <a:buNone/>
          </a:pPr>
          <a:r>
            <a:rPr lang="ru-RU" altLang="ru-RU" sz="1800" b="0" kern="1200" dirty="0">
              <a:solidFill>
                <a:schemeClr val="tx1"/>
              </a:solidFill>
            </a:rPr>
            <a:t>от 24 ноября 2022 г. № 1023)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>
            <a:solidFill>
              <a:schemeClr val="tx1"/>
            </a:solidFill>
          </a:endParaRPr>
        </a:p>
      </dsp:txBody>
      <dsp:txXfrm>
        <a:off x="68373" y="68373"/>
        <a:ext cx="8403651" cy="1263881"/>
      </dsp:txXfrm>
    </dsp:sp>
    <dsp:sp modelId="{8A84FB50-5EAC-46D0-A4A6-E2BE28718144}">
      <dsp:nvSpPr>
        <dsp:cNvPr id="0" name=""/>
        <dsp:cNvSpPr/>
      </dsp:nvSpPr>
      <dsp:spPr>
        <a:xfrm>
          <a:off x="275" y="1404996"/>
          <a:ext cx="8532554" cy="1400627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kern="1200" dirty="0">
              <a:solidFill>
                <a:schemeClr val="tx1"/>
              </a:solidFill>
            </a:rPr>
            <a:t>Федеральная адаптированная образовательная программа основного общего образования для обучающихся с ограниченными возможностями здоровья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kern="1200" dirty="0">
              <a:solidFill>
                <a:schemeClr val="tx1"/>
              </a:solidFill>
            </a:rPr>
            <a:t>(</a:t>
          </a:r>
          <a:r>
            <a:rPr lang="ru-RU" altLang="ru-RU" sz="1800" kern="1200" dirty="0">
              <a:solidFill>
                <a:schemeClr val="tx1"/>
              </a:solidFill>
            </a:rPr>
            <a:t>приказ Министерства просвещения РФ от 24 ноября 2022 г. № 1025)</a:t>
          </a:r>
          <a:endParaRPr lang="ru-RU" sz="1800" kern="1200" dirty="0">
            <a:solidFill>
              <a:schemeClr val="tx1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>
            <a:solidFill>
              <a:schemeClr val="tx1"/>
            </a:solidFill>
          </a:endParaRPr>
        </a:p>
      </dsp:txBody>
      <dsp:txXfrm>
        <a:off x="68648" y="1473369"/>
        <a:ext cx="8395808" cy="1263881"/>
      </dsp:txXfrm>
    </dsp:sp>
    <dsp:sp modelId="{CB4E0087-31FD-485D-BC09-1F9D5C9BC6E7}">
      <dsp:nvSpPr>
        <dsp:cNvPr id="0" name=""/>
        <dsp:cNvSpPr/>
      </dsp:nvSpPr>
      <dsp:spPr>
        <a:xfrm>
          <a:off x="275" y="2809125"/>
          <a:ext cx="8532554" cy="1400627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kern="1200" dirty="0">
              <a:solidFill>
                <a:schemeClr val="tx1"/>
              </a:solidFill>
            </a:rPr>
            <a:t>Федеральная адаптированная основная общеобразовательная программа обучающихся с умственной отсталостью (интеллектуальными нарушениями)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kern="1200" dirty="0">
              <a:solidFill>
                <a:schemeClr val="tx1"/>
              </a:solidFill>
            </a:rPr>
            <a:t>(</a:t>
          </a:r>
          <a:r>
            <a:rPr lang="ru-RU" altLang="ru-RU" sz="1800" kern="1200" dirty="0">
              <a:solidFill>
                <a:schemeClr val="tx1"/>
              </a:solidFill>
            </a:rPr>
            <a:t>приказ Министерства просвещения РФ от 24 ноября 2022 г. № 1026) </a:t>
          </a:r>
          <a:endParaRPr lang="ru-RU" sz="1800" kern="1200" dirty="0">
            <a:solidFill>
              <a:schemeClr val="tx1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>
            <a:solidFill>
              <a:schemeClr val="tx1"/>
            </a:solidFill>
          </a:endParaRPr>
        </a:p>
      </dsp:txBody>
      <dsp:txXfrm>
        <a:off x="68648" y="2877498"/>
        <a:ext cx="8395808" cy="12638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042D19-B73A-4BCD-961B-A72111392952}">
      <dsp:nvSpPr>
        <dsp:cNvPr id="0" name=""/>
        <dsp:cNvSpPr/>
      </dsp:nvSpPr>
      <dsp:spPr>
        <a:xfrm>
          <a:off x="4164416" y="1248456"/>
          <a:ext cx="1856664" cy="11282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7206"/>
              </a:lnTo>
              <a:lnTo>
                <a:pt x="1856664" y="737206"/>
              </a:lnTo>
              <a:lnTo>
                <a:pt x="1856664" y="11282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4055BD-3B4D-45FB-B275-4EF63B33628B}">
      <dsp:nvSpPr>
        <dsp:cNvPr id="0" name=""/>
        <dsp:cNvSpPr/>
      </dsp:nvSpPr>
      <dsp:spPr>
        <a:xfrm>
          <a:off x="1864087" y="1248456"/>
          <a:ext cx="2300328" cy="1127353"/>
        </a:xfrm>
        <a:custGeom>
          <a:avLst/>
          <a:gdLst/>
          <a:ahLst/>
          <a:cxnLst/>
          <a:rect l="0" t="0" r="0" b="0"/>
          <a:pathLst>
            <a:path>
              <a:moveTo>
                <a:pt x="2300328" y="0"/>
              </a:moveTo>
              <a:lnTo>
                <a:pt x="2300328" y="736312"/>
              </a:lnTo>
              <a:lnTo>
                <a:pt x="0" y="736312"/>
              </a:lnTo>
              <a:lnTo>
                <a:pt x="0" y="11273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6C7731-477E-4429-92C1-AD654E40BE67}">
      <dsp:nvSpPr>
        <dsp:cNvPr id="0" name=""/>
        <dsp:cNvSpPr/>
      </dsp:nvSpPr>
      <dsp:spPr>
        <a:xfrm>
          <a:off x="2218445" y="278841"/>
          <a:ext cx="3891941" cy="969615"/>
        </a:xfrm>
        <a:prstGeom prst="rect">
          <a:avLst/>
        </a:prstGeom>
        <a:noFill/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>
              <a:solidFill>
                <a:schemeClr val="tx1"/>
              </a:solidFill>
            </a:rPr>
            <a:t>Механизмы введения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>
              <a:solidFill>
                <a:schemeClr val="tx1"/>
              </a:solidFill>
            </a:rPr>
            <a:t>ФООП в ОО</a:t>
          </a:r>
          <a:endParaRPr lang="ru-RU" sz="2400" b="1" kern="1200" dirty="0"/>
        </a:p>
        <a:p>
          <a:pPr lvl="0" algn="ctr">
            <a:spcBef>
              <a:spcPct val="0"/>
            </a:spcBef>
            <a:buNone/>
          </a:pPr>
          <a:endParaRPr lang="ru-RU" kern="1200" dirty="0"/>
        </a:p>
      </dsp:txBody>
      <dsp:txXfrm>
        <a:off x="2218445" y="278841"/>
        <a:ext cx="3891941" cy="969615"/>
      </dsp:txXfrm>
    </dsp:sp>
    <dsp:sp modelId="{4682425F-2B91-4F39-9635-5AAB06233254}">
      <dsp:nvSpPr>
        <dsp:cNvPr id="0" name=""/>
        <dsp:cNvSpPr/>
      </dsp:nvSpPr>
      <dsp:spPr>
        <a:xfrm>
          <a:off x="1985" y="2375809"/>
          <a:ext cx="3724203" cy="1699708"/>
        </a:xfrm>
        <a:prstGeom prst="rect">
          <a:avLst/>
        </a:prstGeom>
        <a:noFill/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kern="1200" dirty="0">
            <a:solidFill>
              <a:schemeClr val="accent1">
                <a:lumMod val="75000"/>
              </a:schemeClr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>
              <a:solidFill>
                <a:schemeClr val="accent1">
                  <a:lumMod val="75000"/>
                </a:schemeClr>
              </a:solidFill>
            </a:rPr>
            <a:t>ООП ОО разрабатывается или вносятся изменения в действующие ООП в соответствии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>
              <a:solidFill>
                <a:schemeClr val="accent1">
                  <a:lumMod val="75000"/>
                </a:schemeClr>
              </a:solidFill>
            </a:rPr>
            <a:t>с ФГОС и ФООП</a:t>
          </a:r>
        </a:p>
        <a:p>
          <a:pPr lvl="0" algn="ctr">
            <a:spcBef>
              <a:spcPct val="0"/>
            </a:spcBef>
            <a:buNone/>
          </a:pPr>
          <a:r>
            <a:rPr lang="ru-RU" sz="1100" b="1" kern="1200" dirty="0">
              <a:solidFill>
                <a:schemeClr val="accent1">
                  <a:lumMod val="75000"/>
                </a:schemeClr>
              </a:solidFill>
            </a:rPr>
            <a:t>(ч. 6.1 ст. 12 № 273-ФЗ)</a:t>
          </a:r>
        </a:p>
        <a:p>
          <a:pPr lvl="0" algn="ctr">
            <a:spcBef>
              <a:spcPct val="0"/>
            </a:spcBef>
            <a:buNone/>
          </a:pPr>
          <a:endParaRPr lang="ru-RU" sz="2000" b="1" kern="1200" dirty="0">
            <a:solidFill>
              <a:srgbClr val="C00000"/>
            </a:solidFill>
          </a:endParaRPr>
        </a:p>
      </dsp:txBody>
      <dsp:txXfrm>
        <a:off x="1985" y="2375809"/>
        <a:ext cx="3724203" cy="1699708"/>
      </dsp:txXfrm>
    </dsp:sp>
    <dsp:sp modelId="{4BBA0DF1-AB5B-4F51-B569-B84B14EB33F6}">
      <dsp:nvSpPr>
        <dsp:cNvPr id="0" name=""/>
        <dsp:cNvSpPr/>
      </dsp:nvSpPr>
      <dsp:spPr>
        <a:xfrm>
          <a:off x="4158978" y="2376703"/>
          <a:ext cx="3724203" cy="1457765"/>
        </a:xfrm>
        <a:prstGeom prst="rect">
          <a:avLst/>
        </a:prstGeom>
        <a:noFill/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C00000"/>
              </a:solidFill>
            </a:rPr>
            <a:t>ООП ОО не разрабатывается, непосредственно применяется ФООП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rgbClr val="C00000"/>
              </a:solidFill>
            </a:rPr>
            <a:t>(ч. 6.4 ст. 12 № 273-ФЗ)</a:t>
          </a:r>
        </a:p>
      </dsp:txBody>
      <dsp:txXfrm>
        <a:off x="4158978" y="2376703"/>
        <a:ext cx="3724203" cy="145776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D5D8D3-86E5-446E-BA4F-48E7EA1197D9}">
      <dsp:nvSpPr>
        <dsp:cNvPr id="0" name=""/>
        <dsp:cNvSpPr/>
      </dsp:nvSpPr>
      <dsp:spPr>
        <a:xfrm>
          <a:off x="6406812" y="2314828"/>
          <a:ext cx="91440" cy="4920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208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F7B63A-416D-4701-94AE-79D25CB2C059}">
      <dsp:nvSpPr>
        <dsp:cNvPr id="0" name=""/>
        <dsp:cNvSpPr/>
      </dsp:nvSpPr>
      <dsp:spPr>
        <a:xfrm>
          <a:off x="4263941" y="995245"/>
          <a:ext cx="2188591" cy="4920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5341"/>
              </a:lnTo>
              <a:lnTo>
                <a:pt x="2188591" y="335341"/>
              </a:lnTo>
              <a:lnTo>
                <a:pt x="2188591" y="4920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62834E-8704-41F9-ADB2-5684EFBFBC68}">
      <dsp:nvSpPr>
        <dsp:cNvPr id="0" name=""/>
        <dsp:cNvSpPr/>
      </dsp:nvSpPr>
      <dsp:spPr>
        <a:xfrm>
          <a:off x="2101268" y="2314828"/>
          <a:ext cx="91440" cy="4608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4118"/>
              </a:lnTo>
              <a:lnTo>
                <a:pt x="72825" y="304118"/>
              </a:lnTo>
              <a:lnTo>
                <a:pt x="72825" y="4608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F21B93-959C-43D2-8DCB-52F4856C5D2F}">
      <dsp:nvSpPr>
        <dsp:cNvPr id="0" name=""/>
        <dsp:cNvSpPr/>
      </dsp:nvSpPr>
      <dsp:spPr>
        <a:xfrm>
          <a:off x="2146988" y="995245"/>
          <a:ext cx="2116952" cy="492084"/>
        </a:xfrm>
        <a:custGeom>
          <a:avLst/>
          <a:gdLst/>
          <a:ahLst/>
          <a:cxnLst/>
          <a:rect l="0" t="0" r="0" b="0"/>
          <a:pathLst>
            <a:path>
              <a:moveTo>
                <a:pt x="2116952" y="0"/>
              </a:moveTo>
              <a:lnTo>
                <a:pt x="2116952" y="335341"/>
              </a:lnTo>
              <a:lnTo>
                <a:pt x="0" y="335341"/>
              </a:lnTo>
              <a:lnTo>
                <a:pt x="0" y="4920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96B227-599E-4DA4-9573-0376274CD713}">
      <dsp:nvSpPr>
        <dsp:cNvPr id="0" name=""/>
        <dsp:cNvSpPr/>
      </dsp:nvSpPr>
      <dsp:spPr>
        <a:xfrm>
          <a:off x="2569363" y="187688"/>
          <a:ext cx="3389155" cy="8075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F2439B-6B93-4AF1-B5B1-7947ACB8EBC7}">
      <dsp:nvSpPr>
        <dsp:cNvPr id="0" name=""/>
        <dsp:cNvSpPr/>
      </dsp:nvSpPr>
      <dsp:spPr>
        <a:xfrm>
          <a:off x="2757361" y="366286"/>
          <a:ext cx="3389155" cy="8075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kern="1200" dirty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kern="1200" dirty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/>
            <a:t>Система оценки достижения планируемых результатов освоения ФООП</a:t>
          </a:r>
          <a:br>
            <a:rPr lang="ru-RU" sz="1600" kern="1200" dirty="0"/>
          </a:br>
          <a:endParaRPr lang="ru-RU" sz="1600" kern="1200" dirty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kern="1200" dirty="0"/>
        </a:p>
      </dsp:txBody>
      <dsp:txXfrm>
        <a:off x="2781014" y="389939"/>
        <a:ext cx="3341849" cy="760251"/>
      </dsp:txXfrm>
    </dsp:sp>
    <dsp:sp modelId="{F93DCBDD-33CD-40FA-B3C9-8CCED39A606D}">
      <dsp:nvSpPr>
        <dsp:cNvPr id="0" name=""/>
        <dsp:cNvSpPr/>
      </dsp:nvSpPr>
      <dsp:spPr>
        <a:xfrm>
          <a:off x="896022" y="1487330"/>
          <a:ext cx="2501931" cy="8274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B1D7D6-FC5F-4702-A35E-72C9173121B5}">
      <dsp:nvSpPr>
        <dsp:cNvPr id="0" name=""/>
        <dsp:cNvSpPr/>
      </dsp:nvSpPr>
      <dsp:spPr>
        <a:xfrm>
          <a:off x="1084020" y="1665928"/>
          <a:ext cx="2501931" cy="8274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Процедуры </a:t>
          </a:r>
          <a:r>
            <a:rPr lang="ru-RU" sz="1800" b="1" kern="1200" dirty="0"/>
            <a:t>внутренней оценки</a:t>
          </a:r>
          <a:endParaRPr lang="ru-RU" sz="1800" kern="1200" dirty="0"/>
        </a:p>
      </dsp:txBody>
      <dsp:txXfrm>
        <a:off x="1108257" y="1690165"/>
        <a:ext cx="2453457" cy="779024"/>
      </dsp:txXfrm>
    </dsp:sp>
    <dsp:sp modelId="{B92E234A-AD14-4FEF-8FD1-75B5C96CEC08}">
      <dsp:nvSpPr>
        <dsp:cNvPr id="0" name=""/>
        <dsp:cNvSpPr/>
      </dsp:nvSpPr>
      <dsp:spPr>
        <a:xfrm>
          <a:off x="28028" y="2775690"/>
          <a:ext cx="4292131" cy="15427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90FDC5-85E9-4FBE-83FF-B96F28A0CF8B}">
      <dsp:nvSpPr>
        <dsp:cNvPr id="0" name=""/>
        <dsp:cNvSpPr/>
      </dsp:nvSpPr>
      <dsp:spPr>
        <a:xfrm>
          <a:off x="216025" y="2954288"/>
          <a:ext cx="4292131" cy="15427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eaLnBrk="1" fontAlgn="t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/>
            <a:t>1.стартовая диагностика в 1,5,10 </a:t>
          </a:r>
          <a:r>
            <a:rPr lang="ru-RU" sz="1400" b="0" kern="1200" dirty="0" err="1"/>
            <a:t>кл</a:t>
          </a:r>
          <a:r>
            <a:rPr lang="ru-RU" sz="1400" b="0" kern="1200" dirty="0"/>
            <a:t>;</a:t>
          </a:r>
        </a:p>
        <a:p>
          <a:pPr marL="0" lvl="0" indent="0" algn="l" defTabSz="622300" eaLnBrk="1" fontAlgn="t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/>
            <a:t>2.текущая и тематическая оценка;</a:t>
          </a:r>
        </a:p>
        <a:p>
          <a:pPr marL="0" lvl="0" indent="0" algn="l" defTabSz="622300" eaLnBrk="1" fontAlgn="t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/>
            <a:t>3. промежуточная аттестация;</a:t>
          </a:r>
        </a:p>
        <a:p>
          <a:pPr marL="0" lvl="0" indent="0" algn="l" defTabSz="622300" eaLnBrk="1" fontAlgn="t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/>
            <a:t>4.психолого-педагогическое наблюдение;</a:t>
          </a:r>
        </a:p>
        <a:p>
          <a:pPr marL="0" lvl="0" indent="0" algn="l" defTabSz="622300" eaLnBrk="1" fontAlgn="t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/>
            <a:t>5. внутренний мониторинг образовательных достижений обучающихся</a:t>
          </a:r>
          <a:endParaRPr lang="ru-RU" sz="1400" kern="1200" dirty="0"/>
        </a:p>
      </dsp:txBody>
      <dsp:txXfrm>
        <a:off x="261212" y="2999475"/>
        <a:ext cx="4201757" cy="1452421"/>
      </dsp:txXfrm>
    </dsp:sp>
    <dsp:sp modelId="{414186EC-3497-4997-8B41-76579BA8850C}">
      <dsp:nvSpPr>
        <dsp:cNvPr id="0" name=""/>
        <dsp:cNvSpPr/>
      </dsp:nvSpPr>
      <dsp:spPr>
        <a:xfrm>
          <a:off x="5201566" y="1487330"/>
          <a:ext cx="2501931" cy="8274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A1A2B9-A042-4908-8215-EBC34B675EAC}">
      <dsp:nvSpPr>
        <dsp:cNvPr id="0" name=""/>
        <dsp:cNvSpPr/>
      </dsp:nvSpPr>
      <dsp:spPr>
        <a:xfrm>
          <a:off x="5389564" y="1665928"/>
          <a:ext cx="2501931" cy="8274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Процедуры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внешней оценки</a:t>
          </a:r>
          <a:endParaRPr lang="ru-RU" sz="1800" kern="1200" dirty="0"/>
        </a:p>
      </dsp:txBody>
      <dsp:txXfrm>
        <a:off x="5413801" y="1690165"/>
        <a:ext cx="2453457" cy="779024"/>
      </dsp:txXfrm>
    </dsp:sp>
    <dsp:sp modelId="{CE1A0EBF-0989-4620-AC12-979F84528F18}">
      <dsp:nvSpPr>
        <dsp:cNvPr id="0" name=""/>
        <dsp:cNvSpPr/>
      </dsp:nvSpPr>
      <dsp:spPr>
        <a:xfrm>
          <a:off x="4669049" y="2806912"/>
          <a:ext cx="3566965" cy="15812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9FD40-BC06-4E62-8754-CD8B70B5744A}">
      <dsp:nvSpPr>
        <dsp:cNvPr id="0" name=""/>
        <dsp:cNvSpPr/>
      </dsp:nvSpPr>
      <dsp:spPr>
        <a:xfrm>
          <a:off x="4857047" y="2985510"/>
          <a:ext cx="3566965" cy="15812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eaLnBrk="1" fontAlgn="t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/>
            <a:t>1. независимая оценка качества образования;</a:t>
          </a:r>
        </a:p>
        <a:p>
          <a:pPr marL="0" lvl="0" indent="0" algn="l" defTabSz="622300" eaLnBrk="1" fontAlgn="t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/>
            <a:t>2. мониторинговые исследования;</a:t>
          </a:r>
        </a:p>
        <a:p>
          <a:pPr marL="0" lvl="0" indent="0" algn="l" defTabSz="622300" eaLnBrk="1" fontAlgn="t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/>
            <a:t>3. ГИА</a:t>
          </a:r>
        </a:p>
      </dsp:txBody>
      <dsp:txXfrm>
        <a:off x="4903361" y="3031824"/>
        <a:ext cx="3474337" cy="14886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106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8882C46-9197-FC45-407E-B542C2F230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EF76A3A-63C4-E105-C14F-AE3ADADE36A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8BCE6C2-CA12-4892-8799-8AA46FCE3F73}" type="datetimeFigureOut">
              <a:rPr lang="ru-RU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F510F4F3-DB79-A6AA-CABE-7F24AB6027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5725" y="741363"/>
            <a:ext cx="6589713" cy="3706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4B383619-655A-26A7-55DA-C5B5E946B5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275" y="4694238"/>
            <a:ext cx="5408613" cy="44465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11E5ED-098D-BF17-9ACE-911CE535815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85300"/>
            <a:ext cx="2930525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C57B3C-C020-5D0A-68E4-4C4724D391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29050" y="9385300"/>
            <a:ext cx="2930525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09AC1322-7CDA-4967-B7C3-4DB8855CAF2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>
            <a:extLst>
              <a:ext uri="{FF2B5EF4-FFF2-40B4-BE49-F238E27FC236}">
                <a16:creationId xmlns:a16="http://schemas.microsoft.com/office/drawing/2014/main" id="{16457B6E-D903-23C1-DCFE-26C0965C2AC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Заметки 2">
            <a:extLst>
              <a:ext uri="{FF2B5EF4-FFF2-40B4-BE49-F238E27FC236}">
                <a16:creationId xmlns:a16="http://schemas.microsoft.com/office/drawing/2014/main" id="{FC3B2DF3-DBFD-2855-E657-7A4D2D1FAC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4100" name="Номер слайда 3">
            <a:extLst>
              <a:ext uri="{FF2B5EF4-FFF2-40B4-BE49-F238E27FC236}">
                <a16:creationId xmlns:a16="http://schemas.microsoft.com/office/drawing/2014/main" id="{326B1AED-2DAD-AF55-A3B1-3AF07F1A4D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CD06B3C-CA73-4B71-AAC1-539E0A3421EA}" type="slidenum">
              <a:rPr lang="ru-RU" altLang="ru-RU"/>
              <a:pPr/>
              <a:t>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>
            <a:extLst>
              <a:ext uri="{FF2B5EF4-FFF2-40B4-BE49-F238E27FC236}">
                <a16:creationId xmlns:a16="http://schemas.microsoft.com/office/drawing/2014/main" id="{5E72AC74-F39B-133C-9F4B-BE9D41AB7B7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>
            <a:extLst>
              <a:ext uri="{FF2B5EF4-FFF2-40B4-BE49-F238E27FC236}">
                <a16:creationId xmlns:a16="http://schemas.microsoft.com/office/drawing/2014/main" id="{2838AC79-868B-9FF6-F5A2-72571C4A32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8676" name="Номер слайда 3">
            <a:extLst>
              <a:ext uri="{FF2B5EF4-FFF2-40B4-BE49-F238E27FC236}">
                <a16:creationId xmlns:a16="http://schemas.microsoft.com/office/drawing/2014/main" id="{EECF3152-B51E-557C-C646-121ECBB9A0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0B1CCEA-3FD9-42C5-B83C-910F320CE2D7}" type="slidenum">
              <a:rPr lang="ru-RU" altLang="ru-RU">
                <a:latin typeface="Calibri" panose="020F0502020204030204" pitchFamily="34" charset="0"/>
              </a:rPr>
              <a:pPr/>
              <a:t>16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>
            <a:extLst>
              <a:ext uri="{FF2B5EF4-FFF2-40B4-BE49-F238E27FC236}">
                <a16:creationId xmlns:a16="http://schemas.microsoft.com/office/drawing/2014/main" id="{BAD9B92F-8848-A093-64E8-A5ED69A2E39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>
            <a:extLst>
              <a:ext uri="{FF2B5EF4-FFF2-40B4-BE49-F238E27FC236}">
                <a16:creationId xmlns:a16="http://schemas.microsoft.com/office/drawing/2014/main" id="{41372590-C274-A6C1-A615-EF5C6DC55B6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30724" name="Номер слайда 3">
            <a:extLst>
              <a:ext uri="{FF2B5EF4-FFF2-40B4-BE49-F238E27FC236}">
                <a16:creationId xmlns:a16="http://schemas.microsoft.com/office/drawing/2014/main" id="{F4B3BE49-5097-9C98-72AA-5DDDF0EC9C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BF78BB6-9796-4541-B7B5-6768C2C1197A}" type="slidenum">
              <a:rPr lang="ru-RU" altLang="ru-RU">
                <a:latin typeface="Calibri" panose="020F0502020204030204" pitchFamily="34" charset="0"/>
              </a:rPr>
              <a:pPr/>
              <a:t>17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>
            <a:extLst>
              <a:ext uri="{FF2B5EF4-FFF2-40B4-BE49-F238E27FC236}">
                <a16:creationId xmlns:a16="http://schemas.microsoft.com/office/drawing/2014/main" id="{A1F505DE-B958-58E0-171B-C2CC49560F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>
            <a:extLst>
              <a:ext uri="{FF2B5EF4-FFF2-40B4-BE49-F238E27FC236}">
                <a16:creationId xmlns:a16="http://schemas.microsoft.com/office/drawing/2014/main" id="{77854F37-55B1-4883-2023-090C8944CEC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</p:txBody>
      </p:sp>
      <p:sp>
        <p:nvSpPr>
          <p:cNvPr id="7172" name="Номер слайда 3">
            <a:extLst>
              <a:ext uri="{FF2B5EF4-FFF2-40B4-BE49-F238E27FC236}">
                <a16:creationId xmlns:a16="http://schemas.microsoft.com/office/drawing/2014/main" id="{460E8176-BC80-5484-8207-90D347ABA9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9EE56B9-5C28-4C03-99DA-400D51E6CB84}" type="slidenum">
              <a:rPr lang="ru-RU" altLang="ru-RU">
                <a:latin typeface="Calibri" panose="020F0502020204030204" pitchFamily="34" charset="0"/>
              </a:rPr>
              <a:pPr/>
              <a:t>3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>
            <a:extLst>
              <a:ext uri="{FF2B5EF4-FFF2-40B4-BE49-F238E27FC236}">
                <a16:creationId xmlns:a16="http://schemas.microsoft.com/office/drawing/2014/main" id="{00984AAA-8CD1-780F-6A2B-26E044707B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Заметки 2">
            <a:extLst>
              <a:ext uri="{FF2B5EF4-FFF2-40B4-BE49-F238E27FC236}">
                <a16:creationId xmlns:a16="http://schemas.microsoft.com/office/drawing/2014/main" id="{5368EEC7-DBAB-ADAD-C1F8-286827026D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9220" name="Номер слайда 3">
            <a:extLst>
              <a:ext uri="{FF2B5EF4-FFF2-40B4-BE49-F238E27FC236}">
                <a16:creationId xmlns:a16="http://schemas.microsoft.com/office/drawing/2014/main" id="{7B21AE95-232C-2BDF-350A-6FD4427D86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0F52AB2-AA98-4CDA-AE09-3E24856A1D35}" type="slidenum">
              <a:rPr lang="ru-RU" altLang="ru-RU">
                <a:latin typeface="Calibri" panose="020F0502020204030204" pitchFamily="34" charset="0"/>
              </a:rPr>
              <a:pPr/>
              <a:t>4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>
            <a:extLst>
              <a:ext uri="{FF2B5EF4-FFF2-40B4-BE49-F238E27FC236}">
                <a16:creationId xmlns:a16="http://schemas.microsoft.com/office/drawing/2014/main" id="{0D0D361E-5F02-B928-B8F3-11E1749C04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>
            <a:extLst>
              <a:ext uri="{FF2B5EF4-FFF2-40B4-BE49-F238E27FC236}">
                <a16:creationId xmlns:a16="http://schemas.microsoft.com/office/drawing/2014/main" id="{C8CB3577-EC2B-932B-E638-C8EE769ADD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12292" name="Номер слайда 3">
            <a:extLst>
              <a:ext uri="{FF2B5EF4-FFF2-40B4-BE49-F238E27FC236}">
                <a16:creationId xmlns:a16="http://schemas.microsoft.com/office/drawing/2014/main" id="{F521481E-B83F-94EA-44A8-49EB23EEA4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A3D5A6B-D2E6-4DD2-9806-EE925C1F4CB0}" type="slidenum">
              <a:rPr lang="ru-RU" altLang="ru-RU">
                <a:latin typeface="Calibri" panose="020F0502020204030204" pitchFamily="34" charset="0"/>
              </a:rPr>
              <a:pPr/>
              <a:t>6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>
            <a:extLst>
              <a:ext uri="{FF2B5EF4-FFF2-40B4-BE49-F238E27FC236}">
                <a16:creationId xmlns:a16="http://schemas.microsoft.com/office/drawing/2014/main" id="{A6DD9270-8D9F-B4B9-65DE-A37984B045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>
            <a:extLst>
              <a:ext uri="{FF2B5EF4-FFF2-40B4-BE49-F238E27FC236}">
                <a16:creationId xmlns:a16="http://schemas.microsoft.com/office/drawing/2014/main" id="{E8FD0175-54C5-B62F-5C32-8B6BF4C4739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17412" name="Номер слайда 3">
            <a:extLst>
              <a:ext uri="{FF2B5EF4-FFF2-40B4-BE49-F238E27FC236}">
                <a16:creationId xmlns:a16="http://schemas.microsoft.com/office/drawing/2014/main" id="{18A90AB5-18C8-3B55-9ABF-56ABFE973A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0616E22-7C78-40A9-8267-375406035CCE}" type="slidenum">
              <a:rPr lang="ru-RU" altLang="ru-RU">
                <a:latin typeface="Calibri" panose="020F0502020204030204" pitchFamily="34" charset="0"/>
              </a:rPr>
              <a:pPr/>
              <a:t>10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>
            <a:extLst>
              <a:ext uri="{FF2B5EF4-FFF2-40B4-BE49-F238E27FC236}">
                <a16:creationId xmlns:a16="http://schemas.microsoft.com/office/drawing/2014/main" id="{37FB6012-218E-1413-6ADE-CC51D1F076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>
            <a:extLst>
              <a:ext uri="{FF2B5EF4-FFF2-40B4-BE49-F238E27FC236}">
                <a16:creationId xmlns:a16="http://schemas.microsoft.com/office/drawing/2014/main" id="{48D0C047-E6D2-8EA5-3E3E-473F3028DC9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19460" name="Номер слайда 3">
            <a:extLst>
              <a:ext uri="{FF2B5EF4-FFF2-40B4-BE49-F238E27FC236}">
                <a16:creationId xmlns:a16="http://schemas.microsoft.com/office/drawing/2014/main" id="{BCA2744B-B028-3413-0FF5-02CA96301C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34B007-7DAB-46AE-9FC4-BF73BAB2590B}" type="slidenum">
              <a:rPr lang="ru-RU" altLang="ru-RU">
                <a:latin typeface="Calibri" panose="020F0502020204030204" pitchFamily="34" charset="0"/>
              </a:rPr>
              <a:pPr/>
              <a:t>11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>
            <a:extLst>
              <a:ext uri="{FF2B5EF4-FFF2-40B4-BE49-F238E27FC236}">
                <a16:creationId xmlns:a16="http://schemas.microsoft.com/office/drawing/2014/main" id="{D7C0355B-8833-15B3-38B0-AC870026C0B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>
            <a:extLst>
              <a:ext uri="{FF2B5EF4-FFF2-40B4-BE49-F238E27FC236}">
                <a16:creationId xmlns:a16="http://schemas.microsoft.com/office/drawing/2014/main" id="{DAA2CC74-A297-BA6D-820D-C992363298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2532" name="Номер слайда 3">
            <a:extLst>
              <a:ext uri="{FF2B5EF4-FFF2-40B4-BE49-F238E27FC236}">
                <a16:creationId xmlns:a16="http://schemas.microsoft.com/office/drawing/2014/main" id="{B1567E6E-0964-9835-1C95-7F9AEBD0AF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E8DD550-8DBA-4980-A130-4718D92B78A6}" type="slidenum">
              <a:rPr lang="ru-RU" altLang="ru-RU">
                <a:latin typeface="Calibri" panose="020F0502020204030204" pitchFamily="34" charset="0"/>
              </a:rPr>
              <a:pPr/>
              <a:t>13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>
            <a:extLst>
              <a:ext uri="{FF2B5EF4-FFF2-40B4-BE49-F238E27FC236}">
                <a16:creationId xmlns:a16="http://schemas.microsoft.com/office/drawing/2014/main" id="{696E0F31-6B47-2A6D-7727-33EE806E77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>
            <a:extLst>
              <a:ext uri="{FF2B5EF4-FFF2-40B4-BE49-F238E27FC236}">
                <a16:creationId xmlns:a16="http://schemas.microsoft.com/office/drawing/2014/main" id="{B3586D57-CDF0-0B84-2D47-365B1822A51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4580" name="Номер слайда 3">
            <a:extLst>
              <a:ext uri="{FF2B5EF4-FFF2-40B4-BE49-F238E27FC236}">
                <a16:creationId xmlns:a16="http://schemas.microsoft.com/office/drawing/2014/main" id="{CFF8B55C-06BA-FF8B-434B-5392B0FC67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E85A447-1E5E-4D6E-8C78-3053871CA811}" type="slidenum">
              <a:rPr lang="ru-RU" altLang="ru-RU">
                <a:latin typeface="Calibri" panose="020F0502020204030204" pitchFamily="34" charset="0"/>
              </a:rPr>
              <a:pPr/>
              <a:t>14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>
            <a:extLst>
              <a:ext uri="{FF2B5EF4-FFF2-40B4-BE49-F238E27FC236}">
                <a16:creationId xmlns:a16="http://schemas.microsoft.com/office/drawing/2014/main" id="{76708356-1468-9732-CD7E-F49611E527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Заметки 2">
            <a:extLst>
              <a:ext uri="{FF2B5EF4-FFF2-40B4-BE49-F238E27FC236}">
                <a16:creationId xmlns:a16="http://schemas.microsoft.com/office/drawing/2014/main" id="{CAFAA923-3FEE-189A-F432-E74C331A465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6628" name="Номер слайда 3">
            <a:extLst>
              <a:ext uri="{FF2B5EF4-FFF2-40B4-BE49-F238E27FC236}">
                <a16:creationId xmlns:a16="http://schemas.microsoft.com/office/drawing/2014/main" id="{89DE37EB-E2AB-1706-E175-7ECD63C628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8FF6D1-7170-4FF5-BF5A-5CA91B15ED74}" type="slidenum">
              <a:rPr lang="ru-RU" altLang="ru-RU">
                <a:latin typeface="Calibri" panose="020F0502020204030204" pitchFamily="34" charset="0"/>
              </a:rPr>
              <a:pPr/>
              <a:t>15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2924F1-2DEB-D8C4-2FD8-878D0650B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DE427-EAE3-4A60-939B-D0C120ABF4BB}" type="datetime1">
              <a:rPr lang="ru-RU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F46A9F-BEBE-02D2-5463-7E748068E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1166E8-773F-6FE2-F6CC-A1CD86333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A764E6-4277-433A-817B-398A55E9147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1600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09DF25-2031-0238-9F7E-C641538FE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C79AC-63D9-424C-BF7B-77BC4466DA15}" type="datetime1">
              <a:rPr lang="ru-RU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BB3DE2-408B-AD3F-6174-CE597E46B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86098E-34A5-61CC-24B5-D3C3ED890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413C5D-4031-4B9C-A624-057657D4D3C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8167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E4E817-26A3-2D8F-2A7F-6DCFD1660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89040-44E6-43E5-A9A4-6475F616EFA8}" type="datetime1">
              <a:rPr lang="ru-RU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C50856-C7A6-FAD7-AE51-C736B8411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45E205-EB57-FEA9-9815-444E08B24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CAE7F4-EFC8-418C-9619-0D228AD562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46289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1950B0-C129-E6FF-710F-74365889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079FE-98F3-431E-B8AB-697302D44921}" type="datetime1">
              <a:rPr lang="ru-RU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7717A8-F3B5-158E-6D38-820AA4FF9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FDE16E-B941-FDE1-4307-C939BCA4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392FB1-1189-4554-BAB4-0FA27A3CD0D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11518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3A7EF0-B013-429E-D8B6-67A81CAB6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5FA99-7D7E-44CB-9719-52B3A967762C}" type="datetime1">
              <a:rPr lang="ru-RU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8A2613-305F-769A-46F8-A513865E7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76398F-1940-0F43-2A48-696D804A4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15636D-5A0C-4096-9B00-BED5BF56417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4222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40D191F2-98BE-34E6-FECE-F4467F426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59B8E-5CFE-4194-92BB-19907D7A244E}" type="datetime1">
              <a:rPr lang="ru-RU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99116FD2-760C-8A9D-D3B4-DB4060BFC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08E2E426-4D8B-C733-A457-6FD842C53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865B70-D969-4A64-982A-5E49C61471D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1408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0254CC7B-C6E1-AC69-DABA-680120519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9EB28-012A-4D71-9DD6-1722E8391883}" type="datetime1">
              <a:rPr lang="ru-RU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C8B8384E-A463-73C0-B4C6-15FA159C7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EE5CC8F0-EEC8-5B4F-F5AF-1B95E7684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F0B989-661A-4928-B7C9-82AC8FD5073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44816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74781F59-B43B-FA69-2AB0-054C5D7D1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8F708-A66E-4AC7-8B12-9ECC2920F8F4}" type="datetime1">
              <a:rPr lang="ru-RU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444A9D1C-4EBD-CC76-F4E8-0E8B9BCAA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BC9725FC-0482-9495-00DD-3CB47F87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9912E7-E104-44DF-8338-446BD8C8FD0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1952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50EF596A-0D9E-D5B4-8D6E-F6FE999B0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73E6D-6563-460F-99F5-FFB02C9C853E}" type="datetime1">
              <a:rPr lang="ru-RU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784BBA71-1639-826A-1E53-8F997ED9C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F2AC1C45-0BB7-CB2E-5744-10C250F25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35955A-A901-4DAB-8422-40807C536C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9001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C2EA836E-5F19-7181-73B5-C87CE3D39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F5F77-7CF5-4A0B-952B-2DB35D19CB29}" type="datetime1">
              <a:rPr lang="ru-RU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7157DB8F-8329-FB7C-347A-32F53AD01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A41E398-E465-A21E-7B45-2599C2CC2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940BED-F6E2-4AA6-8A09-EEAC5C98A67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3473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62B427F7-CB13-CBA8-39CD-756D95443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B6001-5FBE-47FA-ABF7-008667EBCBFA}" type="datetime1">
              <a:rPr lang="ru-RU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72FC4355-427D-C23E-0885-6A067D5F7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A19ABF1F-F707-A89E-92F9-9204D16F2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1E8B9D-9460-43B4-961E-5EA824988FA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4411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e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E181E602-DEA0-E521-CFFA-8B2BE868AC7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1DD7375D-8250-B80C-24F0-6F4DDE40B0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11188" y="1200150"/>
            <a:ext cx="8075612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53AFC4-CE65-9DED-0D65-2FD693B2A5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3F479D-51ED-44D9-BBA8-6C4ABFD50DB0}" type="datetime1">
              <a:rPr lang="ru-RU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25E9DC-8952-CD71-B978-556BCBE725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FF1C66-4A75-97DD-6B45-3DBE36A0A1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11113"/>
            <a:ext cx="2133600" cy="273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653E8D96-64B7-4B38-B8E3-59E55162252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3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3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14.png" /><Relationship Id="rId4" Type="http://schemas.openxmlformats.org/officeDocument/2006/relationships/image" Target="../media/image13.pn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3.pn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16.png" /><Relationship Id="rId4" Type="http://schemas.openxmlformats.org/officeDocument/2006/relationships/image" Target="../media/image13.pn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8.png" /><Relationship Id="rId5" Type="http://schemas.openxmlformats.org/officeDocument/2006/relationships/image" Target="../media/image17.png" /><Relationship Id="rId4" Type="http://schemas.openxmlformats.org/officeDocument/2006/relationships/image" Target="../media/image13.pn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0.png" /><Relationship Id="rId5" Type="http://schemas.openxmlformats.org/officeDocument/2006/relationships/image" Target="../media/image13.png" /><Relationship Id="rId4" Type="http://schemas.openxmlformats.org/officeDocument/2006/relationships/image" Target="../media/image8.pn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1.png" /><Relationship Id="rId5" Type="http://schemas.openxmlformats.org/officeDocument/2006/relationships/image" Target="../media/image13.png" /><Relationship Id="rId4" Type="http://schemas.openxmlformats.org/officeDocument/2006/relationships/image" Target="../media/image8.png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 /><Relationship Id="rId7" Type="http://schemas.microsoft.com/office/2007/relationships/diagramDrawing" Target="../diagrams/drawing5.xml" /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Relationship Id="rId6" Type="http://schemas.openxmlformats.org/officeDocument/2006/relationships/diagramColors" Target="../diagrams/colors5.xml" /><Relationship Id="rId5" Type="http://schemas.openxmlformats.org/officeDocument/2006/relationships/diagramQuickStyle" Target="../diagrams/quickStyle5.xml" /><Relationship Id="rId4" Type="http://schemas.openxmlformats.org/officeDocument/2006/relationships/diagramLayout" Target="../diagrams/layout5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 /><Relationship Id="rId2" Type="http://schemas.openxmlformats.org/officeDocument/2006/relationships/image" Target="../media/image24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7.png" /><Relationship Id="rId4" Type="http://schemas.openxmlformats.org/officeDocument/2006/relationships/image" Target="../media/image26.png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 /><Relationship Id="rId3" Type="http://schemas.openxmlformats.org/officeDocument/2006/relationships/image" Target="../media/image2.png" /><Relationship Id="rId7" Type="http://schemas.openxmlformats.org/officeDocument/2006/relationships/diagramQuickStyle" Target="../diagrams/quickStyle1.xml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7.xml" /><Relationship Id="rId6" Type="http://schemas.openxmlformats.org/officeDocument/2006/relationships/diagramLayout" Target="../diagrams/layout1.xml" /><Relationship Id="rId5" Type="http://schemas.openxmlformats.org/officeDocument/2006/relationships/diagramData" Target="../diagrams/data1.xml" /><Relationship Id="rId4" Type="http://schemas.openxmlformats.org/officeDocument/2006/relationships/image" Target="../media/image6.png" /><Relationship Id="rId9" Type="http://schemas.microsoft.com/office/2007/relationships/diagramDrawing" Target="../diagrams/drawing1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9.png" /><Relationship Id="rId4" Type="http://schemas.openxmlformats.org/officeDocument/2006/relationships/image" Target="../media/image8.png" 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 /><Relationship Id="rId3" Type="http://schemas.openxmlformats.org/officeDocument/2006/relationships/image" Target="../media/image6.png" /><Relationship Id="rId7" Type="http://schemas.openxmlformats.org/officeDocument/2006/relationships/diagramColors" Target="../diagrams/colors2.xml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Relationship Id="rId6" Type="http://schemas.openxmlformats.org/officeDocument/2006/relationships/diagramQuickStyle" Target="../diagrams/quickStyle2.xml" /><Relationship Id="rId5" Type="http://schemas.openxmlformats.org/officeDocument/2006/relationships/diagramLayout" Target="../diagrams/layout2.xml" /><Relationship Id="rId4" Type="http://schemas.openxmlformats.org/officeDocument/2006/relationships/diagramData" Target="../diagrams/data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1.png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 /><Relationship Id="rId13" Type="http://schemas.microsoft.com/office/2007/relationships/diagramDrawing" Target="../diagrams/drawing4.xml" /><Relationship Id="rId3" Type="http://schemas.openxmlformats.org/officeDocument/2006/relationships/diagramLayout" Target="../diagrams/layout3.xml" /><Relationship Id="rId7" Type="http://schemas.openxmlformats.org/officeDocument/2006/relationships/image" Target="../media/image4.png" /><Relationship Id="rId12" Type="http://schemas.openxmlformats.org/officeDocument/2006/relationships/diagramColors" Target="../diagrams/colors4.xml" /><Relationship Id="rId2" Type="http://schemas.openxmlformats.org/officeDocument/2006/relationships/diagramData" Target="../diagrams/data3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3.xml" /><Relationship Id="rId11" Type="http://schemas.openxmlformats.org/officeDocument/2006/relationships/diagramQuickStyle" Target="../diagrams/quickStyle4.xml" /><Relationship Id="rId5" Type="http://schemas.openxmlformats.org/officeDocument/2006/relationships/diagramColors" Target="../diagrams/colors3.xml" /><Relationship Id="rId10" Type="http://schemas.openxmlformats.org/officeDocument/2006/relationships/diagramLayout" Target="../diagrams/layout4.xml" /><Relationship Id="rId4" Type="http://schemas.openxmlformats.org/officeDocument/2006/relationships/diagramQuickStyle" Target="../diagrams/quickStyle3.xml" /><Relationship Id="rId9" Type="http://schemas.openxmlformats.org/officeDocument/2006/relationships/diagramData" Target="../diagrams/data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6" name="Text Box 6">
            <a:extLst>
              <a:ext uri="{FF2B5EF4-FFF2-40B4-BE49-F238E27FC236}">
                <a16:creationId xmlns:a16="http://schemas.microsoft.com/office/drawing/2014/main" id="{9DBB024A-3404-CA3C-3513-E1A722DD4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8113" y="858838"/>
            <a:ext cx="7127875" cy="1712912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>
            <a:defPPr>
              <a:defRPr lang="ru-RU"/>
            </a:defPPr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/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rgbClr val="C0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cs typeface="Arial" panose="020B0604020202020204" pitchFamily="34" charset="0"/>
              </a:rPr>
              <a:t>О введении обновленных федеральных государственных образовательных стандартов общего образования и федеральных основных общеобразовательных программ </a:t>
            </a:r>
            <a:endParaRPr lang="ru-RU" b="1" dirty="0">
              <a:cs typeface="Arial" panose="020B0604020202020204" pitchFamily="34" charset="0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cs typeface="Arial" panose="020B0604020202020204" pitchFamily="34" charset="0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cs typeface="Arial" panose="020B0604020202020204" pitchFamily="34" charset="0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cs typeface="Arial" panose="020B0604020202020204" pitchFamily="34" charset="0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341B7022-8672-D62C-648B-95C0F8DDF3EC}"/>
              </a:ext>
            </a:extLst>
          </p:cNvPr>
          <p:cNvCxnSpPr/>
          <p:nvPr/>
        </p:nvCxnSpPr>
        <p:spPr>
          <a:xfrm flipV="1">
            <a:off x="1385888" y="4803775"/>
            <a:ext cx="7434262" cy="36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EF0B9112-549F-A87C-42A5-E571822B3C2E}"/>
              </a:ext>
            </a:extLst>
          </p:cNvPr>
          <p:cNvCxnSpPr/>
          <p:nvPr/>
        </p:nvCxnSpPr>
        <p:spPr>
          <a:xfrm flipH="1" flipV="1">
            <a:off x="1430338" y="1276350"/>
            <a:ext cx="17462" cy="2322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Рисунок 1">
            <a:extLst>
              <a:ext uri="{FF2B5EF4-FFF2-40B4-BE49-F238E27FC236}">
                <a16:creationId xmlns:a16="http://schemas.microsoft.com/office/drawing/2014/main" id="{CF31B03E-7E57-0F01-BDD2-169769CC2F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263" y="-23813"/>
            <a:ext cx="1695450" cy="835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Рисунок 2">
            <a:extLst>
              <a:ext uri="{FF2B5EF4-FFF2-40B4-BE49-F238E27FC236}">
                <a16:creationId xmlns:a16="http://schemas.microsoft.com/office/drawing/2014/main" id="{F4C27869-BABC-9FBF-9E1A-4E0CF3C443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625" y="22225"/>
            <a:ext cx="16160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Box 1">
            <a:extLst>
              <a:ext uri="{FF2B5EF4-FFF2-40B4-BE49-F238E27FC236}">
                <a16:creationId xmlns:a16="http://schemas.microsoft.com/office/drawing/2014/main" id="{495C5ED6-A1E4-EBAE-4C93-1D4E2D27E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0988" y="3286125"/>
            <a:ext cx="258921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Мухаметшина,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Люция Наильевна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 специалист отдела государственного контроля качества образования управления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контрольно-надзорной деятельности департамента надзора и контроля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образования МО и Н РТ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2">
            <a:extLst>
              <a:ext uri="{FF2B5EF4-FFF2-40B4-BE49-F238E27FC236}">
                <a16:creationId xmlns:a16="http://schemas.microsoft.com/office/drawing/2014/main" id="{D213F66A-964D-7320-57BF-7635CB985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982" b="92204"/>
          <a:stretch>
            <a:fillRect/>
          </a:stretch>
        </p:blipFill>
        <p:spPr bwMode="auto">
          <a:xfrm>
            <a:off x="666750" y="565150"/>
            <a:ext cx="28527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Рисунок 2">
            <a:extLst>
              <a:ext uri="{FF2B5EF4-FFF2-40B4-BE49-F238E27FC236}">
                <a16:creationId xmlns:a16="http://schemas.microsoft.com/office/drawing/2014/main" id="{8EDA70E1-EF3E-48CC-D05B-82F3A5DE76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18" t="60860" r="16556" b="28766"/>
          <a:stretch>
            <a:fillRect/>
          </a:stretch>
        </p:blipFill>
        <p:spPr bwMode="auto">
          <a:xfrm>
            <a:off x="5129213" y="708025"/>
            <a:ext cx="33845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Номер слайда 1">
            <a:extLst>
              <a:ext uri="{FF2B5EF4-FFF2-40B4-BE49-F238E27FC236}">
                <a16:creationId xmlns:a16="http://schemas.microsoft.com/office/drawing/2014/main" id="{A771B14F-23FA-AC54-452E-CC40011D2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6AB7069-67FA-4AAC-A132-CC076CEDE592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585AC93F-09B9-3D87-5790-766B4872B32A}"/>
              </a:ext>
            </a:extLst>
          </p:cNvPr>
          <p:cNvSpPr/>
          <p:nvPr/>
        </p:nvSpPr>
        <p:spPr>
          <a:xfrm>
            <a:off x="431800" y="606425"/>
            <a:ext cx="3025775" cy="5619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49D4A78E-273A-5CBF-9EF0-B17C90253A5F}"/>
              </a:ext>
            </a:extLst>
          </p:cNvPr>
          <p:cNvSpPr/>
          <p:nvPr/>
        </p:nvSpPr>
        <p:spPr>
          <a:xfrm>
            <a:off x="5214938" y="744538"/>
            <a:ext cx="3524250" cy="5222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647E41-2F44-C2C5-9807-8E8346D44346}"/>
              </a:ext>
            </a:extLst>
          </p:cNvPr>
          <p:cNvSpPr/>
          <p:nvPr/>
        </p:nvSpPr>
        <p:spPr>
          <a:xfrm>
            <a:off x="611188" y="47625"/>
            <a:ext cx="8532812" cy="236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1 вариант введения ФООП в ОО </a:t>
            </a:r>
            <a:r>
              <a:rPr lang="ru-RU" b="1" dirty="0">
                <a:solidFill>
                  <a:srgbClr val="C00000"/>
                </a:solidFill>
              </a:rPr>
              <a:t>(если разрабатываются новые ООП)</a:t>
            </a:r>
          </a:p>
          <a:p>
            <a:pPr algn="just">
              <a:defRPr/>
            </a:pPr>
            <a:endParaRPr lang="ru-RU" sz="1600" b="1" dirty="0"/>
          </a:p>
        </p:txBody>
      </p:sp>
      <p:sp>
        <p:nvSpPr>
          <p:cNvPr id="8" name="Стрелка вправо 7">
            <a:extLst>
              <a:ext uri="{FF2B5EF4-FFF2-40B4-BE49-F238E27FC236}">
                <a16:creationId xmlns:a16="http://schemas.microsoft.com/office/drawing/2014/main" id="{F5419E03-B99E-0362-40A8-6A5BA8D6D86C}"/>
              </a:ext>
            </a:extLst>
          </p:cNvPr>
          <p:cNvSpPr/>
          <p:nvPr/>
        </p:nvSpPr>
        <p:spPr>
          <a:xfrm>
            <a:off x="3695700" y="811213"/>
            <a:ext cx="1282700" cy="29686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E955D3-4229-BCB3-6C76-25F94F004DC5}"/>
              </a:ext>
            </a:extLst>
          </p:cNvPr>
          <p:cNvSpPr txBox="1"/>
          <p:nvPr/>
        </p:nvSpPr>
        <p:spPr>
          <a:xfrm>
            <a:off x="666750" y="1303338"/>
            <a:ext cx="8466138" cy="375443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</a:rPr>
              <a:t>ООП НОО </a:t>
            </a:r>
            <a:r>
              <a:rPr lang="ru-RU" sz="1000" u="sng" dirty="0"/>
              <a:t>(</a:t>
            </a:r>
            <a:r>
              <a:rPr lang="ru-RU" sz="1000" dirty="0"/>
              <a:t>разрабатывается в соответствии с ФГОС и ФОП и размещается в виде электронного документа)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</a:rPr>
              <a:t>ООП ООО </a:t>
            </a:r>
            <a:r>
              <a:rPr lang="ru-RU" sz="1000" u="sng" dirty="0"/>
              <a:t>(</a:t>
            </a:r>
            <a:r>
              <a:rPr lang="ru-RU" sz="1000" dirty="0"/>
              <a:t>разрабатывается в соответствии с ФГОС и ФОП и размещается в виде электронного документа)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</a:rPr>
              <a:t>ООП СОО </a:t>
            </a:r>
            <a:r>
              <a:rPr lang="ru-RU" sz="1000" u="sng" dirty="0"/>
              <a:t>(</a:t>
            </a:r>
            <a:r>
              <a:rPr lang="ru-RU" sz="1000" dirty="0"/>
              <a:t>разрабатывается в соответствии с ФГОС и ФОП и размещается в виде электронного документа)</a:t>
            </a:r>
          </a:p>
          <a:p>
            <a:pPr>
              <a:defRPr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ООП содержат в том числе: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по предметам, курсам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воспитания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оценки предметных результатов по отдельному учебному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предмету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(Требование пунктов 19.35 ФОП НОО, 18.25 ФОП ООО, 18.25 ФОП СОО)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условий реализации программы в соответствии с ФГОС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учебный график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внеурочной деятельности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план воспитательной работы</a:t>
            </a:r>
          </a:p>
          <a:p>
            <a:pPr>
              <a:defRPr/>
            </a:pPr>
            <a:endParaRPr lang="ru-RU" sz="10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000" b="1" u="sng" dirty="0"/>
              <a:t>Ежегодно разрабатываются и размещаются на официальном сайте в виде электронного документа</a:t>
            </a:r>
            <a:endParaRPr lang="en-US" sz="1400" b="1" u="sng" dirty="0"/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</a:rPr>
              <a:t>Учебный план на 2023-2024 учебный год 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</a:rPr>
              <a:t>Календарный учебный график на 2023-2024 учебный год 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</a:rPr>
              <a:t>План внеурочной деятельности на 2023-2024 учебный год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</a:rPr>
              <a:t>Календарный план воспитательной работы на 2023-2024 учебный год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2">
            <a:extLst>
              <a:ext uri="{FF2B5EF4-FFF2-40B4-BE49-F238E27FC236}">
                <a16:creationId xmlns:a16="http://schemas.microsoft.com/office/drawing/2014/main" id="{29BA7B5D-3FFF-0B1E-B6E0-8FDD7CA07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982" b="92204"/>
          <a:stretch>
            <a:fillRect/>
          </a:stretch>
        </p:blipFill>
        <p:spPr bwMode="auto">
          <a:xfrm>
            <a:off x="644525" y="284163"/>
            <a:ext cx="28527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Рисунок 2">
            <a:extLst>
              <a:ext uri="{FF2B5EF4-FFF2-40B4-BE49-F238E27FC236}">
                <a16:creationId xmlns:a16="http://schemas.microsoft.com/office/drawing/2014/main" id="{9A7614ED-0A4F-4DCF-F97D-D69ED4DCAD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18" t="60860" r="16556" b="28766"/>
          <a:stretch>
            <a:fillRect/>
          </a:stretch>
        </p:blipFill>
        <p:spPr bwMode="auto">
          <a:xfrm>
            <a:off x="5219700" y="379413"/>
            <a:ext cx="338455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Номер слайда 1">
            <a:extLst>
              <a:ext uri="{FF2B5EF4-FFF2-40B4-BE49-F238E27FC236}">
                <a16:creationId xmlns:a16="http://schemas.microsoft.com/office/drawing/2014/main" id="{4EB23135-6CD0-95A3-3B0C-9D316F098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DDB3521-FBD5-4BD3-80AC-DA0E3F5703AD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DF0D928B-254A-564E-6CCD-7838224CB607}"/>
              </a:ext>
            </a:extLst>
          </p:cNvPr>
          <p:cNvSpPr/>
          <p:nvPr/>
        </p:nvSpPr>
        <p:spPr>
          <a:xfrm>
            <a:off x="581025" y="320675"/>
            <a:ext cx="3025775" cy="6492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2BA1D58D-86FC-E558-384F-10BDB11378B4}"/>
              </a:ext>
            </a:extLst>
          </p:cNvPr>
          <p:cNvSpPr/>
          <p:nvPr/>
        </p:nvSpPr>
        <p:spPr>
          <a:xfrm>
            <a:off x="5248275" y="385763"/>
            <a:ext cx="3524250" cy="5222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E80FB4A-37AA-71C4-F64B-51597B621CDC}"/>
              </a:ext>
            </a:extLst>
          </p:cNvPr>
          <p:cNvSpPr/>
          <p:nvPr/>
        </p:nvSpPr>
        <p:spPr>
          <a:xfrm>
            <a:off x="611188" y="47625"/>
            <a:ext cx="8532812" cy="236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1 вариант введения ФООП в ОО </a:t>
            </a:r>
            <a:r>
              <a:rPr lang="ru-RU" sz="1400" b="1" dirty="0">
                <a:solidFill>
                  <a:srgbClr val="C00000"/>
                </a:solidFill>
              </a:rPr>
              <a:t>(если вносятся изменения в действующие ООП )</a:t>
            </a:r>
          </a:p>
          <a:p>
            <a:pPr algn="just">
              <a:defRPr/>
            </a:pPr>
            <a:endParaRPr lang="ru-RU" sz="1600" b="1" dirty="0"/>
          </a:p>
        </p:txBody>
      </p:sp>
      <p:sp>
        <p:nvSpPr>
          <p:cNvPr id="8" name="Стрелка вправо 7">
            <a:extLst>
              <a:ext uri="{FF2B5EF4-FFF2-40B4-BE49-F238E27FC236}">
                <a16:creationId xmlns:a16="http://schemas.microsoft.com/office/drawing/2014/main" id="{966051D8-3BCB-F6E8-4077-FEF40C0601B3}"/>
              </a:ext>
            </a:extLst>
          </p:cNvPr>
          <p:cNvSpPr/>
          <p:nvPr/>
        </p:nvSpPr>
        <p:spPr>
          <a:xfrm>
            <a:off x="3717925" y="519113"/>
            <a:ext cx="1282700" cy="29686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DC33B9-4115-E70B-E8D2-7EDDE4E97968}"/>
              </a:ext>
            </a:extLst>
          </p:cNvPr>
          <p:cNvSpPr txBox="1"/>
          <p:nvPr/>
        </p:nvSpPr>
        <p:spPr>
          <a:xfrm>
            <a:off x="633413" y="1276350"/>
            <a:ext cx="8466137" cy="32924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2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ООП НОО по ФГОС -2009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размещается в виде электронного документа)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2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ООП НОО по ФГОС -2021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размещается в виде электронного документа)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2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внесении изменений в действующие ООП</a:t>
            </a:r>
            <a:r>
              <a:rPr lang="en-US" sz="12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НОО по ФГОС-2009 и ФГОС-2021 в соответствии с ФОП НОО и ФГОС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2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ООП ООО по ФГОС -2010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размещается в виде электронного документа)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2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ООП ООО по ФГОС -2021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размещается в виде электронного документа)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2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внесении изменений в действующие ООП ООО по ФГОС-2010 и ФГОС-2021 в соответствии с ФОП ООО и ФГОС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2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ООП СОО</a:t>
            </a: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(для 10 классов разрабатывается в соответствии с ФГОС и ФОП и размещается в виде электронного документа)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2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ООП СОО по ФГОС -2012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(для 11 класса размещается  в виде электронного документа)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2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внесении изменений в действующий ООП СОО по ФГОС -2012 в соответствии с ФОП СОО и ФГОС</a:t>
            </a:r>
          </a:p>
          <a:p>
            <a:pPr>
              <a:defRPr/>
            </a:pPr>
            <a:endParaRPr lang="ru-RU" sz="1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разрабатываются и размещаются на официальном сайте в виде электронного документа</a:t>
            </a:r>
            <a:endParaRPr lang="ru-RU" sz="1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  <a:defRPr/>
            </a:pPr>
            <a:r>
              <a:rPr lang="ru-RU" sz="12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 на 2023-2024 учебный год 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ru-RU" sz="12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учебный график на 2023-2024 учебный год 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ru-RU" sz="12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внеурочной деятельности на 2023-2024 учебный год 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ru-RU" sz="12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план воспитательной работы на 2023-2024 учебный год</a:t>
            </a: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8442" name="Рисунок 6">
            <a:extLst>
              <a:ext uri="{FF2B5EF4-FFF2-40B4-BE49-F238E27FC236}">
                <a16:creationId xmlns:a16="http://schemas.microsoft.com/office/drawing/2014/main" id="{E142D946-82F7-E0CB-DD43-6DC2EFE6CA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0" y="3621088"/>
            <a:ext cx="1809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ятно 1 9">
            <a:extLst>
              <a:ext uri="{FF2B5EF4-FFF2-40B4-BE49-F238E27FC236}">
                <a16:creationId xmlns:a16="http://schemas.microsoft.com/office/drawing/2014/main" id="{E7E14CEA-57FE-21E6-0BC7-37CB4FB6A2AB}"/>
              </a:ext>
            </a:extLst>
          </p:cNvPr>
          <p:cNvSpPr/>
          <p:nvPr/>
        </p:nvSpPr>
        <p:spPr>
          <a:xfrm>
            <a:off x="6804025" y="3867150"/>
            <a:ext cx="1728788" cy="1277938"/>
          </a:xfrm>
          <a:prstGeom prst="irregularSeal1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solidFill>
                  <a:srgbClr val="FF0000"/>
                </a:solidFill>
              </a:rPr>
              <a:t>Наиболее сложный    вариант !!!!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4">
            <a:extLst>
              <a:ext uri="{FF2B5EF4-FFF2-40B4-BE49-F238E27FC236}">
                <a16:creationId xmlns:a16="http://schemas.microsoft.com/office/drawing/2014/main" id="{10B5A952-AE3E-6B6E-C1C9-08C105E2BD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613" y="11113"/>
            <a:ext cx="2846387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Заголовок 1">
            <a:extLst>
              <a:ext uri="{FF2B5EF4-FFF2-40B4-BE49-F238E27FC236}">
                <a16:creationId xmlns:a16="http://schemas.microsoft.com/office/drawing/2014/main" id="{03D2E586-82F1-FA17-7F67-E9FBC1675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-3175"/>
            <a:ext cx="2808287" cy="630238"/>
          </a:xfrm>
        </p:spPr>
        <p:txBody>
          <a:bodyPr/>
          <a:lstStyle/>
          <a:p>
            <a:r>
              <a:rPr lang="ru-RU" altLang="ru-RU">
                <a:solidFill>
                  <a:srgbClr val="C00000"/>
                </a:solidFill>
              </a:rPr>
              <a:t>ВАЖНО!</a:t>
            </a:r>
          </a:p>
        </p:txBody>
      </p:sp>
      <p:sp>
        <p:nvSpPr>
          <p:cNvPr id="20484" name="Объект 2">
            <a:extLst>
              <a:ext uri="{FF2B5EF4-FFF2-40B4-BE49-F238E27FC236}">
                <a16:creationId xmlns:a16="http://schemas.microsoft.com/office/drawing/2014/main" id="{A88C5043-1F75-3E8F-4F57-26F7BD64E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175" y="627063"/>
            <a:ext cx="7889875" cy="4321175"/>
          </a:xfrm>
        </p:spPr>
        <p:txBody>
          <a:bodyPr/>
          <a:lstStyle/>
          <a:p>
            <a:pPr marL="0" indent="0" algn="just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-RU" altLang="ru-RU" sz="1800"/>
              <a:t>ч. 6.1 ст. 12 Федерального закона от 29 декабря 2012 года </a:t>
            </a:r>
            <a:br>
              <a:rPr lang="ru-RU" altLang="ru-RU" sz="1800"/>
            </a:br>
            <a:r>
              <a:rPr lang="ru-RU" altLang="ru-RU" sz="1800"/>
              <a:t>№ 273-ФЗ «Об образовании в Российской Федерации» </a:t>
            </a:r>
          </a:p>
          <a:p>
            <a:pPr marL="0" indent="0" algn="just">
              <a:lnSpc>
                <a:spcPct val="110000"/>
              </a:lnSpc>
              <a:buFont typeface="Arial" panose="020B0604020202020204" pitchFamily="34" charset="0"/>
              <a:buNone/>
            </a:pPr>
            <a:endParaRPr lang="ru-RU" altLang="ru-RU" sz="1800"/>
          </a:p>
          <a:p>
            <a:pPr marL="0" indent="0" algn="just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-RU" altLang="ru-RU" sz="1800"/>
              <a:t>Организации, осуществляющие образовательную деятельность по имеющим государственную аккредитацию образовательным программам начального общего, основного общего, среднего общего образования, разрабатывают образовательные программы в соответствии с ФГОС и соответствующими ФООП. </a:t>
            </a:r>
            <a:r>
              <a:rPr lang="ru-RU" altLang="ru-RU" sz="1800">
                <a:solidFill>
                  <a:srgbClr val="C00000"/>
                </a:solidFill>
              </a:rPr>
              <a:t>Содержание и планируемые результаты</a:t>
            </a:r>
            <a:r>
              <a:rPr lang="ru-RU" altLang="ru-RU" sz="1800"/>
              <a:t> разработанных образовательными организациями образовательных программ </a:t>
            </a:r>
            <a:r>
              <a:rPr lang="ru-RU" altLang="ru-RU" sz="1800">
                <a:solidFill>
                  <a:srgbClr val="C00000"/>
                </a:solidFill>
              </a:rPr>
              <a:t>должны быть не ниже соответствующих содержания и планируемых результатов ФООП</a:t>
            </a:r>
            <a:endParaRPr lang="ru-RU" altLang="ru-RU"/>
          </a:p>
        </p:txBody>
      </p:sp>
      <p:sp>
        <p:nvSpPr>
          <p:cNvPr id="20485" name="Номер слайда 3">
            <a:extLst>
              <a:ext uri="{FF2B5EF4-FFF2-40B4-BE49-F238E27FC236}">
                <a16:creationId xmlns:a16="http://schemas.microsoft.com/office/drawing/2014/main" id="{B7786BCD-2B9F-7583-99C7-BB918FEDA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E67A6E-02A9-4CFB-B5D4-F9EB3D3F0AB5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pic>
        <p:nvPicPr>
          <p:cNvPr id="20486" name="Рисунок 1">
            <a:extLst>
              <a:ext uri="{FF2B5EF4-FFF2-40B4-BE49-F238E27FC236}">
                <a16:creationId xmlns:a16="http://schemas.microsoft.com/office/drawing/2014/main" id="{F928E42E-73BD-D3AB-EC3D-0F306E649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555625"/>
            <a:ext cx="534988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2">
            <a:extLst>
              <a:ext uri="{FF2B5EF4-FFF2-40B4-BE49-F238E27FC236}">
                <a16:creationId xmlns:a16="http://schemas.microsoft.com/office/drawing/2014/main" id="{82072438-B00F-9A44-5DAB-AF7EC077D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982" b="92204"/>
          <a:stretch>
            <a:fillRect/>
          </a:stretch>
        </p:blipFill>
        <p:spPr bwMode="auto">
          <a:xfrm>
            <a:off x="696913" y="361950"/>
            <a:ext cx="2852737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Рисунок 2">
            <a:extLst>
              <a:ext uri="{FF2B5EF4-FFF2-40B4-BE49-F238E27FC236}">
                <a16:creationId xmlns:a16="http://schemas.microsoft.com/office/drawing/2014/main" id="{0356FCFA-5C26-8AD0-62F9-C3A506E929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18" t="60860" r="16556" b="28766"/>
          <a:stretch>
            <a:fillRect/>
          </a:stretch>
        </p:blipFill>
        <p:spPr bwMode="auto">
          <a:xfrm>
            <a:off x="4818063" y="509588"/>
            <a:ext cx="338455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Номер слайда 1">
            <a:extLst>
              <a:ext uri="{FF2B5EF4-FFF2-40B4-BE49-F238E27FC236}">
                <a16:creationId xmlns:a16="http://schemas.microsoft.com/office/drawing/2014/main" id="{AB64CBED-EC68-40A7-EAB6-E629C8DF3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478F621-2CFF-4414-B4F3-4081D4FBF227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0B8B760A-712F-1DBF-9E59-1DF6F0255251}"/>
              </a:ext>
            </a:extLst>
          </p:cNvPr>
          <p:cNvSpPr/>
          <p:nvPr/>
        </p:nvSpPr>
        <p:spPr>
          <a:xfrm>
            <a:off x="581025" y="509588"/>
            <a:ext cx="3027363" cy="5857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446876A6-D702-7AC9-B4CB-02926BE00F90}"/>
              </a:ext>
            </a:extLst>
          </p:cNvPr>
          <p:cNvSpPr/>
          <p:nvPr/>
        </p:nvSpPr>
        <p:spPr>
          <a:xfrm>
            <a:off x="4818063" y="573088"/>
            <a:ext cx="3524250" cy="5222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7E65668-9CD4-5D3A-A488-B441E86138DE}"/>
              </a:ext>
            </a:extLst>
          </p:cNvPr>
          <p:cNvSpPr/>
          <p:nvPr/>
        </p:nvSpPr>
        <p:spPr>
          <a:xfrm>
            <a:off x="623888" y="90488"/>
            <a:ext cx="8532812" cy="382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2 вариант введения ФООП в ОО </a:t>
            </a:r>
            <a:r>
              <a:rPr lang="ru-RU" sz="1400" b="1" dirty="0">
                <a:solidFill>
                  <a:srgbClr val="C00000"/>
                </a:solidFill>
              </a:rPr>
              <a:t>(если непосредственно применяется ФООП)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1"/>
              </a:solidFill>
            </a:endParaRPr>
          </a:p>
          <a:p>
            <a:pPr algn="just">
              <a:defRPr/>
            </a:pPr>
            <a:endParaRPr lang="ru-RU" sz="1600" b="1" dirty="0"/>
          </a:p>
        </p:txBody>
      </p:sp>
      <p:sp>
        <p:nvSpPr>
          <p:cNvPr id="8" name="Стрелка вправо 7">
            <a:extLst>
              <a:ext uri="{FF2B5EF4-FFF2-40B4-BE49-F238E27FC236}">
                <a16:creationId xmlns:a16="http://schemas.microsoft.com/office/drawing/2014/main" id="{EC2807A6-5854-ECC5-0318-94575587D77A}"/>
              </a:ext>
            </a:extLst>
          </p:cNvPr>
          <p:cNvSpPr/>
          <p:nvPr/>
        </p:nvSpPr>
        <p:spPr>
          <a:xfrm>
            <a:off x="3608388" y="744538"/>
            <a:ext cx="1282700" cy="2952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0FFA05-21A2-ED05-1251-552FB28F5C9D}"/>
              </a:ext>
            </a:extLst>
          </p:cNvPr>
          <p:cNvSpPr txBox="1"/>
          <p:nvPr/>
        </p:nvSpPr>
        <p:spPr>
          <a:xfrm>
            <a:off x="730250" y="1228725"/>
            <a:ext cx="8321675" cy="3846513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  <a:defRPr/>
            </a:pP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</a:rPr>
              <a:t>ФОП НОО </a:t>
            </a:r>
            <a:r>
              <a:rPr lang="ru-RU" sz="1200" dirty="0"/>
              <a:t>(скачиваем или размещаем на сайте или в виде активной ссылки)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</a:rPr>
              <a:t>ФОП ООО </a:t>
            </a:r>
            <a:r>
              <a:rPr lang="ru-RU" sz="1200" dirty="0"/>
              <a:t>(скачиваем или размещаем на сайте или в виде активной ссылки)</a:t>
            </a:r>
            <a:endParaRPr lang="ru-RU" sz="12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</a:rPr>
              <a:t>ФОП СОО </a:t>
            </a:r>
            <a:r>
              <a:rPr lang="ru-RU" sz="1200" dirty="0"/>
              <a:t>(скачиваем или размещаем на сайте или в виде активной ссылки)</a:t>
            </a:r>
            <a:endParaRPr lang="ru-RU" sz="12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</a:rPr>
              <a:t>Учебный план на 2023-2024 учебный год </a:t>
            </a:r>
            <a:r>
              <a:rPr lang="ru-RU" sz="1200" dirty="0"/>
              <a:t>(ежегодно в виде электронного документа)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</a:rPr>
              <a:t>Рабочие программы по предметам, курсам </a:t>
            </a:r>
            <a:r>
              <a:rPr lang="ru-RU" sz="1200" dirty="0"/>
              <a:t>(федеральные в виде активной ссылки и (или) в виде электронного документа)</a:t>
            </a:r>
            <a:endParaRPr lang="ru-RU" sz="12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</a:rPr>
              <a:t>Календарный учебный график на 2023-2024 учебный год </a:t>
            </a:r>
            <a:r>
              <a:rPr lang="ru-RU" sz="1200" dirty="0"/>
              <a:t>(ежегодно в виде электронного документа)</a:t>
            </a:r>
            <a:endParaRPr lang="ru-RU" sz="12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</a:rPr>
              <a:t>План внеурочной деятельности на 2023-2024 учебный год </a:t>
            </a:r>
            <a:r>
              <a:rPr lang="ru-RU" sz="1200" dirty="0"/>
              <a:t>(ежегодно в виде электронного документа)</a:t>
            </a:r>
            <a:endParaRPr lang="ru-RU" sz="12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</a:rPr>
              <a:t>Рабочая программа воспитания </a:t>
            </a:r>
            <a:r>
              <a:rPr lang="ru-RU" sz="1200" dirty="0"/>
              <a:t>(в виде электронного документа)</a:t>
            </a:r>
            <a:endParaRPr lang="ru-RU" sz="12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</a:rPr>
              <a:t>Календарный план воспитательной работы на 2023-2024 учебный год </a:t>
            </a:r>
            <a:r>
              <a:rPr lang="ru-RU" sz="1200" dirty="0"/>
              <a:t>(ежегодно в виде электронного документа)</a:t>
            </a:r>
            <a:endParaRPr lang="ru-RU" sz="12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</a:rPr>
              <a:t>Характеристика условий реализации программы в соответствии с ФГОС </a:t>
            </a:r>
            <a:r>
              <a:rPr lang="ru-RU" sz="1200" dirty="0"/>
              <a:t>(в виде электронного документа)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</a:rPr>
              <a:t>Особенности оценки предметных результатов по отдельному учебному</a:t>
            </a:r>
            <a:r>
              <a:rPr lang="en-US" sz="1400" b="1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</a:rPr>
              <a:t>предмету</a:t>
            </a:r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200" dirty="0"/>
              <a:t>(Приложение к ООП в виде электронных документов. Требование пунктов 19.35 ФОП НОО, 18.25 ФОП ООО, 18.25 ФОП СОО)</a:t>
            </a:r>
            <a:endParaRPr lang="ru-RU" sz="1200" b="1" u="sng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2">
            <a:extLst>
              <a:ext uri="{FF2B5EF4-FFF2-40B4-BE49-F238E27FC236}">
                <a16:creationId xmlns:a16="http://schemas.microsoft.com/office/drawing/2014/main" id="{8EAB687E-C380-FEF1-4036-918F1AB76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982" b="92204"/>
          <a:stretch>
            <a:fillRect/>
          </a:stretch>
        </p:blipFill>
        <p:spPr bwMode="auto">
          <a:xfrm>
            <a:off x="696913" y="361950"/>
            <a:ext cx="2852737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Рисунок 2">
            <a:extLst>
              <a:ext uri="{FF2B5EF4-FFF2-40B4-BE49-F238E27FC236}">
                <a16:creationId xmlns:a16="http://schemas.microsoft.com/office/drawing/2014/main" id="{465EC1B3-3195-D6D4-A845-15129EE2D2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18" t="60860" r="16556" b="28766"/>
          <a:stretch>
            <a:fillRect/>
          </a:stretch>
        </p:blipFill>
        <p:spPr bwMode="auto">
          <a:xfrm>
            <a:off x="4818063" y="509588"/>
            <a:ext cx="338455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Номер слайда 1">
            <a:extLst>
              <a:ext uri="{FF2B5EF4-FFF2-40B4-BE49-F238E27FC236}">
                <a16:creationId xmlns:a16="http://schemas.microsoft.com/office/drawing/2014/main" id="{B62B336C-0C86-5AF3-2C14-6F1A941A7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9664577-0DA1-47FB-8133-EF0C51C75430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E3E4C10B-B242-AFCE-2E70-6D3BDE3FF5A8}"/>
              </a:ext>
            </a:extLst>
          </p:cNvPr>
          <p:cNvSpPr/>
          <p:nvPr/>
        </p:nvSpPr>
        <p:spPr>
          <a:xfrm>
            <a:off x="581025" y="509588"/>
            <a:ext cx="3027363" cy="5857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029BC899-A23F-2EFC-5CAB-9CA58E9B8EE9}"/>
              </a:ext>
            </a:extLst>
          </p:cNvPr>
          <p:cNvSpPr/>
          <p:nvPr/>
        </p:nvSpPr>
        <p:spPr>
          <a:xfrm>
            <a:off x="4818063" y="573088"/>
            <a:ext cx="3524250" cy="5222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право 7">
            <a:extLst>
              <a:ext uri="{FF2B5EF4-FFF2-40B4-BE49-F238E27FC236}">
                <a16:creationId xmlns:a16="http://schemas.microsoft.com/office/drawing/2014/main" id="{1B262214-B2C7-F881-F801-510F12D69270}"/>
              </a:ext>
            </a:extLst>
          </p:cNvPr>
          <p:cNvSpPr/>
          <p:nvPr/>
        </p:nvSpPr>
        <p:spPr>
          <a:xfrm>
            <a:off x="3608388" y="744538"/>
            <a:ext cx="1282700" cy="2952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3560" name="Рисунок 2">
            <a:extLst>
              <a:ext uri="{FF2B5EF4-FFF2-40B4-BE49-F238E27FC236}">
                <a16:creationId xmlns:a16="http://schemas.microsoft.com/office/drawing/2014/main" id="{3BAB20D9-071F-0CC0-03D1-956C86124F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16" t="8447" r="23424" b="54578"/>
          <a:stretch>
            <a:fillRect/>
          </a:stretch>
        </p:blipFill>
        <p:spPr bwMode="auto">
          <a:xfrm>
            <a:off x="900113" y="1301750"/>
            <a:ext cx="7704137" cy="364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2">
            <a:extLst>
              <a:ext uri="{FF2B5EF4-FFF2-40B4-BE49-F238E27FC236}">
                <a16:creationId xmlns:a16="http://schemas.microsoft.com/office/drawing/2014/main" id="{498D0CA9-C2AF-4ED5-9CDC-F1976E6594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982" b="92204"/>
          <a:stretch>
            <a:fillRect/>
          </a:stretch>
        </p:blipFill>
        <p:spPr bwMode="auto">
          <a:xfrm>
            <a:off x="696913" y="361950"/>
            <a:ext cx="2852737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Рисунок 2">
            <a:extLst>
              <a:ext uri="{FF2B5EF4-FFF2-40B4-BE49-F238E27FC236}">
                <a16:creationId xmlns:a16="http://schemas.microsoft.com/office/drawing/2014/main" id="{E01A49AD-906C-62B0-1982-22818CC812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18" t="60860" r="16556" b="28766"/>
          <a:stretch>
            <a:fillRect/>
          </a:stretch>
        </p:blipFill>
        <p:spPr bwMode="auto">
          <a:xfrm>
            <a:off x="4818063" y="509588"/>
            <a:ext cx="338455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Номер слайда 1">
            <a:extLst>
              <a:ext uri="{FF2B5EF4-FFF2-40B4-BE49-F238E27FC236}">
                <a16:creationId xmlns:a16="http://schemas.microsoft.com/office/drawing/2014/main" id="{ECBDEB2F-848D-FE32-C252-A30A813B1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8B34EE0-3780-452E-9448-4F0B0E694BDB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4FC0FD0A-0706-1F67-86E9-97FDDCF3A05C}"/>
              </a:ext>
            </a:extLst>
          </p:cNvPr>
          <p:cNvSpPr/>
          <p:nvPr/>
        </p:nvSpPr>
        <p:spPr>
          <a:xfrm>
            <a:off x="581025" y="509588"/>
            <a:ext cx="3027363" cy="5857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40DF5952-B724-8733-198C-E8962F6EDD44}"/>
              </a:ext>
            </a:extLst>
          </p:cNvPr>
          <p:cNvSpPr/>
          <p:nvPr/>
        </p:nvSpPr>
        <p:spPr>
          <a:xfrm>
            <a:off x="4818063" y="573088"/>
            <a:ext cx="3524250" cy="5222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1A24FB6-4D62-C17D-5F72-8F9AAAC21170}"/>
              </a:ext>
            </a:extLst>
          </p:cNvPr>
          <p:cNvSpPr/>
          <p:nvPr/>
        </p:nvSpPr>
        <p:spPr>
          <a:xfrm>
            <a:off x="623888" y="90488"/>
            <a:ext cx="8532812" cy="382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2 вариант введения ФООП в ОО </a:t>
            </a:r>
            <a:r>
              <a:rPr lang="ru-RU" sz="1400" b="1" dirty="0">
                <a:solidFill>
                  <a:srgbClr val="C00000"/>
                </a:solidFill>
              </a:rPr>
              <a:t>(если непосредственно применяется ФООП)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1"/>
              </a:solidFill>
            </a:endParaRPr>
          </a:p>
          <a:p>
            <a:pPr algn="just">
              <a:defRPr/>
            </a:pPr>
            <a:endParaRPr lang="ru-RU" sz="1600" b="1" dirty="0"/>
          </a:p>
        </p:txBody>
      </p:sp>
      <p:sp>
        <p:nvSpPr>
          <p:cNvPr id="8" name="Стрелка вправо 7">
            <a:extLst>
              <a:ext uri="{FF2B5EF4-FFF2-40B4-BE49-F238E27FC236}">
                <a16:creationId xmlns:a16="http://schemas.microsoft.com/office/drawing/2014/main" id="{813436EE-F0B8-757B-8AE4-63EB44AE0986}"/>
              </a:ext>
            </a:extLst>
          </p:cNvPr>
          <p:cNvSpPr/>
          <p:nvPr/>
        </p:nvSpPr>
        <p:spPr>
          <a:xfrm>
            <a:off x="3608388" y="744538"/>
            <a:ext cx="1282700" cy="2952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5609" name="Рисунок 1">
            <a:extLst>
              <a:ext uri="{FF2B5EF4-FFF2-40B4-BE49-F238E27FC236}">
                <a16:creationId xmlns:a16="http://schemas.microsoft.com/office/drawing/2014/main" id="{F6F60BCB-064F-2AF2-9FC4-A57DD10E03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96" t="40060" r="30112" b="34274"/>
          <a:stretch>
            <a:fillRect/>
          </a:stretch>
        </p:blipFill>
        <p:spPr bwMode="auto">
          <a:xfrm>
            <a:off x="4000500" y="1470025"/>
            <a:ext cx="5143500" cy="283051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0" name="Рисунок 1">
            <a:extLst>
              <a:ext uri="{FF2B5EF4-FFF2-40B4-BE49-F238E27FC236}">
                <a16:creationId xmlns:a16="http://schemas.microsoft.com/office/drawing/2014/main" id="{2EF8808A-8D65-86CF-BC0D-F1B8853403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" t="12529" r="43272" b="2251"/>
          <a:stretch>
            <a:fillRect/>
          </a:stretch>
        </p:blipFill>
        <p:spPr bwMode="auto">
          <a:xfrm>
            <a:off x="558800" y="1347788"/>
            <a:ext cx="2659063" cy="345598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верх 2">
            <a:extLst>
              <a:ext uri="{FF2B5EF4-FFF2-40B4-BE49-F238E27FC236}">
                <a16:creationId xmlns:a16="http://schemas.microsoft.com/office/drawing/2014/main" id="{90DAF04B-DE55-317A-C5C7-CCE7D310AE51}"/>
              </a:ext>
            </a:extLst>
          </p:cNvPr>
          <p:cNvSpPr/>
          <p:nvPr/>
        </p:nvSpPr>
        <p:spPr>
          <a:xfrm rot="5053142" flipH="1">
            <a:off x="2957513" y="828675"/>
            <a:ext cx="114300" cy="20701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1">
            <a:extLst>
              <a:ext uri="{FF2B5EF4-FFF2-40B4-BE49-F238E27FC236}">
                <a16:creationId xmlns:a16="http://schemas.microsoft.com/office/drawing/2014/main" id="{98D231D0-4617-060F-257B-100E31B800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1339850"/>
            <a:ext cx="2682875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Рисунок 2">
            <a:extLst>
              <a:ext uri="{FF2B5EF4-FFF2-40B4-BE49-F238E27FC236}">
                <a16:creationId xmlns:a16="http://schemas.microsoft.com/office/drawing/2014/main" id="{0DB0DFE1-84FE-22CD-9314-09D8EC21EC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982" b="92204"/>
          <a:stretch>
            <a:fillRect/>
          </a:stretch>
        </p:blipFill>
        <p:spPr bwMode="auto">
          <a:xfrm>
            <a:off x="696913" y="361950"/>
            <a:ext cx="2852737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Рисунок 2">
            <a:extLst>
              <a:ext uri="{FF2B5EF4-FFF2-40B4-BE49-F238E27FC236}">
                <a16:creationId xmlns:a16="http://schemas.microsoft.com/office/drawing/2014/main" id="{7FADC2C1-EC45-7F8F-D6B5-D0C052250C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18" t="60860" r="16556" b="28766"/>
          <a:stretch>
            <a:fillRect/>
          </a:stretch>
        </p:blipFill>
        <p:spPr bwMode="auto">
          <a:xfrm>
            <a:off x="4818063" y="509588"/>
            <a:ext cx="338455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Номер слайда 1">
            <a:extLst>
              <a:ext uri="{FF2B5EF4-FFF2-40B4-BE49-F238E27FC236}">
                <a16:creationId xmlns:a16="http://schemas.microsoft.com/office/drawing/2014/main" id="{5EDC6703-D121-82EB-398E-2A1A71637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897111F-228F-4775-952C-BFCFEC89554F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CF523591-53A7-E870-B5F1-E96EDC4DF220}"/>
              </a:ext>
            </a:extLst>
          </p:cNvPr>
          <p:cNvSpPr/>
          <p:nvPr/>
        </p:nvSpPr>
        <p:spPr>
          <a:xfrm>
            <a:off x="581025" y="509588"/>
            <a:ext cx="3027363" cy="5857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C9757324-8748-85D6-30BF-84FEF7AEBF38}"/>
              </a:ext>
            </a:extLst>
          </p:cNvPr>
          <p:cNvSpPr/>
          <p:nvPr/>
        </p:nvSpPr>
        <p:spPr>
          <a:xfrm>
            <a:off x="4818063" y="573088"/>
            <a:ext cx="3524250" cy="5222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BA22CB3-9490-9556-E5E7-EC4ED9C7F4EF}"/>
              </a:ext>
            </a:extLst>
          </p:cNvPr>
          <p:cNvSpPr/>
          <p:nvPr/>
        </p:nvSpPr>
        <p:spPr>
          <a:xfrm>
            <a:off x="623888" y="90488"/>
            <a:ext cx="8532812" cy="382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2 вариант введения ФООП в ОО </a:t>
            </a:r>
            <a:r>
              <a:rPr lang="ru-RU" sz="1400" b="1" dirty="0">
                <a:solidFill>
                  <a:srgbClr val="C00000"/>
                </a:solidFill>
              </a:rPr>
              <a:t>(если непосредственно применяется ФООП)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1"/>
              </a:solidFill>
            </a:endParaRPr>
          </a:p>
          <a:p>
            <a:pPr algn="just">
              <a:defRPr/>
            </a:pPr>
            <a:endParaRPr lang="ru-RU" sz="1600" b="1" dirty="0"/>
          </a:p>
        </p:txBody>
      </p:sp>
      <p:sp>
        <p:nvSpPr>
          <p:cNvPr id="8" name="Стрелка вправо 7">
            <a:extLst>
              <a:ext uri="{FF2B5EF4-FFF2-40B4-BE49-F238E27FC236}">
                <a16:creationId xmlns:a16="http://schemas.microsoft.com/office/drawing/2014/main" id="{3BFA0981-7286-28A0-0CD7-4C93F1005366}"/>
              </a:ext>
            </a:extLst>
          </p:cNvPr>
          <p:cNvSpPr/>
          <p:nvPr/>
        </p:nvSpPr>
        <p:spPr>
          <a:xfrm>
            <a:off x="3608388" y="744538"/>
            <a:ext cx="1282700" cy="2952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7658" name="Рисунок 2">
            <a:extLst>
              <a:ext uri="{FF2B5EF4-FFF2-40B4-BE49-F238E27FC236}">
                <a16:creationId xmlns:a16="http://schemas.microsoft.com/office/drawing/2014/main" id="{3D4567FA-BE73-112A-3948-3A9F3C4EBA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29" t="40279" r="30383" b="34685"/>
          <a:stretch>
            <a:fillRect/>
          </a:stretch>
        </p:blipFill>
        <p:spPr bwMode="auto">
          <a:xfrm>
            <a:off x="3695700" y="1371600"/>
            <a:ext cx="5308600" cy="336073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extLst>
              <a:ext uri="{FF2B5EF4-FFF2-40B4-BE49-F238E27FC236}">
                <a16:creationId xmlns:a16="http://schemas.microsoft.com/office/drawing/2014/main" id="{EC71371D-40EA-F8FC-B28A-01E8966A8678}"/>
              </a:ext>
            </a:extLst>
          </p:cNvPr>
          <p:cNvSpPr/>
          <p:nvPr/>
        </p:nvSpPr>
        <p:spPr>
          <a:xfrm rot="20633498">
            <a:off x="1981200" y="1825625"/>
            <a:ext cx="1820863" cy="1714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1">
            <a:extLst>
              <a:ext uri="{FF2B5EF4-FFF2-40B4-BE49-F238E27FC236}">
                <a16:creationId xmlns:a16="http://schemas.microsoft.com/office/drawing/2014/main" id="{ED2EEAEB-8B8B-3BEC-1108-F3F8B6008D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3" y="1393825"/>
            <a:ext cx="2682875" cy="348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Рисунок 2">
            <a:extLst>
              <a:ext uri="{FF2B5EF4-FFF2-40B4-BE49-F238E27FC236}">
                <a16:creationId xmlns:a16="http://schemas.microsoft.com/office/drawing/2014/main" id="{51ABC523-BBDB-274C-6158-B04BA3F5FE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982" b="92204"/>
          <a:stretch>
            <a:fillRect/>
          </a:stretch>
        </p:blipFill>
        <p:spPr bwMode="auto">
          <a:xfrm>
            <a:off x="696913" y="361950"/>
            <a:ext cx="2852737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Рисунок 2">
            <a:extLst>
              <a:ext uri="{FF2B5EF4-FFF2-40B4-BE49-F238E27FC236}">
                <a16:creationId xmlns:a16="http://schemas.microsoft.com/office/drawing/2014/main" id="{71D23FEF-D046-9A99-FBEB-DFE050257F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18" t="60860" r="16556" b="28766"/>
          <a:stretch>
            <a:fillRect/>
          </a:stretch>
        </p:blipFill>
        <p:spPr bwMode="auto">
          <a:xfrm>
            <a:off x="4818063" y="509588"/>
            <a:ext cx="338455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Номер слайда 1">
            <a:extLst>
              <a:ext uri="{FF2B5EF4-FFF2-40B4-BE49-F238E27FC236}">
                <a16:creationId xmlns:a16="http://schemas.microsoft.com/office/drawing/2014/main" id="{A66B7633-36B3-1D8E-A8E1-35A49B87A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9A3A843-D14F-432A-8C31-6274AE032CC7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545BC438-10AA-9524-2CF2-40A6660D63DB}"/>
              </a:ext>
            </a:extLst>
          </p:cNvPr>
          <p:cNvSpPr/>
          <p:nvPr/>
        </p:nvSpPr>
        <p:spPr>
          <a:xfrm>
            <a:off x="581025" y="509588"/>
            <a:ext cx="3027363" cy="6524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19E74C33-783C-0FB9-BB27-5D5489D8AEEE}"/>
              </a:ext>
            </a:extLst>
          </p:cNvPr>
          <p:cNvSpPr/>
          <p:nvPr/>
        </p:nvSpPr>
        <p:spPr>
          <a:xfrm>
            <a:off x="4818063" y="573088"/>
            <a:ext cx="3524250" cy="5222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7835659-58FC-7598-A52F-AA94E4704122}"/>
              </a:ext>
            </a:extLst>
          </p:cNvPr>
          <p:cNvSpPr/>
          <p:nvPr/>
        </p:nvSpPr>
        <p:spPr>
          <a:xfrm>
            <a:off x="623888" y="90488"/>
            <a:ext cx="8532812" cy="382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2 вариант введения ФООП в ОО </a:t>
            </a:r>
            <a:r>
              <a:rPr lang="ru-RU" sz="1400" b="1" dirty="0">
                <a:solidFill>
                  <a:srgbClr val="C00000"/>
                </a:solidFill>
              </a:rPr>
              <a:t>(если непосредственно применяется ФООП)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1"/>
              </a:solidFill>
            </a:endParaRPr>
          </a:p>
          <a:p>
            <a:pPr algn="just">
              <a:defRPr/>
            </a:pPr>
            <a:endParaRPr lang="ru-RU" sz="1600" b="1" dirty="0"/>
          </a:p>
        </p:txBody>
      </p:sp>
      <p:sp>
        <p:nvSpPr>
          <p:cNvPr id="8" name="Стрелка вправо 7">
            <a:extLst>
              <a:ext uri="{FF2B5EF4-FFF2-40B4-BE49-F238E27FC236}">
                <a16:creationId xmlns:a16="http://schemas.microsoft.com/office/drawing/2014/main" id="{FDCFE904-8998-F371-476D-98E339B6432A}"/>
              </a:ext>
            </a:extLst>
          </p:cNvPr>
          <p:cNvSpPr/>
          <p:nvPr/>
        </p:nvSpPr>
        <p:spPr>
          <a:xfrm>
            <a:off x="3608388" y="744538"/>
            <a:ext cx="1282700" cy="2952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9706" name="Рисунок 1">
            <a:extLst>
              <a:ext uri="{FF2B5EF4-FFF2-40B4-BE49-F238E27FC236}">
                <a16:creationId xmlns:a16="http://schemas.microsoft.com/office/drawing/2014/main" id="{B8C6F9EC-2A84-6995-929D-557E9244DA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29" t="40353" r="30534" b="33208"/>
          <a:stretch>
            <a:fillRect/>
          </a:stretch>
        </p:blipFill>
        <p:spPr bwMode="auto">
          <a:xfrm>
            <a:off x="4284663" y="1311275"/>
            <a:ext cx="4598987" cy="34925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extLst>
              <a:ext uri="{FF2B5EF4-FFF2-40B4-BE49-F238E27FC236}">
                <a16:creationId xmlns:a16="http://schemas.microsoft.com/office/drawing/2014/main" id="{EE2EF567-A7E6-E90F-1051-F6615B21B8DB}"/>
              </a:ext>
            </a:extLst>
          </p:cNvPr>
          <p:cNvSpPr/>
          <p:nvPr/>
        </p:nvSpPr>
        <p:spPr>
          <a:xfrm rot="20479570">
            <a:off x="2025650" y="1979613"/>
            <a:ext cx="2417763" cy="2111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4">
            <a:extLst>
              <a:ext uri="{FF2B5EF4-FFF2-40B4-BE49-F238E27FC236}">
                <a16:creationId xmlns:a16="http://schemas.microsoft.com/office/drawing/2014/main" id="{CB53CD4A-C92B-D19A-FDE6-5625FE321B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613" y="11113"/>
            <a:ext cx="2846387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Заголовок 1">
            <a:extLst>
              <a:ext uri="{FF2B5EF4-FFF2-40B4-BE49-F238E27FC236}">
                <a16:creationId xmlns:a16="http://schemas.microsoft.com/office/drawing/2014/main" id="{D1534F32-3400-0037-D11B-659139859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206375"/>
            <a:ext cx="5616575" cy="857250"/>
          </a:xfrm>
        </p:spPr>
        <p:txBody>
          <a:bodyPr/>
          <a:lstStyle/>
          <a:p>
            <a:r>
              <a:rPr lang="ru-RU" altLang="ru-RU" sz="1800"/>
              <a:t>На 01.09.2023 необходимо </a:t>
            </a:r>
            <a:r>
              <a:rPr lang="ru-RU" altLang="ru-RU" sz="1800">
                <a:solidFill>
                  <a:srgbClr val="C00000"/>
                </a:solidFill>
              </a:rPr>
              <a:t>удалить все утратившие силу и недействующие документы</a:t>
            </a:r>
            <a:br>
              <a:rPr lang="ru-RU" altLang="ru-RU"/>
            </a:br>
            <a:endParaRPr lang="ru-RU" altLang="ru-RU"/>
          </a:p>
        </p:txBody>
      </p:sp>
      <p:sp>
        <p:nvSpPr>
          <p:cNvPr id="31748" name="Объект 2">
            <a:extLst>
              <a:ext uri="{FF2B5EF4-FFF2-40B4-BE49-F238E27FC236}">
                <a16:creationId xmlns:a16="http://schemas.microsoft.com/office/drawing/2014/main" id="{12A9CD19-C803-FB75-63F7-05535959B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ru-RU" altLang="ru-RU"/>
          </a:p>
        </p:txBody>
      </p:sp>
      <p:sp>
        <p:nvSpPr>
          <p:cNvPr id="31749" name="Номер слайда 3">
            <a:extLst>
              <a:ext uri="{FF2B5EF4-FFF2-40B4-BE49-F238E27FC236}">
                <a16:creationId xmlns:a16="http://schemas.microsoft.com/office/drawing/2014/main" id="{6F96CA2A-5AA6-1927-0FCA-A15DF4412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059FE49-AFCB-4BDA-9FD4-E4ACBC95EF41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pic>
        <p:nvPicPr>
          <p:cNvPr id="31750" name="Рисунок 1">
            <a:extLst>
              <a:ext uri="{FF2B5EF4-FFF2-40B4-BE49-F238E27FC236}">
                <a16:creationId xmlns:a16="http://schemas.microsoft.com/office/drawing/2014/main" id="{2905ADE6-4E8E-86A3-CCC3-BE18F0AA8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736600"/>
            <a:ext cx="8032750" cy="409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TextBox 2">
            <a:extLst>
              <a:ext uri="{FF2B5EF4-FFF2-40B4-BE49-F238E27FC236}">
                <a16:creationId xmlns:a16="http://schemas.microsoft.com/office/drawing/2014/main" id="{A3551BA4-B788-8713-18DE-49573B94BD71}"/>
              </a:ext>
            </a:extLst>
          </p:cNvPr>
          <p:cNvSpPr txBox="1">
            <a:spLocks noChangeArrowheads="1"/>
          </p:cNvSpPr>
          <p:nvPr/>
        </p:nvSpPr>
        <p:spPr bwMode="auto">
          <a:xfrm rot="-2269328">
            <a:off x="1036638" y="2274888"/>
            <a:ext cx="5791200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7200">
                <a:solidFill>
                  <a:srgbClr val="FF0000"/>
                </a:solidFill>
              </a:rPr>
              <a:t>Удалить!!!!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Рисунок 4">
            <a:extLst>
              <a:ext uri="{FF2B5EF4-FFF2-40B4-BE49-F238E27FC236}">
                <a16:creationId xmlns:a16="http://schemas.microsoft.com/office/drawing/2014/main" id="{DD728472-5E1F-708C-B459-2B0AA761BA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613" y="11113"/>
            <a:ext cx="2846387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Заголовок 1">
            <a:extLst>
              <a:ext uri="{FF2B5EF4-FFF2-40B4-BE49-F238E27FC236}">
                <a16:creationId xmlns:a16="http://schemas.microsoft.com/office/drawing/2014/main" id="{B6C4B367-84B7-18C6-294D-475185263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206375"/>
            <a:ext cx="5616575" cy="857250"/>
          </a:xfrm>
        </p:spPr>
        <p:txBody>
          <a:bodyPr/>
          <a:lstStyle/>
          <a:p>
            <a:r>
              <a:rPr lang="ru-RU" altLang="ru-RU" sz="1800"/>
              <a:t>На 01.09.2023 необходимо </a:t>
            </a:r>
            <a:r>
              <a:rPr lang="ru-RU" altLang="ru-RU" sz="1800">
                <a:solidFill>
                  <a:srgbClr val="C00000"/>
                </a:solidFill>
              </a:rPr>
              <a:t>удалить все утратившие силу и недействующие документы</a:t>
            </a:r>
            <a:br>
              <a:rPr lang="ru-RU" altLang="ru-RU"/>
            </a:br>
            <a:endParaRPr lang="ru-RU" altLang="ru-RU"/>
          </a:p>
        </p:txBody>
      </p:sp>
      <p:pic>
        <p:nvPicPr>
          <p:cNvPr id="32772" name="Объект 3">
            <a:extLst>
              <a:ext uri="{FF2B5EF4-FFF2-40B4-BE49-F238E27FC236}">
                <a16:creationId xmlns:a16="http://schemas.microsoft.com/office/drawing/2014/main" id="{D32476EC-CFE4-7627-8EFE-8565989E80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8" t="40311" r="23624" b="34232"/>
          <a:stretch>
            <a:fillRect/>
          </a:stretch>
        </p:blipFill>
        <p:spPr>
          <a:xfrm>
            <a:off x="684213" y="631825"/>
            <a:ext cx="8459787" cy="4454525"/>
          </a:xfrm>
        </p:spPr>
      </p:pic>
      <p:sp>
        <p:nvSpPr>
          <p:cNvPr id="32773" name="Номер слайда 3">
            <a:extLst>
              <a:ext uri="{FF2B5EF4-FFF2-40B4-BE49-F238E27FC236}">
                <a16:creationId xmlns:a16="http://schemas.microsoft.com/office/drawing/2014/main" id="{CB392EFC-B3E8-53A8-C3D3-0A3BF7C9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E48BD87-2854-40BD-9100-2D01E559ED1E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32774" name="TextBox 2">
            <a:extLst>
              <a:ext uri="{FF2B5EF4-FFF2-40B4-BE49-F238E27FC236}">
                <a16:creationId xmlns:a16="http://schemas.microsoft.com/office/drawing/2014/main" id="{97265073-D8D8-CE17-5CA8-FC2486788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9038" y="2055813"/>
            <a:ext cx="57927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7200">
                <a:solidFill>
                  <a:srgbClr val="FF0000"/>
                </a:solidFill>
              </a:rPr>
              <a:t>Удалить!!!!</a:t>
            </a: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B8A9D3FF-36C9-FA33-05BC-D26C50CB4F29}"/>
              </a:ext>
            </a:extLst>
          </p:cNvPr>
          <p:cNvSpPr/>
          <p:nvPr/>
        </p:nvSpPr>
        <p:spPr>
          <a:xfrm>
            <a:off x="611188" y="1924050"/>
            <a:ext cx="1584325" cy="9350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AF1A252C-0B9F-8210-6FC4-655750BCC3E7}"/>
              </a:ext>
            </a:extLst>
          </p:cNvPr>
          <p:cNvSpPr/>
          <p:nvPr/>
        </p:nvSpPr>
        <p:spPr>
          <a:xfrm>
            <a:off x="684213" y="3719513"/>
            <a:ext cx="3167062" cy="11557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777" name="TextBox 3">
            <a:extLst>
              <a:ext uri="{FF2B5EF4-FFF2-40B4-BE49-F238E27FC236}">
                <a16:creationId xmlns:a16="http://schemas.microsoft.com/office/drawing/2014/main" id="{7FEC0743-293F-EE3C-AB02-DE5F2D3C7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3228975"/>
            <a:ext cx="3743325" cy="135413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chemeClr val="tx2"/>
                </a:solidFill>
              </a:rPr>
              <a:t>Оставляем!!!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chemeClr val="tx2"/>
                </a:solidFill>
              </a:rPr>
              <a:t>Учебные планы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chemeClr val="tx2"/>
                </a:solidFill>
              </a:rPr>
              <a:t>за 3 года!!!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000" b="1">
                <a:solidFill>
                  <a:schemeClr val="tx2"/>
                </a:solidFill>
              </a:rPr>
              <a:t>(на 2020-2021, 2021-2022, 2022-2023 уч.г.)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1">
            <a:extLst>
              <a:ext uri="{FF2B5EF4-FFF2-40B4-BE49-F238E27FC236}">
                <a16:creationId xmlns:a16="http://schemas.microsoft.com/office/drawing/2014/main" id="{957587AA-197D-8E13-B3FB-75D2CAFA7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D779DF1-486D-4AEF-A23D-270E633FBDF3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pic>
        <p:nvPicPr>
          <p:cNvPr id="5123" name="Рисунок 2">
            <a:extLst>
              <a:ext uri="{FF2B5EF4-FFF2-40B4-BE49-F238E27FC236}">
                <a16:creationId xmlns:a16="http://schemas.microsoft.com/office/drawing/2014/main" id="{8B3B38A1-FFC1-2480-54B7-8D9FDD96A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238" y="0"/>
            <a:ext cx="1401762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Рисунок 3">
            <a:extLst>
              <a:ext uri="{FF2B5EF4-FFF2-40B4-BE49-F238E27FC236}">
                <a16:creationId xmlns:a16="http://schemas.microsoft.com/office/drawing/2014/main" id="{A86C223A-FF2A-8A53-2F82-521A397883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25" y="0"/>
            <a:ext cx="1262063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Box 4">
            <a:extLst>
              <a:ext uri="{FF2B5EF4-FFF2-40B4-BE49-F238E27FC236}">
                <a16:creationId xmlns:a16="http://schemas.microsoft.com/office/drawing/2014/main" id="{DA252D9F-A5D9-6F1D-C6F1-9A8E328A4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338" y="77788"/>
            <a:ext cx="42497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C00000"/>
                </a:solidFill>
              </a:rPr>
              <a:t>Модель введения обновленных ФГОС и ФООП</a:t>
            </a:r>
          </a:p>
        </p:txBody>
      </p:sp>
      <p:sp>
        <p:nvSpPr>
          <p:cNvPr id="5126" name="TextBox 5">
            <a:extLst>
              <a:ext uri="{FF2B5EF4-FFF2-40B4-BE49-F238E27FC236}">
                <a16:creationId xmlns:a16="http://schemas.microsoft.com/office/drawing/2014/main" id="{D6298900-6A48-70BF-60A2-737B033B5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238" y="779463"/>
            <a:ext cx="5689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/>
              <a:t>Введение ФГОС НОО, ООО, СОО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23F966AD-7A89-FD17-71AC-42869DE4CC05}"/>
              </a:ext>
            </a:extLst>
          </p:cNvPr>
          <p:cNvGraphicFramePr>
            <a:graphicFrameLocks noGrp="1"/>
          </p:cNvGraphicFramePr>
          <p:nvPr/>
        </p:nvGraphicFramePr>
        <p:xfrm>
          <a:off x="622300" y="1265238"/>
          <a:ext cx="5688013" cy="1336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865">
                  <a:extLst>
                    <a:ext uri="{9D8B030D-6E8A-4147-A177-3AD203B41FA5}">
                      <a16:colId xmlns:a16="http://schemas.microsoft.com/office/drawing/2014/main" val="817987060"/>
                    </a:ext>
                  </a:extLst>
                </a:gridCol>
                <a:gridCol w="288002">
                  <a:extLst>
                    <a:ext uri="{9D8B030D-6E8A-4147-A177-3AD203B41FA5}">
                      <a16:colId xmlns:a16="http://schemas.microsoft.com/office/drawing/2014/main" val="3746927570"/>
                    </a:ext>
                  </a:extLst>
                </a:gridCol>
                <a:gridCol w="288001">
                  <a:extLst>
                    <a:ext uri="{9D8B030D-6E8A-4147-A177-3AD203B41FA5}">
                      <a16:colId xmlns:a16="http://schemas.microsoft.com/office/drawing/2014/main" val="2487548815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563547978"/>
                    </a:ext>
                  </a:extLst>
                </a:gridCol>
                <a:gridCol w="288001">
                  <a:extLst>
                    <a:ext uri="{9D8B030D-6E8A-4147-A177-3AD203B41FA5}">
                      <a16:colId xmlns:a16="http://schemas.microsoft.com/office/drawing/2014/main" val="933408065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4232537489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830055746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1578804767"/>
                    </a:ext>
                  </a:extLst>
                </a:gridCol>
                <a:gridCol w="288001">
                  <a:extLst>
                    <a:ext uri="{9D8B030D-6E8A-4147-A177-3AD203B41FA5}">
                      <a16:colId xmlns:a16="http://schemas.microsoft.com/office/drawing/2014/main" val="930129644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400727419"/>
                    </a:ext>
                  </a:extLst>
                </a:gridCol>
                <a:gridCol w="360003">
                  <a:extLst>
                    <a:ext uri="{9D8B030D-6E8A-4147-A177-3AD203B41FA5}">
                      <a16:colId xmlns:a16="http://schemas.microsoft.com/office/drawing/2014/main" val="1489922280"/>
                    </a:ext>
                  </a:extLst>
                </a:gridCol>
                <a:gridCol w="381140">
                  <a:extLst>
                    <a:ext uri="{9D8B030D-6E8A-4147-A177-3AD203B41FA5}">
                      <a16:colId xmlns:a16="http://schemas.microsoft.com/office/drawing/2014/main" val="3934409539"/>
                    </a:ext>
                  </a:extLst>
                </a:gridCol>
              </a:tblGrid>
              <a:tr h="4425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Класс</a:t>
                      </a:r>
                    </a:p>
                  </a:txBody>
                  <a:tcPr marL="91430" marR="91430" marT="45727" marB="45727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91430" marR="91430" marT="45727" marB="45727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1430" marR="91430" marT="45727" marB="45727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1430" marR="91430" marT="45727" marB="45727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91430" marR="91430" marT="45727" marB="45727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1430" marR="91430" marT="45727" marB="45727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1430" marR="91430" marT="45727" marB="45727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1430" marR="91430" marT="45727" marB="45727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91430" marR="91430" marT="45727" marB="45727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91430" marR="91430" marT="45727" marB="45727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91430" marR="91430" marT="45727" marB="45727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91430" marR="91430" marT="45727" marB="45727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988544"/>
                  </a:ext>
                </a:extLst>
              </a:tr>
              <a:tr h="27436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2022-2023 уч.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</a:rPr>
                        <a:t> год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243390"/>
                  </a:ext>
                </a:extLst>
              </a:tr>
              <a:tr h="27436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2023-2024 уч. год</a:t>
                      </a:r>
                    </a:p>
                  </a:txBody>
                  <a:tcPr marL="91430" marR="91430" marT="45727" marB="45727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970360"/>
                  </a:ext>
                </a:extLst>
              </a:tr>
              <a:tr h="345456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2024-2025 уч. год</a:t>
                      </a:r>
                    </a:p>
                  </a:txBody>
                  <a:tcPr marL="91430" marR="91430" marT="45727" marB="45727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27" marB="45727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659663"/>
                  </a:ext>
                </a:extLst>
              </a:tr>
            </a:tbl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818F47B7-5397-5AB4-5226-0E646A26C5C1}"/>
              </a:ext>
            </a:extLst>
          </p:cNvPr>
          <p:cNvGraphicFramePr>
            <a:graphicFrameLocks noGrp="1"/>
          </p:cNvGraphicFramePr>
          <p:nvPr/>
        </p:nvGraphicFramePr>
        <p:xfrm>
          <a:off x="6486525" y="1295400"/>
          <a:ext cx="2657475" cy="1277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5943">
                  <a:extLst>
                    <a:ext uri="{9D8B030D-6E8A-4147-A177-3AD203B41FA5}">
                      <a16:colId xmlns:a16="http://schemas.microsoft.com/office/drawing/2014/main" val="719748181"/>
                    </a:ext>
                  </a:extLst>
                </a:gridCol>
                <a:gridCol w="251532">
                  <a:extLst>
                    <a:ext uri="{9D8B030D-6E8A-4147-A177-3AD203B41FA5}">
                      <a16:colId xmlns:a16="http://schemas.microsoft.com/office/drawing/2014/main" val="1402633369"/>
                    </a:ext>
                  </a:extLst>
                </a:gridCol>
              </a:tblGrid>
              <a:tr h="424387">
                <a:tc>
                  <a:txBody>
                    <a:bodyPr/>
                    <a:lstStyle/>
                    <a:p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Обязательное введение ФГОС</a:t>
                      </a:r>
                    </a:p>
                  </a:txBody>
                  <a:tcPr marL="91444" marR="91444" marT="45726" marB="45726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26" marB="45726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3946658"/>
                  </a:ext>
                </a:extLst>
              </a:tr>
              <a:tr h="426775">
                <a:tc>
                  <a:txBody>
                    <a:bodyPr/>
                    <a:lstStyle/>
                    <a:p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Введение ФГОС</a:t>
                      </a:r>
                      <a:r>
                        <a:rPr lang="ru-RU" sz="1100" b="0" baseline="0" dirty="0">
                          <a:solidFill>
                            <a:schemeClr val="tx1"/>
                          </a:solidFill>
                        </a:rPr>
                        <a:t> по мере готовности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26" marB="45726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26" marB="45726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424544"/>
                  </a:ext>
                </a:extLst>
              </a:tr>
              <a:tr h="426775">
                <a:tc>
                  <a:txBody>
                    <a:bodyPr/>
                    <a:lstStyle/>
                    <a:p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Обучение в</a:t>
                      </a:r>
                      <a:r>
                        <a:rPr lang="ru-RU" sz="1100" b="0" baseline="0" dirty="0">
                          <a:solidFill>
                            <a:schemeClr val="tx1"/>
                          </a:solidFill>
                        </a:rPr>
                        <a:t> соответствии с ФГОС СОО 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26" marB="45726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26" marB="45726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8993581"/>
                  </a:ext>
                </a:extLst>
              </a:tr>
            </a:tbl>
          </a:graphicData>
        </a:graphic>
      </p:graphicFrame>
      <p:sp>
        <p:nvSpPr>
          <p:cNvPr id="5208" name="TextBox 8">
            <a:extLst>
              <a:ext uri="{FF2B5EF4-FFF2-40B4-BE49-F238E27FC236}">
                <a16:creationId xmlns:a16="http://schemas.microsoft.com/office/drawing/2014/main" id="{3E1208A7-1FBA-A2EF-3DC4-525E00A95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3338513"/>
            <a:ext cx="46466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/>
              <a:t>Введение ФООП НОО, ООО, СОО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92C25608-4060-621C-803D-A360E94A4E54}"/>
              </a:ext>
            </a:extLst>
          </p:cNvPr>
          <p:cNvGraphicFramePr>
            <a:graphicFrameLocks noGrp="1"/>
          </p:cNvGraphicFramePr>
          <p:nvPr/>
        </p:nvGraphicFramePr>
        <p:xfrm>
          <a:off x="644525" y="3940175"/>
          <a:ext cx="5689600" cy="6207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5621">
                  <a:extLst>
                    <a:ext uri="{9D8B030D-6E8A-4147-A177-3AD203B41FA5}">
                      <a16:colId xmlns:a16="http://schemas.microsoft.com/office/drawing/2014/main" val="576246329"/>
                    </a:ext>
                  </a:extLst>
                </a:gridCol>
                <a:gridCol w="288082">
                  <a:extLst>
                    <a:ext uri="{9D8B030D-6E8A-4147-A177-3AD203B41FA5}">
                      <a16:colId xmlns:a16="http://schemas.microsoft.com/office/drawing/2014/main" val="3910671433"/>
                    </a:ext>
                  </a:extLst>
                </a:gridCol>
                <a:gridCol w="288081">
                  <a:extLst>
                    <a:ext uri="{9D8B030D-6E8A-4147-A177-3AD203B41FA5}">
                      <a16:colId xmlns:a16="http://schemas.microsoft.com/office/drawing/2014/main" val="609283362"/>
                    </a:ext>
                  </a:extLst>
                </a:gridCol>
                <a:gridCol w="216061">
                  <a:extLst>
                    <a:ext uri="{9D8B030D-6E8A-4147-A177-3AD203B41FA5}">
                      <a16:colId xmlns:a16="http://schemas.microsoft.com/office/drawing/2014/main" val="2930110221"/>
                    </a:ext>
                  </a:extLst>
                </a:gridCol>
                <a:gridCol w="288081">
                  <a:extLst>
                    <a:ext uri="{9D8B030D-6E8A-4147-A177-3AD203B41FA5}">
                      <a16:colId xmlns:a16="http://schemas.microsoft.com/office/drawing/2014/main" val="367507434"/>
                    </a:ext>
                  </a:extLst>
                </a:gridCol>
                <a:gridCol w="216061">
                  <a:extLst>
                    <a:ext uri="{9D8B030D-6E8A-4147-A177-3AD203B41FA5}">
                      <a16:colId xmlns:a16="http://schemas.microsoft.com/office/drawing/2014/main" val="167756232"/>
                    </a:ext>
                  </a:extLst>
                </a:gridCol>
                <a:gridCol w="216061">
                  <a:extLst>
                    <a:ext uri="{9D8B030D-6E8A-4147-A177-3AD203B41FA5}">
                      <a16:colId xmlns:a16="http://schemas.microsoft.com/office/drawing/2014/main" val="3261291092"/>
                    </a:ext>
                  </a:extLst>
                </a:gridCol>
                <a:gridCol w="216061">
                  <a:extLst>
                    <a:ext uri="{9D8B030D-6E8A-4147-A177-3AD203B41FA5}">
                      <a16:colId xmlns:a16="http://schemas.microsoft.com/office/drawing/2014/main" val="1246107196"/>
                    </a:ext>
                  </a:extLst>
                </a:gridCol>
                <a:gridCol w="288081">
                  <a:extLst>
                    <a:ext uri="{9D8B030D-6E8A-4147-A177-3AD203B41FA5}">
                      <a16:colId xmlns:a16="http://schemas.microsoft.com/office/drawing/2014/main" val="1500637181"/>
                    </a:ext>
                  </a:extLst>
                </a:gridCol>
                <a:gridCol w="216061">
                  <a:extLst>
                    <a:ext uri="{9D8B030D-6E8A-4147-A177-3AD203B41FA5}">
                      <a16:colId xmlns:a16="http://schemas.microsoft.com/office/drawing/2014/main" val="2326843684"/>
                    </a:ext>
                  </a:extLst>
                </a:gridCol>
                <a:gridCol w="360103">
                  <a:extLst>
                    <a:ext uri="{9D8B030D-6E8A-4147-A177-3AD203B41FA5}">
                      <a16:colId xmlns:a16="http://schemas.microsoft.com/office/drawing/2014/main" val="3633017267"/>
                    </a:ext>
                  </a:extLst>
                </a:gridCol>
                <a:gridCol w="381247">
                  <a:extLst>
                    <a:ext uri="{9D8B030D-6E8A-4147-A177-3AD203B41FA5}">
                      <a16:colId xmlns:a16="http://schemas.microsoft.com/office/drawing/2014/main" val="2822339784"/>
                    </a:ext>
                  </a:extLst>
                </a:gridCol>
              </a:tblGrid>
              <a:tr h="34656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Класс</a:t>
                      </a:r>
                    </a:p>
                  </a:txBody>
                  <a:tcPr marL="91456" marR="91456" marT="45633" marB="45633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91456" marR="91456" marT="45633" marB="45633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1456" marR="91456" marT="45633" marB="45633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1456" marR="91456" marT="45633" marB="45633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91456" marR="91456" marT="45633" marB="45633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1456" marR="91456" marT="45633" marB="45633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1456" marR="91456" marT="45633" marB="45633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1456" marR="91456" marT="45633" marB="45633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91456" marR="91456" marT="45633" marB="45633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91456" marR="91456" marT="45633" marB="45633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91456" marR="91456" marT="45633" marB="45633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91456" marR="91456" marT="45633" marB="45633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28164"/>
                  </a:ext>
                </a:extLst>
              </a:tr>
              <a:tr h="274146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2023-2024 уч.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</a:rPr>
                        <a:t> год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6" marR="91456" marT="45633" marB="45633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56" marR="91456" marT="45633" marB="4563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56" marR="91456" marT="45633" marB="4563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56" marR="91456" marT="45633" marB="4563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56" marR="91456" marT="45633" marB="4563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56" marR="91456" marT="45633" marB="4563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56" marR="91456" marT="45633" marB="4563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56" marR="91456" marT="45633" marB="4563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56" marR="91456" marT="45633" marB="4563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56" marR="91456" marT="45633" marB="4563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56" marR="91456" marT="45633" marB="4563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56" marR="91456" marT="45633" marB="4563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859425"/>
                  </a:ext>
                </a:extLst>
              </a:tr>
            </a:tbl>
          </a:graphicData>
        </a:graphic>
      </p:graphicFrame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13B37380-6A4C-D6F1-B2F8-9FEDA094988A}"/>
              </a:ext>
            </a:extLst>
          </p:cNvPr>
          <p:cNvGraphicFramePr>
            <a:graphicFrameLocks noGrp="1"/>
          </p:cNvGraphicFramePr>
          <p:nvPr/>
        </p:nvGraphicFramePr>
        <p:xfrm>
          <a:off x="6591300" y="4037013"/>
          <a:ext cx="2447925" cy="427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7936">
                  <a:extLst>
                    <a:ext uri="{9D8B030D-6E8A-4147-A177-3AD203B41FA5}">
                      <a16:colId xmlns:a16="http://schemas.microsoft.com/office/drawing/2014/main" val="2394161969"/>
                    </a:ext>
                  </a:extLst>
                </a:gridCol>
                <a:gridCol w="359989">
                  <a:extLst>
                    <a:ext uri="{9D8B030D-6E8A-4147-A177-3AD203B41FA5}">
                      <a16:colId xmlns:a16="http://schemas.microsoft.com/office/drawing/2014/main" val="2872300015"/>
                    </a:ext>
                  </a:extLst>
                </a:gridCol>
              </a:tblGrid>
              <a:tr h="427037">
                <a:tc>
                  <a:txBody>
                    <a:bodyPr/>
                    <a:lstStyle/>
                    <a:p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Обязательное введение ФООП</a:t>
                      </a:r>
                    </a:p>
                  </a:txBody>
                  <a:tcPr marL="91427" marR="91427" marT="45754" marB="4575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27" marR="91427" marT="45754" marB="45754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1660929"/>
                  </a:ext>
                </a:extLst>
              </a:tr>
            </a:tbl>
          </a:graphicData>
        </a:graphic>
      </p:graphicFrame>
      <p:sp>
        <p:nvSpPr>
          <p:cNvPr id="5258" name="TextBox 1">
            <a:extLst>
              <a:ext uri="{FF2B5EF4-FFF2-40B4-BE49-F238E27FC236}">
                <a16:creationId xmlns:a16="http://schemas.microsoft.com/office/drawing/2014/main" id="{F3887C74-6324-94E4-2BA9-B4A9F8C0F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00" y="4718050"/>
            <a:ext cx="8416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FF0000"/>
                </a:solidFill>
              </a:rPr>
              <a:t>Важно! </a:t>
            </a:r>
            <a:r>
              <a:rPr lang="ru-RU" altLang="ru-RU" sz="1800" b="1"/>
              <a:t>11 класс: учебный план не меняется в 2023-2024 учебном году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Номер слайда 3">
            <a:extLst>
              <a:ext uri="{FF2B5EF4-FFF2-40B4-BE49-F238E27FC236}">
                <a16:creationId xmlns:a16="http://schemas.microsoft.com/office/drawing/2014/main" id="{7817C7D0-450B-5F78-35D1-C4A3362C3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94F1E08-A9E0-41DE-92FF-069243AB44D6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pic>
        <p:nvPicPr>
          <p:cNvPr id="33795" name="Рисунок 4">
            <a:extLst>
              <a:ext uri="{FF2B5EF4-FFF2-40B4-BE49-F238E27FC236}">
                <a16:creationId xmlns:a16="http://schemas.microsoft.com/office/drawing/2014/main" id="{D9BF2E98-A0AC-9A14-2BB9-17E7E2F28B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613" y="-7938"/>
            <a:ext cx="2846387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135CA51A-011C-812D-4230-25937F70E24D}"/>
              </a:ext>
            </a:extLst>
          </p:cNvPr>
          <p:cNvGraphicFramePr/>
          <p:nvPr/>
        </p:nvGraphicFramePr>
        <p:xfrm>
          <a:off x="611560" y="265530"/>
          <a:ext cx="8424936" cy="4754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4">
            <a:extLst>
              <a:ext uri="{FF2B5EF4-FFF2-40B4-BE49-F238E27FC236}">
                <a16:creationId xmlns:a16="http://schemas.microsoft.com/office/drawing/2014/main" id="{65DBC96C-0CAB-0708-0490-8451E101ED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613" y="11113"/>
            <a:ext cx="2846387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Заголовок 1">
            <a:extLst>
              <a:ext uri="{FF2B5EF4-FFF2-40B4-BE49-F238E27FC236}">
                <a16:creationId xmlns:a16="http://schemas.microsoft.com/office/drawing/2014/main" id="{121417ED-592C-E505-1761-59DE7DE15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206375"/>
            <a:ext cx="6121400" cy="857250"/>
          </a:xfrm>
        </p:spPr>
        <p:txBody>
          <a:bodyPr/>
          <a:lstStyle/>
          <a:p>
            <a:r>
              <a:rPr lang="ru-RU" altLang="ru-RU" sz="1800" b="0"/>
              <a:t>п.13 ч.3 ст.28 </a:t>
            </a:r>
            <a:br>
              <a:rPr lang="ru-RU" altLang="ru-RU" sz="1800" b="0"/>
            </a:br>
            <a:r>
              <a:rPr lang="ru-RU" altLang="ru-RU" sz="1800" b="0"/>
              <a:t>Федерального закона </a:t>
            </a:r>
            <a:br>
              <a:rPr lang="ru-RU" altLang="ru-RU" sz="1800" b="0"/>
            </a:br>
            <a:r>
              <a:rPr lang="ru-RU" altLang="ru-RU" sz="1800" b="0"/>
              <a:t>от 29 декабря 2012 года № 273-ФЗ</a:t>
            </a:r>
            <a:br>
              <a:rPr lang="ru-RU" altLang="ru-RU" sz="1800" b="0"/>
            </a:br>
            <a:r>
              <a:rPr lang="ru-RU" altLang="ru-RU" sz="1800" b="0"/>
              <a:t> «Об образовании в Российской Федерации» </a:t>
            </a:r>
          </a:p>
        </p:txBody>
      </p:sp>
      <p:sp>
        <p:nvSpPr>
          <p:cNvPr id="34820" name="Объект 2">
            <a:extLst>
              <a:ext uri="{FF2B5EF4-FFF2-40B4-BE49-F238E27FC236}">
                <a16:creationId xmlns:a16="http://schemas.microsoft.com/office/drawing/2014/main" id="{F219475C-BB1C-1B7F-0A22-560D98683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1200150"/>
            <a:ext cx="8424862" cy="339407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altLang="ru-RU" b="1"/>
              <a:t>К компетенции ОО </a:t>
            </a:r>
            <a:r>
              <a:rPr lang="ru-RU" altLang="ru-RU"/>
              <a:t>в установленной сфере деятельности относятся проведение</a:t>
            </a:r>
            <a:r>
              <a:rPr lang="ru-RU" altLang="ru-RU" b="1"/>
              <a:t> </a:t>
            </a:r>
            <a:r>
              <a:rPr lang="ru-RU" altLang="ru-RU"/>
              <a:t>самообследования, </a:t>
            </a:r>
            <a:r>
              <a:rPr lang="ru-RU" altLang="ru-RU" b="1"/>
              <a:t>обеспечение функционирования </a:t>
            </a:r>
            <a:r>
              <a:rPr lang="ru-RU" altLang="ru-RU" b="1">
                <a:solidFill>
                  <a:srgbClr val="C00000"/>
                </a:solidFill>
              </a:rPr>
              <a:t>внутренней системы оценки качества образования </a:t>
            </a:r>
            <a:r>
              <a:rPr lang="ru-RU" altLang="ru-RU"/>
              <a:t>(далее- ВСОКО)</a:t>
            </a:r>
          </a:p>
        </p:txBody>
      </p:sp>
      <p:sp>
        <p:nvSpPr>
          <p:cNvPr id="34821" name="Номер слайда 3">
            <a:extLst>
              <a:ext uri="{FF2B5EF4-FFF2-40B4-BE49-F238E27FC236}">
                <a16:creationId xmlns:a16="http://schemas.microsoft.com/office/drawing/2014/main" id="{6DA06103-682F-9F69-C13F-7ED5E67CA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4285350-4036-4884-B7AA-933F61F37B4B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ru-RU" altLang="ru-RU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CEE184B3-1D0B-7BB6-735B-DA31A0C6EDB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11188" y="285750"/>
          <a:ext cx="8208962" cy="4630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1610">
                  <a:extLst>
                    <a:ext uri="{9D8B030D-6E8A-4147-A177-3AD203B41FA5}">
                      <a16:colId xmlns:a16="http://schemas.microsoft.com/office/drawing/2014/main" val="353893763"/>
                    </a:ext>
                  </a:extLst>
                </a:gridCol>
                <a:gridCol w="3354082">
                  <a:extLst>
                    <a:ext uri="{9D8B030D-6E8A-4147-A177-3AD203B41FA5}">
                      <a16:colId xmlns:a16="http://schemas.microsoft.com/office/drawing/2014/main" val="2942126500"/>
                    </a:ext>
                  </a:extLst>
                </a:gridCol>
                <a:gridCol w="3893270">
                  <a:extLst>
                    <a:ext uri="{9D8B030D-6E8A-4147-A177-3AD203B41FA5}">
                      <a16:colId xmlns:a16="http://schemas.microsoft.com/office/drawing/2014/main" val="2393195138"/>
                    </a:ext>
                  </a:extLst>
                </a:gridCol>
              </a:tblGrid>
              <a:tr h="28953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Образовательные результаты</a:t>
                      </a:r>
                    </a:p>
                  </a:txBody>
                  <a:tcPr marL="91435" marR="91435" marT="45708" marB="45708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Формы оценки</a:t>
                      </a:r>
                    </a:p>
                  </a:txBody>
                  <a:tcPr marL="91435" marR="91435" marT="45708" marB="45708"/>
                </a:tc>
                <a:extLst>
                  <a:ext uri="{0D108BD9-81ED-4DB2-BD59-A6C34878D82A}">
                    <a16:rowId xmlns:a16="http://schemas.microsoft.com/office/drawing/2014/main" val="1013256689"/>
                  </a:ext>
                </a:extLst>
              </a:tr>
              <a:tr h="853412">
                <a:tc>
                  <a:txBody>
                    <a:bodyPr/>
                    <a:lstStyle/>
                    <a:p>
                      <a:r>
                        <a:rPr lang="ru-RU" sz="1000" dirty="0"/>
                        <a:t>Предметные</a:t>
                      </a:r>
                    </a:p>
                  </a:txBody>
                  <a:tcPr marL="91435" marR="91435" marT="45708" marB="45708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освоенный обучающимися в ходе изучения учебного предмета опыт деятельности, специфической для данной предметной области, по получению нового знания, его преобразованию и применению.</a:t>
                      </a:r>
                    </a:p>
                  </a:txBody>
                  <a:tcPr marL="91435" marR="91435" marT="45708" marB="45708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текущий контроль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тематический контроль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промежуточная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</a:rPr>
                        <a:t> аттестация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baseline="0" dirty="0">
                          <a:solidFill>
                            <a:schemeClr val="tx1"/>
                          </a:solidFill>
                        </a:rPr>
                        <a:t>итоговый контроль.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5" marR="91435" marT="45708" marB="45708"/>
                </a:tc>
                <a:extLst>
                  <a:ext uri="{0D108BD9-81ED-4DB2-BD59-A6C34878D82A}">
                    <a16:rowId xmlns:a16="http://schemas.microsoft.com/office/drawing/2014/main" val="3455794234"/>
                  </a:ext>
                </a:extLst>
              </a:tr>
              <a:tr h="2177183">
                <a:tc>
                  <a:txBody>
                    <a:bodyPr/>
                    <a:lstStyle/>
                    <a:p>
                      <a:r>
                        <a:rPr lang="ru-RU" sz="1000" dirty="0" err="1"/>
                        <a:t>Метапред</a:t>
                      </a:r>
                      <a:r>
                        <a:rPr lang="ru-RU" sz="1000" dirty="0"/>
                        <a:t>-</a:t>
                      </a:r>
                    </a:p>
                    <a:p>
                      <a:r>
                        <a:rPr lang="ru-RU" sz="1000" dirty="0" err="1"/>
                        <a:t>метные</a:t>
                      </a:r>
                      <a:endParaRPr lang="ru-RU" sz="1000" dirty="0"/>
                    </a:p>
                  </a:txBody>
                  <a:tcPr marL="91435" marR="91435" marT="45708" marB="45708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универсальные познавательные учебные действия (базовые логические и начальные исследовательские действия, а также работу с информацией);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универсальные коммуникативные действия (общение, совместная деятельность, презентация);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универсальные регулятивные действия (</a:t>
                      </a:r>
                      <a:r>
                        <a:rPr lang="ru-RU" sz="1000" dirty="0" err="1">
                          <a:solidFill>
                            <a:schemeClr val="tx1"/>
                          </a:solidFill>
                        </a:rPr>
                        <a:t>саморегуляция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, самоконтроль);</a:t>
                      </a:r>
                    </a:p>
                  </a:txBody>
                  <a:tcPr marL="91435" marR="91435" marT="45708" marB="45708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для проверки читательской грамотности ‒ письменная работа на </a:t>
                      </a:r>
                      <a:r>
                        <a:rPr lang="ru-RU" sz="1000" dirty="0" err="1">
                          <a:solidFill>
                            <a:schemeClr val="tx1"/>
                          </a:solidFill>
                        </a:rPr>
                        <a:t>межпредметной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 основе;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для проверки цифровой грамотности ‒ практическая работа в сочетании с письменной компьютеризованной) частью;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для проверки </a:t>
                      </a:r>
                      <a:r>
                        <a:rPr lang="ru-RU" sz="1000" dirty="0" err="1">
                          <a:solidFill>
                            <a:schemeClr val="tx1"/>
                          </a:solidFill>
                        </a:rPr>
                        <a:t>сформированности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 регулятивных, коммуникативных и познавательных универсальных учебных действий – экспертная оценка процесса и результатов выполнения групповых и (или) индивидуальных учебных исследований и проектов.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</a:rPr>
                        <a:t>Каждый из перечисленных видов диагностики проводится с периодичностью не менее чем один раз в два года.</a:t>
                      </a:r>
                    </a:p>
                  </a:txBody>
                  <a:tcPr marL="91435" marR="91435" marT="45708" marB="45708"/>
                </a:tc>
                <a:extLst>
                  <a:ext uri="{0D108BD9-81ED-4DB2-BD59-A6C34878D82A}">
                    <a16:rowId xmlns:a16="http://schemas.microsoft.com/office/drawing/2014/main" val="1447609930"/>
                  </a:ext>
                </a:extLst>
              </a:tr>
              <a:tr h="1310609">
                <a:tc>
                  <a:txBody>
                    <a:bodyPr/>
                    <a:lstStyle/>
                    <a:p>
                      <a:r>
                        <a:rPr lang="ru-RU" sz="1000" dirty="0"/>
                        <a:t>Личностные</a:t>
                      </a:r>
                    </a:p>
                  </a:txBody>
                  <a:tcPr marL="91435" marR="91435" marT="45708" marB="45708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формирование у обучающихся основ российской гражданской идентичности; готовность обучающихся к саморазвитию; мотивацию к познанию и обучению;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ценностные установки и социально значимые качества личности;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активное участие в социально значимой деятельности;</a:t>
                      </a:r>
                    </a:p>
                  </a:txBody>
                  <a:tcPr marL="91435" marR="91435" marT="45708" marB="45708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анкетирование;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наблюдение;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получение общего представления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</a:rPr>
                        <a:t> о воспитательной деятельности образовательной организации и ее влиянии на коллектив обучающихся (анонимно, </a:t>
                      </a:r>
                      <a:r>
                        <a:rPr lang="ru-RU" sz="1000" baseline="0" dirty="0" err="1">
                          <a:solidFill>
                            <a:schemeClr val="tx1"/>
                          </a:solidFill>
                        </a:rPr>
                        <a:t>неперсонифицировано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5" marR="91435" marT="45708" marB="45708"/>
                </a:tc>
                <a:extLst>
                  <a:ext uri="{0D108BD9-81ED-4DB2-BD59-A6C34878D82A}">
                    <a16:rowId xmlns:a16="http://schemas.microsoft.com/office/drawing/2014/main" val="3013456017"/>
                  </a:ext>
                </a:extLst>
              </a:tr>
            </a:tbl>
          </a:graphicData>
        </a:graphic>
      </p:graphicFrame>
      <p:sp>
        <p:nvSpPr>
          <p:cNvPr id="35863" name="Номер слайда 3">
            <a:extLst>
              <a:ext uri="{FF2B5EF4-FFF2-40B4-BE49-F238E27FC236}">
                <a16:creationId xmlns:a16="http://schemas.microsoft.com/office/drawing/2014/main" id="{23560F75-5CD2-B2FF-4857-49002A913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C729EAF-5F62-49E5-82E1-20A8AA3FF924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ru-RU" altLang="ru-RU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Рисунок 4">
            <a:extLst>
              <a:ext uri="{FF2B5EF4-FFF2-40B4-BE49-F238E27FC236}">
                <a16:creationId xmlns:a16="http://schemas.microsoft.com/office/drawing/2014/main" id="{EA7EE3DB-0FD4-74FD-DC1C-F58BF00C3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613" y="11113"/>
            <a:ext cx="28463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Заголовок 1">
            <a:extLst>
              <a:ext uri="{FF2B5EF4-FFF2-40B4-BE49-F238E27FC236}">
                <a16:creationId xmlns:a16="http://schemas.microsoft.com/office/drawing/2014/main" id="{D55D443A-1274-E0C8-4188-152613023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271463"/>
            <a:ext cx="5686425" cy="422275"/>
          </a:xfrm>
        </p:spPr>
        <p:txBody>
          <a:bodyPr/>
          <a:lstStyle/>
          <a:p>
            <a:r>
              <a:rPr lang="ru-RU" altLang="ru-RU" sz="1800"/>
              <a:t>Пример оценки образовательных результатов</a:t>
            </a:r>
          </a:p>
        </p:txBody>
      </p:sp>
      <p:sp>
        <p:nvSpPr>
          <p:cNvPr id="36868" name="Номер слайда 3">
            <a:extLst>
              <a:ext uri="{FF2B5EF4-FFF2-40B4-BE49-F238E27FC236}">
                <a16:creationId xmlns:a16="http://schemas.microsoft.com/office/drawing/2014/main" id="{76D74F0C-9259-31F2-2894-9BC836FC4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01A55D3-ED75-48B2-B63D-E1FE1F9C206B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9E2A5E7-2A5A-4773-D56B-36FF0AB29601}"/>
              </a:ext>
            </a:extLst>
          </p:cNvPr>
          <p:cNvGraphicFramePr>
            <a:graphicFrameLocks noGrp="1"/>
          </p:cNvGraphicFramePr>
          <p:nvPr/>
        </p:nvGraphicFramePr>
        <p:xfrm>
          <a:off x="647700" y="709613"/>
          <a:ext cx="8353425" cy="4078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9688">
                  <a:extLst>
                    <a:ext uri="{9D8B030D-6E8A-4147-A177-3AD203B41FA5}">
                      <a16:colId xmlns:a16="http://schemas.microsoft.com/office/drawing/2014/main" val="1531790081"/>
                    </a:ext>
                  </a:extLst>
                </a:gridCol>
                <a:gridCol w="4898828">
                  <a:extLst>
                    <a:ext uri="{9D8B030D-6E8A-4147-A177-3AD203B41FA5}">
                      <a16:colId xmlns:a16="http://schemas.microsoft.com/office/drawing/2014/main" val="4082699563"/>
                    </a:ext>
                  </a:extLst>
                </a:gridCol>
                <a:gridCol w="2484909">
                  <a:extLst>
                    <a:ext uri="{9D8B030D-6E8A-4147-A177-3AD203B41FA5}">
                      <a16:colId xmlns:a16="http://schemas.microsoft.com/office/drawing/2014/main" val="1794903684"/>
                    </a:ext>
                  </a:extLst>
                </a:gridCol>
              </a:tblGrid>
              <a:tr h="259136">
                <a:tc>
                  <a:txBody>
                    <a:bodyPr/>
                    <a:lstStyle/>
                    <a:p>
                      <a:r>
                        <a:rPr lang="ru-RU" sz="1100" dirty="0"/>
                        <a:t>Класс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Процедуры внутренней оценки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100" dirty="0"/>
                        <a:t>Процедуры </a:t>
                      </a:r>
                      <a:r>
                        <a:rPr lang="ru-RU" sz="1100" b="1" dirty="0"/>
                        <a:t>внешней оценки</a:t>
                      </a:r>
                      <a:endParaRPr lang="ru-RU" sz="1100" dirty="0"/>
                    </a:p>
                  </a:txBody>
                  <a:tcPr marL="91435" marR="91435" marT="45729" marB="45729"/>
                </a:tc>
                <a:extLst>
                  <a:ext uri="{0D108BD9-81ED-4DB2-BD59-A6C34878D82A}">
                    <a16:rowId xmlns:a16="http://schemas.microsoft.com/office/drawing/2014/main" val="1366997558"/>
                  </a:ext>
                </a:extLst>
              </a:tr>
              <a:tr h="264541">
                <a:tc>
                  <a:txBody>
                    <a:bodyPr/>
                    <a:lstStyle/>
                    <a:p>
                      <a:r>
                        <a:rPr lang="ru-RU" sz="1100" dirty="0"/>
                        <a:t>1 класс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r>
                        <a:rPr lang="ru-RU" sz="1000" b="1" dirty="0">
                          <a:solidFill>
                            <a:srgbClr val="FF0000"/>
                          </a:solidFill>
                        </a:rPr>
                        <a:t>Стартовая диагностика</a:t>
                      </a:r>
                      <a:r>
                        <a:rPr lang="ru-RU" sz="1000" dirty="0"/>
                        <a:t>, промежуточная аттестация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91435" marR="91435" marT="45729" marB="45729"/>
                </a:tc>
                <a:extLst>
                  <a:ext uri="{0D108BD9-81ED-4DB2-BD59-A6C34878D82A}">
                    <a16:rowId xmlns:a16="http://schemas.microsoft.com/office/drawing/2014/main" val="433218082"/>
                  </a:ext>
                </a:extLst>
              </a:tr>
              <a:tr h="264541">
                <a:tc>
                  <a:txBody>
                    <a:bodyPr/>
                    <a:lstStyle/>
                    <a:p>
                      <a:r>
                        <a:rPr lang="ru-RU" sz="1100" dirty="0"/>
                        <a:t>2 класс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Промежуточная аттестация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91435" marR="91435" marT="45729" marB="45729"/>
                </a:tc>
                <a:extLst>
                  <a:ext uri="{0D108BD9-81ED-4DB2-BD59-A6C34878D82A}">
                    <a16:rowId xmlns:a16="http://schemas.microsoft.com/office/drawing/2014/main" val="1898930715"/>
                  </a:ext>
                </a:extLst>
              </a:tr>
              <a:tr h="264541">
                <a:tc>
                  <a:txBody>
                    <a:bodyPr/>
                    <a:lstStyle/>
                    <a:p>
                      <a:r>
                        <a:rPr lang="ru-RU" sz="1100" dirty="0"/>
                        <a:t>3 класс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</a:rPr>
                        <a:t>Письменная работа на </a:t>
                      </a:r>
                      <a:r>
                        <a:rPr lang="ru-RU" sz="1000" b="1" dirty="0" err="1">
                          <a:solidFill>
                            <a:schemeClr val="tx1"/>
                          </a:solidFill>
                        </a:rPr>
                        <a:t>межпредметной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</a:rPr>
                        <a:t> основе</a:t>
                      </a:r>
                      <a:r>
                        <a:rPr lang="ru-RU" sz="1000" baseline="0" dirty="0"/>
                        <a:t>, </a:t>
                      </a:r>
                      <a:r>
                        <a:rPr lang="ru-RU" sz="1000" dirty="0"/>
                        <a:t>промежуточная аттестация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91435" marR="91435" marT="45729" marB="45729"/>
                </a:tc>
                <a:extLst>
                  <a:ext uri="{0D108BD9-81ED-4DB2-BD59-A6C34878D82A}">
                    <a16:rowId xmlns:a16="http://schemas.microsoft.com/office/drawing/2014/main" val="458472151"/>
                  </a:ext>
                </a:extLst>
              </a:tr>
              <a:tr h="264541">
                <a:tc>
                  <a:txBody>
                    <a:bodyPr/>
                    <a:lstStyle/>
                    <a:p>
                      <a:r>
                        <a:rPr lang="ru-RU" sz="1100" dirty="0"/>
                        <a:t>4 класс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Промежуточная аттестация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r>
                        <a:rPr lang="ru-RU" sz="1000" b="1" dirty="0"/>
                        <a:t>ВПР</a:t>
                      </a:r>
                    </a:p>
                  </a:txBody>
                  <a:tcPr marL="91435" marR="91435" marT="45729" marB="45729"/>
                </a:tc>
                <a:extLst>
                  <a:ext uri="{0D108BD9-81ED-4DB2-BD59-A6C34878D82A}">
                    <a16:rowId xmlns:a16="http://schemas.microsoft.com/office/drawing/2014/main" val="1027182844"/>
                  </a:ext>
                </a:extLst>
              </a:tr>
              <a:tr h="264541">
                <a:tc>
                  <a:txBody>
                    <a:bodyPr/>
                    <a:lstStyle/>
                    <a:p>
                      <a:r>
                        <a:rPr lang="ru-RU" sz="1100" dirty="0"/>
                        <a:t>5 класс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</a:rPr>
                        <a:t>Стартовая диагностика</a:t>
                      </a:r>
                      <a:r>
                        <a:rPr lang="ru-RU" sz="1000" dirty="0"/>
                        <a:t>, промежуточная аттестация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ВПР</a:t>
                      </a:r>
                    </a:p>
                  </a:txBody>
                  <a:tcPr marL="91435" marR="91435" marT="45729" marB="45729"/>
                </a:tc>
                <a:extLst>
                  <a:ext uri="{0D108BD9-81ED-4DB2-BD59-A6C34878D82A}">
                    <a16:rowId xmlns:a16="http://schemas.microsoft.com/office/drawing/2014/main" val="3587196259"/>
                  </a:ext>
                </a:extLst>
              </a:tr>
              <a:tr h="264541">
                <a:tc>
                  <a:txBody>
                    <a:bodyPr/>
                    <a:lstStyle/>
                    <a:p>
                      <a:r>
                        <a:rPr lang="ru-RU" sz="1100" dirty="0"/>
                        <a:t>6 класс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Промежуточная аттестация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ВПР</a:t>
                      </a:r>
                    </a:p>
                  </a:txBody>
                  <a:tcPr marL="91435" marR="91435" marT="45729" marB="45729"/>
                </a:tc>
                <a:extLst>
                  <a:ext uri="{0D108BD9-81ED-4DB2-BD59-A6C34878D82A}">
                    <a16:rowId xmlns:a16="http://schemas.microsoft.com/office/drawing/2014/main" val="144610765"/>
                  </a:ext>
                </a:extLst>
              </a:tr>
              <a:tr h="264541">
                <a:tc>
                  <a:txBody>
                    <a:bodyPr/>
                    <a:lstStyle/>
                    <a:p>
                      <a:r>
                        <a:rPr lang="ru-RU" sz="1100" dirty="0"/>
                        <a:t>7 класс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/>
                        <a:t>Письменная работа на </a:t>
                      </a:r>
                      <a:r>
                        <a:rPr lang="ru-RU" sz="1000" b="1" dirty="0" err="1"/>
                        <a:t>межпредметной</a:t>
                      </a:r>
                      <a:r>
                        <a:rPr lang="ru-RU" sz="1000" b="1" dirty="0"/>
                        <a:t> основе</a:t>
                      </a:r>
                      <a:r>
                        <a:rPr lang="ru-RU" sz="1000" baseline="0" dirty="0"/>
                        <a:t>, </a:t>
                      </a:r>
                      <a:r>
                        <a:rPr lang="ru-RU" sz="1000" dirty="0"/>
                        <a:t>промежуточная аттестация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5" marR="91435" marT="45729" marB="45729"/>
                </a:tc>
                <a:extLst>
                  <a:ext uri="{0D108BD9-81ED-4DB2-BD59-A6C34878D82A}">
                    <a16:rowId xmlns:a16="http://schemas.microsoft.com/office/drawing/2014/main" val="1659126034"/>
                  </a:ext>
                </a:extLst>
              </a:tr>
              <a:tr h="264541">
                <a:tc>
                  <a:txBody>
                    <a:bodyPr/>
                    <a:lstStyle/>
                    <a:p>
                      <a:r>
                        <a:rPr lang="ru-RU" sz="1100" dirty="0"/>
                        <a:t>8 класс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Промежуточная аттестация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ВПР</a:t>
                      </a:r>
                    </a:p>
                  </a:txBody>
                  <a:tcPr marL="91435" marR="91435" marT="45729" marB="45729"/>
                </a:tc>
                <a:extLst>
                  <a:ext uri="{0D108BD9-81ED-4DB2-BD59-A6C34878D82A}">
                    <a16:rowId xmlns:a16="http://schemas.microsoft.com/office/drawing/2014/main" val="3298652863"/>
                  </a:ext>
                </a:extLst>
              </a:tr>
              <a:tr h="264541">
                <a:tc>
                  <a:txBody>
                    <a:bodyPr/>
                    <a:lstStyle/>
                    <a:p>
                      <a:r>
                        <a:rPr lang="ru-RU" sz="1100" dirty="0"/>
                        <a:t>9 класс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</a:rPr>
                        <a:t>Письменная работа на </a:t>
                      </a:r>
                      <a:r>
                        <a:rPr lang="ru-RU" sz="1000" b="1" dirty="0" err="1">
                          <a:solidFill>
                            <a:schemeClr val="tx1"/>
                          </a:solidFill>
                        </a:rPr>
                        <a:t>межпредметной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</a:rPr>
                        <a:t> основе</a:t>
                      </a:r>
                      <a:r>
                        <a:rPr lang="ru-RU" sz="1000" baseline="0" dirty="0"/>
                        <a:t>, </a:t>
                      </a:r>
                      <a:r>
                        <a:rPr lang="ru-RU" sz="1000" dirty="0"/>
                        <a:t>промежуточная аттестация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ГИА</a:t>
                      </a:r>
                    </a:p>
                  </a:txBody>
                  <a:tcPr marL="91435" marR="91435" marT="45729" marB="45729"/>
                </a:tc>
                <a:extLst>
                  <a:ext uri="{0D108BD9-81ED-4DB2-BD59-A6C34878D82A}">
                    <a16:rowId xmlns:a16="http://schemas.microsoft.com/office/drawing/2014/main" val="2943120793"/>
                  </a:ext>
                </a:extLst>
              </a:tr>
              <a:tr h="411572">
                <a:tc>
                  <a:txBody>
                    <a:bodyPr/>
                    <a:lstStyle/>
                    <a:p>
                      <a:r>
                        <a:rPr lang="ru-RU" sz="1100" dirty="0"/>
                        <a:t>10 класс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</a:rPr>
                        <a:t>Стартовая диагностика</a:t>
                      </a:r>
                      <a:r>
                        <a:rPr lang="ru-RU" sz="1000" dirty="0"/>
                        <a:t>, промежуточная аттестация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ВПР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(география на выбор ОО в 10 или 11 классе</a:t>
                      </a:r>
                    </a:p>
                  </a:txBody>
                  <a:tcPr marL="91435" marR="91435" marT="45729" marB="45729"/>
                </a:tc>
                <a:extLst>
                  <a:ext uri="{0D108BD9-81ED-4DB2-BD59-A6C34878D82A}">
                    <a16:rowId xmlns:a16="http://schemas.microsoft.com/office/drawing/2014/main" val="2065817003"/>
                  </a:ext>
                </a:extLst>
              </a:tr>
              <a:tr h="264541">
                <a:tc>
                  <a:txBody>
                    <a:bodyPr/>
                    <a:lstStyle/>
                    <a:p>
                      <a:r>
                        <a:rPr lang="ru-RU" sz="1100" dirty="0"/>
                        <a:t>11 класс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/>
                        <a:t>Письменная работа на </a:t>
                      </a:r>
                      <a:r>
                        <a:rPr lang="ru-RU" sz="1000" b="1" dirty="0" err="1"/>
                        <a:t>межпредметной</a:t>
                      </a:r>
                      <a:r>
                        <a:rPr lang="ru-RU" sz="1000" b="1" dirty="0"/>
                        <a:t> основе</a:t>
                      </a:r>
                      <a:r>
                        <a:rPr lang="ru-RU" sz="1000" baseline="0" dirty="0"/>
                        <a:t>, </a:t>
                      </a:r>
                      <a:r>
                        <a:rPr lang="ru-RU" sz="1000" dirty="0"/>
                        <a:t>промежуточная аттестация</a:t>
                      </a:r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ВПР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, ГИА</a:t>
                      </a:r>
                    </a:p>
                  </a:txBody>
                  <a:tcPr marL="91435" marR="91435" marT="45729" marB="45729"/>
                </a:tc>
                <a:extLst>
                  <a:ext uri="{0D108BD9-81ED-4DB2-BD59-A6C34878D82A}">
                    <a16:rowId xmlns:a16="http://schemas.microsoft.com/office/drawing/2014/main" val="749404006"/>
                  </a:ext>
                </a:extLst>
              </a:tr>
              <a:tr h="762171"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91435" marR="91435" marT="45729" marB="4572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НИКО, </a:t>
                      </a:r>
                      <a:r>
                        <a:rPr lang="ru-RU" sz="1000" b="0" dirty="0"/>
                        <a:t>мониторинговые исследования муниципального, регионального, федерального уровней </a:t>
                      </a:r>
                      <a:endParaRPr lang="ru-RU" sz="1000" dirty="0"/>
                    </a:p>
                  </a:txBody>
                  <a:tcPr marL="91435" marR="91435" marT="45729" marB="45729"/>
                </a:tc>
                <a:extLst>
                  <a:ext uri="{0D108BD9-81ED-4DB2-BD59-A6C34878D82A}">
                    <a16:rowId xmlns:a16="http://schemas.microsoft.com/office/drawing/2014/main" val="18894813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Рисунок 1">
            <a:extLst>
              <a:ext uri="{FF2B5EF4-FFF2-40B4-BE49-F238E27FC236}">
                <a16:creationId xmlns:a16="http://schemas.microsoft.com/office/drawing/2014/main" id="{CF8F605E-9AC4-B0C4-1E50-CFFB1E9B9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7" t="8434" r="27657" b="7230"/>
          <a:stretch>
            <a:fillRect/>
          </a:stretch>
        </p:blipFill>
        <p:spPr bwMode="auto">
          <a:xfrm>
            <a:off x="5795963" y="0"/>
            <a:ext cx="3348037" cy="300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Заголовок 1">
            <a:extLst>
              <a:ext uri="{FF2B5EF4-FFF2-40B4-BE49-F238E27FC236}">
                <a16:creationId xmlns:a16="http://schemas.microsoft.com/office/drawing/2014/main" id="{C1EEAA10-70A2-FF08-4B19-6DC413EBB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313" y="3451225"/>
            <a:ext cx="2374900" cy="863600"/>
          </a:xfrm>
        </p:spPr>
        <p:txBody>
          <a:bodyPr/>
          <a:lstStyle/>
          <a:p>
            <a:r>
              <a:rPr lang="ru-RU" altLang="ru-RU" sz="1800">
                <a:solidFill>
                  <a:srgbClr val="C00000"/>
                </a:solidFill>
              </a:rPr>
              <a:t>Внеурочная деятельность</a:t>
            </a:r>
            <a:br>
              <a:rPr lang="ru-RU" altLang="ru-RU" sz="1800">
                <a:solidFill>
                  <a:srgbClr val="C00000"/>
                </a:solidFill>
              </a:rPr>
            </a:br>
            <a:r>
              <a:rPr lang="ru-RU" altLang="ru-RU" sz="1800">
                <a:solidFill>
                  <a:srgbClr val="C00000"/>
                </a:solidFill>
              </a:rPr>
              <a:t>в 2023-2024 учебном году</a:t>
            </a:r>
          </a:p>
        </p:txBody>
      </p:sp>
      <p:sp>
        <p:nvSpPr>
          <p:cNvPr id="37892" name="Номер слайда 3">
            <a:extLst>
              <a:ext uri="{FF2B5EF4-FFF2-40B4-BE49-F238E27FC236}">
                <a16:creationId xmlns:a16="http://schemas.microsoft.com/office/drawing/2014/main" id="{539A91FD-F502-C178-1632-064DD2DDA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4381F7E-F6E5-4718-A935-7C29C39668D1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pic>
        <p:nvPicPr>
          <p:cNvPr id="37893" name="Рисунок 4">
            <a:extLst>
              <a:ext uri="{FF2B5EF4-FFF2-40B4-BE49-F238E27FC236}">
                <a16:creationId xmlns:a16="http://schemas.microsoft.com/office/drawing/2014/main" id="{551D7174-5A9A-9CFC-F612-4A6CBB75C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24" t="11852" r="28323" b="13094"/>
          <a:stretch>
            <a:fillRect/>
          </a:stretch>
        </p:blipFill>
        <p:spPr bwMode="auto">
          <a:xfrm>
            <a:off x="908050" y="1889125"/>
            <a:ext cx="1944688" cy="31686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4" name="Рисунок 5">
            <a:extLst>
              <a:ext uri="{FF2B5EF4-FFF2-40B4-BE49-F238E27FC236}">
                <a16:creationId xmlns:a16="http://schemas.microsoft.com/office/drawing/2014/main" id="{799BF3F2-E223-DC13-6E16-3807696558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7" t="7262" r="23717" b="36024"/>
          <a:stretch>
            <a:fillRect/>
          </a:stretch>
        </p:blipFill>
        <p:spPr bwMode="auto">
          <a:xfrm>
            <a:off x="539750" y="11113"/>
            <a:ext cx="3417888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Рисунок 3">
            <a:extLst>
              <a:ext uri="{FF2B5EF4-FFF2-40B4-BE49-F238E27FC236}">
                <a16:creationId xmlns:a16="http://schemas.microsoft.com/office/drawing/2014/main" id="{B57A2494-5AA0-BDCE-AC2A-09C65788EF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419225"/>
            <a:ext cx="3294062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14927D9-DB82-CE9E-751C-1A23E3FF3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450" y="1276350"/>
            <a:ext cx="7777163" cy="3394075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ru-RU" sz="4000" b="1" dirty="0">
                <a:solidFill>
                  <a:schemeClr val="tx2"/>
                </a:solidFill>
              </a:rPr>
              <a:t>Спасибо за внимание!</a:t>
            </a:r>
          </a:p>
          <a:p>
            <a:pPr algn="ctr">
              <a:defRPr/>
            </a:pPr>
            <a:endParaRPr lang="ru-RU" sz="4000" b="1" dirty="0">
              <a:solidFill>
                <a:schemeClr val="tx2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ru-RU" sz="4000" b="1" dirty="0" err="1">
                <a:solidFill>
                  <a:schemeClr val="tx2"/>
                </a:solidFill>
              </a:rPr>
              <a:t>Игътибарыгыз</a:t>
            </a:r>
            <a:r>
              <a:rPr lang="ru-RU" sz="4000" b="1" dirty="0">
                <a:solidFill>
                  <a:schemeClr val="tx2"/>
                </a:solidFill>
              </a:rPr>
              <a:t> </a:t>
            </a:r>
            <a:r>
              <a:rPr lang="ru-RU" sz="4000" b="1" dirty="0" err="1">
                <a:solidFill>
                  <a:schemeClr val="tx2"/>
                </a:solidFill>
              </a:rPr>
              <a:t>өчен</a:t>
            </a:r>
            <a:r>
              <a:rPr lang="ru-RU" sz="4000" b="1" dirty="0">
                <a:solidFill>
                  <a:schemeClr val="tx2"/>
                </a:solidFill>
              </a:rPr>
              <a:t> </a:t>
            </a:r>
            <a:r>
              <a:rPr lang="ru-RU" sz="4000" b="1" dirty="0" err="1">
                <a:solidFill>
                  <a:schemeClr val="tx2"/>
                </a:solidFill>
              </a:rPr>
              <a:t>рәхмәт</a:t>
            </a:r>
            <a:r>
              <a:rPr lang="ru-RU" sz="4000" b="1" dirty="0">
                <a:solidFill>
                  <a:schemeClr val="tx2"/>
                </a:solidFill>
              </a:rPr>
              <a:t>!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38915" name="Номер слайда 3">
            <a:extLst>
              <a:ext uri="{FF2B5EF4-FFF2-40B4-BE49-F238E27FC236}">
                <a16:creationId xmlns:a16="http://schemas.microsoft.com/office/drawing/2014/main" id="{83D69E4A-8ED2-763E-C8A5-E961CB8D8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2E0B883-3B1F-4F50-BAE6-61A14CCB85E1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pic>
        <p:nvPicPr>
          <p:cNvPr id="38916" name="Рисунок 1">
            <a:extLst>
              <a:ext uri="{FF2B5EF4-FFF2-40B4-BE49-F238E27FC236}">
                <a16:creationId xmlns:a16="http://schemas.microsoft.com/office/drawing/2014/main" id="{914D34AF-19EA-0AC5-1BE0-F45CBF719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938" y="0"/>
            <a:ext cx="1695450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Рисунок 3">
            <a:extLst>
              <a:ext uri="{FF2B5EF4-FFF2-40B4-BE49-F238E27FC236}">
                <a16:creationId xmlns:a16="http://schemas.microsoft.com/office/drawing/2014/main" id="{481BD0BB-2EF1-1BE1-3CD3-DD9D346EC0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388" y="-9525"/>
            <a:ext cx="16144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Номер слайда 1">
            <a:extLst>
              <a:ext uri="{FF2B5EF4-FFF2-40B4-BE49-F238E27FC236}">
                <a16:creationId xmlns:a16="http://schemas.microsoft.com/office/drawing/2014/main" id="{09F4C8D0-520C-F8D9-0D36-96CED163C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14F284B-F1AA-4FCE-9A98-D56FE1F1DB24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6147" name="TextBox 3">
            <a:extLst>
              <a:ext uri="{FF2B5EF4-FFF2-40B4-BE49-F238E27FC236}">
                <a16:creationId xmlns:a16="http://schemas.microsoft.com/office/drawing/2014/main" id="{82C8E100-8C5E-A1B7-5D49-C0E77F839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8" y="50800"/>
            <a:ext cx="8558212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700" b="1">
                <a:solidFill>
                  <a:srgbClr val="C00000"/>
                </a:solidFill>
              </a:rPr>
              <a:t>В соответствии с ч. 6.5 ст. 12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700" b="1">
                <a:solidFill>
                  <a:srgbClr val="C00000"/>
                </a:solidFill>
              </a:rPr>
              <a:t>Федерального закона от 29 декабря 2012 г.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700" b="1">
                <a:solidFill>
                  <a:srgbClr val="C00000"/>
                </a:solidFill>
              </a:rPr>
              <a:t>№ 273-ФЗ «Об образовании в Российской Федерации»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700" b="1">
                <a:solidFill>
                  <a:srgbClr val="C00000"/>
                </a:solidFill>
              </a:rPr>
              <a:t>разработаны и утверждены федеральные образовательные программы</a:t>
            </a:r>
          </a:p>
        </p:txBody>
      </p:sp>
      <p:pic>
        <p:nvPicPr>
          <p:cNvPr id="6148" name="Рисунок 1">
            <a:extLst>
              <a:ext uri="{FF2B5EF4-FFF2-40B4-BE49-F238E27FC236}">
                <a16:creationId xmlns:a16="http://schemas.microsoft.com/office/drawing/2014/main" id="{0E53AC72-CBB8-2F4E-9D65-92AAA267CD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550" y="0"/>
            <a:ext cx="1263650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Рисунок 2">
            <a:extLst>
              <a:ext uri="{FF2B5EF4-FFF2-40B4-BE49-F238E27FC236}">
                <a16:creationId xmlns:a16="http://schemas.microsoft.com/office/drawing/2014/main" id="{55B0A763-EC90-14A3-79EC-7D45936298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-7938"/>
            <a:ext cx="1401762" cy="708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4A77A02A-61EC-810D-350D-8F17790628BA}"/>
              </a:ext>
            </a:extLst>
          </p:cNvPr>
          <p:cNvGraphicFramePr/>
          <p:nvPr/>
        </p:nvGraphicFramePr>
        <p:xfrm>
          <a:off x="603052" y="1300868"/>
          <a:ext cx="8540948" cy="3570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3">
            <a:extLst>
              <a:ext uri="{FF2B5EF4-FFF2-40B4-BE49-F238E27FC236}">
                <a16:creationId xmlns:a16="http://schemas.microsoft.com/office/drawing/2014/main" id="{E699CB9A-4EB3-2182-AA7D-A2986D6DDE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89" r="35693" b="69556"/>
          <a:stretch>
            <a:fillRect/>
          </a:stretch>
        </p:blipFill>
        <p:spPr bwMode="auto">
          <a:xfrm>
            <a:off x="4875213" y="539750"/>
            <a:ext cx="4052887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Рисунок 2">
            <a:extLst>
              <a:ext uri="{FF2B5EF4-FFF2-40B4-BE49-F238E27FC236}">
                <a16:creationId xmlns:a16="http://schemas.microsoft.com/office/drawing/2014/main" id="{CC214187-CB61-CBF1-95D7-55D7F3830A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982" b="92204"/>
          <a:stretch>
            <a:fillRect/>
          </a:stretch>
        </p:blipFill>
        <p:spPr bwMode="auto">
          <a:xfrm>
            <a:off x="696913" y="361950"/>
            <a:ext cx="2852737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Номер слайда 1">
            <a:extLst>
              <a:ext uri="{FF2B5EF4-FFF2-40B4-BE49-F238E27FC236}">
                <a16:creationId xmlns:a16="http://schemas.microsoft.com/office/drawing/2014/main" id="{CD24B08D-0808-8F02-3EC8-75FA5A2BE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804DB87-C304-4239-9713-19B148427066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D101903F-3E83-6F16-7F4E-FC0FE3308E98}"/>
              </a:ext>
            </a:extLst>
          </p:cNvPr>
          <p:cNvSpPr/>
          <p:nvPr/>
        </p:nvSpPr>
        <p:spPr>
          <a:xfrm>
            <a:off x="581025" y="509588"/>
            <a:ext cx="3027363" cy="5857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594DA436-90AE-3718-4D90-36CC6598CDEA}"/>
              </a:ext>
            </a:extLst>
          </p:cNvPr>
          <p:cNvSpPr/>
          <p:nvPr/>
        </p:nvSpPr>
        <p:spPr>
          <a:xfrm>
            <a:off x="4818063" y="573088"/>
            <a:ext cx="4325937" cy="5222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009BFF0-A504-DF1F-279B-552C18721164}"/>
              </a:ext>
            </a:extLst>
          </p:cNvPr>
          <p:cNvSpPr/>
          <p:nvPr/>
        </p:nvSpPr>
        <p:spPr>
          <a:xfrm>
            <a:off x="6443663" y="3867150"/>
            <a:ext cx="2436812" cy="482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solidFill>
                  <a:schemeClr val="tx1"/>
                </a:solidFill>
              </a:rPr>
              <a:t>пункт 3.5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Требований к структуре официального сайта образовательной организации в информационно-телекоммуникационной сети "Интернет" и формату представления информации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(</a:t>
            </a:r>
            <a:r>
              <a:rPr lang="ru-RU" sz="1000" b="1" dirty="0">
                <a:solidFill>
                  <a:schemeClr val="tx1"/>
                </a:solidFill>
              </a:rPr>
              <a:t>приказ Федеральной службы по надзору в сфере образования и науки РФ от 14 августа 2020 г.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solidFill>
                  <a:schemeClr val="tx1"/>
                </a:solidFill>
              </a:rPr>
              <a:t>№ 831</a:t>
            </a:r>
            <a:r>
              <a:rPr lang="ru-RU" sz="1000" dirty="0">
                <a:solidFill>
                  <a:schemeClr val="tx1"/>
                </a:solidFill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i="1" dirty="0">
              <a:solidFill>
                <a:srgbClr val="C0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1"/>
              </a:solidFill>
            </a:endParaRPr>
          </a:p>
          <a:p>
            <a:pPr algn="just">
              <a:defRPr/>
            </a:pPr>
            <a:endParaRPr lang="ru-RU" sz="1600" b="1" dirty="0"/>
          </a:p>
        </p:txBody>
      </p:sp>
      <p:sp>
        <p:nvSpPr>
          <p:cNvPr id="8" name="Стрелка вправо 7">
            <a:extLst>
              <a:ext uri="{FF2B5EF4-FFF2-40B4-BE49-F238E27FC236}">
                <a16:creationId xmlns:a16="http://schemas.microsoft.com/office/drawing/2014/main" id="{4BBF0073-7CD5-D049-9775-453FE73F3587}"/>
              </a:ext>
            </a:extLst>
          </p:cNvPr>
          <p:cNvSpPr/>
          <p:nvPr/>
        </p:nvSpPr>
        <p:spPr>
          <a:xfrm>
            <a:off x="3608388" y="744538"/>
            <a:ext cx="1150937" cy="2952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8201" name="Рисунок 1">
            <a:extLst>
              <a:ext uri="{FF2B5EF4-FFF2-40B4-BE49-F238E27FC236}">
                <a16:creationId xmlns:a16="http://schemas.microsoft.com/office/drawing/2014/main" id="{0E62DD13-48E6-1608-6367-B8A9DE11AC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06" t="46768" r="23895" b="32010"/>
          <a:stretch>
            <a:fillRect/>
          </a:stretch>
        </p:blipFill>
        <p:spPr bwMode="auto">
          <a:xfrm>
            <a:off x="696913" y="1563688"/>
            <a:ext cx="5387975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Номер слайда 1">
            <a:extLst>
              <a:ext uri="{FF2B5EF4-FFF2-40B4-BE49-F238E27FC236}">
                <a16:creationId xmlns:a16="http://schemas.microsoft.com/office/drawing/2014/main" id="{5A3469ED-5FC5-3FE9-882A-ABC3D6EE0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E346B42-96F8-4E22-979D-6ECF5F92180D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10243" name="TextBox 3">
            <a:extLst>
              <a:ext uri="{FF2B5EF4-FFF2-40B4-BE49-F238E27FC236}">
                <a16:creationId xmlns:a16="http://schemas.microsoft.com/office/drawing/2014/main" id="{BB3C0A8C-ED79-F474-6999-36BAE0819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8" y="50800"/>
            <a:ext cx="8558212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700" b="1">
                <a:solidFill>
                  <a:srgbClr val="C00000"/>
                </a:solidFill>
              </a:rPr>
              <a:t>Федеральные адаптированные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700" b="1">
                <a:solidFill>
                  <a:srgbClr val="C00000"/>
                </a:solidFill>
              </a:rPr>
              <a:t>образовательные программы</a:t>
            </a:r>
          </a:p>
        </p:txBody>
      </p:sp>
      <p:pic>
        <p:nvPicPr>
          <p:cNvPr id="10244" name="Рисунок 1">
            <a:extLst>
              <a:ext uri="{FF2B5EF4-FFF2-40B4-BE49-F238E27FC236}">
                <a16:creationId xmlns:a16="http://schemas.microsoft.com/office/drawing/2014/main" id="{68DAA245-64AE-F970-110A-2656F530C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438" y="11113"/>
            <a:ext cx="1263650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Рисунок 2">
            <a:extLst>
              <a:ext uri="{FF2B5EF4-FFF2-40B4-BE49-F238E27FC236}">
                <a16:creationId xmlns:a16="http://schemas.microsoft.com/office/drawing/2014/main" id="{A52D8A13-6DE1-C1FB-4F2B-960592A8A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5875"/>
            <a:ext cx="14017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7DE40786-C7F9-9F93-3AB8-3DAF71E3B939}"/>
              </a:ext>
            </a:extLst>
          </p:cNvPr>
          <p:cNvGraphicFramePr/>
          <p:nvPr/>
        </p:nvGraphicFramePr>
        <p:xfrm>
          <a:off x="603052" y="881410"/>
          <a:ext cx="8540948" cy="4210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4">
            <a:extLst>
              <a:ext uri="{FF2B5EF4-FFF2-40B4-BE49-F238E27FC236}">
                <a16:creationId xmlns:a16="http://schemas.microsoft.com/office/drawing/2014/main" id="{985481A2-EBB0-7DDC-2BAD-85CD2A45E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613" y="11113"/>
            <a:ext cx="2846387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Заголовок 1">
            <a:extLst>
              <a:ext uri="{FF2B5EF4-FFF2-40B4-BE49-F238E27FC236}">
                <a16:creationId xmlns:a16="http://schemas.microsoft.com/office/drawing/2014/main" id="{BB2912C2-37B9-41C5-E537-CEAA45C4A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1163"/>
            <a:ext cx="6191250" cy="652462"/>
          </a:xfrm>
        </p:spPr>
        <p:txBody>
          <a:bodyPr/>
          <a:lstStyle/>
          <a:p>
            <a:r>
              <a:rPr lang="ru-RU" altLang="ru-RU" sz="1800"/>
              <a:t>На портале </a:t>
            </a:r>
            <a:br>
              <a:rPr lang="ru-RU" altLang="ru-RU" sz="1800"/>
            </a:br>
            <a:r>
              <a:rPr lang="ru-RU" altLang="ru-RU" sz="1800"/>
              <a:t>«Единое содержание общего образования» в разделе «Нормативные документы» размещена </a:t>
            </a:r>
            <a:r>
              <a:rPr lang="ru-RU" altLang="ru-RU" sz="1800">
                <a:solidFill>
                  <a:srgbClr val="C00000"/>
                </a:solidFill>
              </a:rPr>
              <a:t>интерактивная версия ФООП</a:t>
            </a:r>
            <a:r>
              <a:rPr lang="ru-RU" altLang="ru-RU" sz="1800"/>
              <a:t>.</a:t>
            </a:r>
            <a:br>
              <a:rPr lang="ru-RU" altLang="ru-RU" sz="1800"/>
            </a:br>
            <a:endParaRPr lang="ru-RU" altLang="ru-RU" sz="1800"/>
          </a:p>
        </p:txBody>
      </p:sp>
      <p:sp>
        <p:nvSpPr>
          <p:cNvPr id="11268" name="Номер слайда 3">
            <a:extLst>
              <a:ext uri="{FF2B5EF4-FFF2-40B4-BE49-F238E27FC236}">
                <a16:creationId xmlns:a16="http://schemas.microsoft.com/office/drawing/2014/main" id="{92FD1F1E-18D3-8152-5798-4AA903D04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F6B11FE-720B-4DE8-8ED4-874B1EC00E85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pic>
        <p:nvPicPr>
          <p:cNvPr id="11269" name="Объект 7">
            <a:extLst>
              <a:ext uri="{FF2B5EF4-FFF2-40B4-BE49-F238E27FC236}">
                <a16:creationId xmlns:a16="http://schemas.microsoft.com/office/drawing/2014/main" id="{4AAB0AA3-D6D4-FFAD-BF9C-F56426E5C3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3" t="6465" r="26215" b="53224"/>
          <a:stretch>
            <a:fillRect/>
          </a:stretch>
        </p:blipFill>
        <p:spPr>
          <a:xfrm>
            <a:off x="684213" y="1122363"/>
            <a:ext cx="8135937" cy="3884612"/>
          </a:xfr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2609D17B-9CE3-7694-81B8-F029F1D42335}"/>
              </a:ext>
            </a:extLst>
          </p:cNvPr>
          <p:cNvSpPr/>
          <p:nvPr/>
        </p:nvSpPr>
        <p:spPr>
          <a:xfrm>
            <a:off x="684213" y="2787650"/>
            <a:ext cx="3311525" cy="10080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1">
            <a:extLst>
              <a:ext uri="{FF2B5EF4-FFF2-40B4-BE49-F238E27FC236}">
                <a16:creationId xmlns:a16="http://schemas.microsoft.com/office/drawing/2014/main" id="{A0DE77E1-097A-0267-B8BE-A8E10B2A8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5FAB19A-B50A-45C9-B1E4-2F3F7476E99B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28A091-72E4-4FF8-0D95-0E453D4E8C3B}"/>
              </a:ext>
            </a:extLst>
          </p:cNvPr>
          <p:cNvSpPr/>
          <p:nvPr/>
        </p:nvSpPr>
        <p:spPr>
          <a:xfrm>
            <a:off x="585788" y="4084638"/>
            <a:ext cx="8532812" cy="452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  <a:p>
            <a:pPr algn="just">
              <a:defRPr/>
            </a:pPr>
            <a:r>
              <a:rPr lang="ru-RU" sz="1200" dirty="0">
                <a:solidFill>
                  <a:schemeClr val="tx1"/>
                </a:solidFill>
              </a:rPr>
              <a:t>Подпункт «а» пункта 3.4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ru-RU" sz="1200" dirty="0">
                <a:solidFill>
                  <a:schemeClr val="tx1"/>
                </a:solidFill>
              </a:rPr>
              <a:t>Требований к структуре официального сайта образовательной организации в информационно-телекоммуникационной сети «Интернет» и формату представления информации, </a:t>
            </a:r>
          </a:p>
          <a:p>
            <a:pPr algn="just">
              <a:defRPr/>
            </a:pPr>
            <a:r>
              <a:rPr lang="ru-RU" sz="1200" dirty="0">
                <a:solidFill>
                  <a:schemeClr val="tx1"/>
                </a:solidFill>
              </a:rPr>
              <a:t>утвержденных </a:t>
            </a:r>
            <a:r>
              <a:rPr lang="ru-RU" sz="1200" dirty="0">
                <a:solidFill>
                  <a:srgbClr val="C00000"/>
                </a:solidFill>
              </a:rPr>
              <a:t>приказом Федеральной службы по надзору в сфере образования и науки от 14.08.2020 № 831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E96C89-0158-2976-CF75-A1FD0C459B78}"/>
              </a:ext>
            </a:extLst>
          </p:cNvPr>
          <p:cNvSpPr txBox="1"/>
          <p:nvPr/>
        </p:nvSpPr>
        <p:spPr>
          <a:xfrm>
            <a:off x="582613" y="760413"/>
            <a:ext cx="8535987" cy="332422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1400" dirty="0"/>
              <a:t>3.4. </a:t>
            </a:r>
            <a:r>
              <a:rPr lang="ru-RU" sz="1400" b="1" dirty="0">
                <a:solidFill>
                  <a:srgbClr val="C00000"/>
                </a:solidFill>
              </a:rPr>
              <a:t>Подраздел "Образование" должен содержать информацию:</a:t>
            </a:r>
          </a:p>
          <a:p>
            <a:pPr>
              <a:defRPr/>
            </a:pPr>
            <a:r>
              <a:rPr lang="ru-RU" sz="1400" dirty="0">
                <a:solidFill>
                  <a:srgbClr val="C00000"/>
                </a:solidFill>
              </a:rPr>
              <a:t>а) </a:t>
            </a:r>
            <a:r>
              <a:rPr lang="ru-RU" sz="1400" b="1" dirty="0">
                <a:solidFill>
                  <a:srgbClr val="C00000"/>
                </a:solidFill>
              </a:rPr>
              <a:t>о реализуемых образовательных программах, </a:t>
            </a:r>
            <a:r>
              <a:rPr lang="ru-RU" sz="1400" dirty="0"/>
              <a:t>в том числе о реализуемых адаптированных образовательных программах, с указанием в отношении каждой образовательной программы: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/>
              <a:t>форм обучения;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/>
              <a:t>нормативного срока обучения;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/>
              <a:t>срока действия государственной аккредитации образовательной программы (при наличии государственной аккредитации), общественной, профессионально-общественной аккредитации образовательной программы (при наличии общественной, профессионально-общественной аккредитации);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/>
              <a:t>языка(х), на котором(</a:t>
            </a:r>
            <a:r>
              <a:rPr lang="ru-RU" sz="1400" dirty="0" err="1"/>
              <a:t>ых</a:t>
            </a:r>
            <a:r>
              <a:rPr lang="ru-RU" sz="1400" dirty="0"/>
              <a:t>) осуществляется образование (обучение);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/>
              <a:t>учебных предметов, курсов, дисциплин (модулей), предусмотренных соответствующей образовательной программой;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/>
              <a:t>практики, предусмотренной соответствующей образовательной программой;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/>
              <a:t>об использовании при реализации образовательной программы электронного обучения и дистанционных образовательных технологий;</a:t>
            </a:r>
          </a:p>
        </p:txBody>
      </p:sp>
      <p:sp>
        <p:nvSpPr>
          <p:cNvPr id="13317" name="TextBox 3">
            <a:extLst>
              <a:ext uri="{FF2B5EF4-FFF2-40B4-BE49-F238E27FC236}">
                <a16:creationId xmlns:a16="http://schemas.microsoft.com/office/drawing/2014/main" id="{43761D69-18A1-647C-04D0-8E4F82CD9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52400"/>
            <a:ext cx="36004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/>
              <a:t>Официальный сайт ОО</a:t>
            </a:r>
          </a:p>
        </p:txBody>
      </p:sp>
      <p:pic>
        <p:nvPicPr>
          <p:cNvPr id="13318" name="Рисунок 4">
            <a:extLst>
              <a:ext uri="{FF2B5EF4-FFF2-40B4-BE49-F238E27FC236}">
                <a16:creationId xmlns:a16="http://schemas.microsoft.com/office/drawing/2014/main" id="{B036AC0F-92F8-C4EE-3B33-C21EEB4952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213" y="-15875"/>
            <a:ext cx="2846387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1">
            <a:extLst>
              <a:ext uri="{FF2B5EF4-FFF2-40B4-BE49-F238E27FC236}">
                <a16:creationId xmlns:a16="http://schemas.microsoft.com/office/drawing/2014/main" id="{E2EFA3B0-3515-727B-7D1D-05120F6F5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9C2162-756F-4489-87B8-914B55C8A2C8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2122B03-8D9E-1C2B-3289-9E9EECF22652}"/>
              </a:ext>
            </a:extLst>
          </p:cNvPr>
          <p:cNvSpPr/>
          <p:nvPr/>
        </p:nvSpPr>
        <p:spPr>
          <a:xfrm>
            <a:off x="611188" y="3871913"/>
            <a:ext cx="8532812" cy="652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1200" dirty="0">
                <a:solidFill>
                  <a:schemeClr val="tx1"/>
                </a:solidFill>
              </a:rPr>
              <a:t>Подпункт «б» пункта 3.4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ru-RU" sz="1200" dirty="0">
                <a:solidFill>
                  <a:schemeClr val="tx1"/>
                </a:solidFill>
              </a:rPr>
              <a:t>Требований к структуре официального сайта образовательной организации в информационно-телекоммуникационной сети «Интернет» и формату представления информации, </a:t>
            </a:r>
          </a:p>
          <a:p>
            <a:pPr algn="just">
              <a:defRPr/>
            </a:pPr>
            <a:r>
              <a:rPr lang="ru-RU" sz="1200" dirty="0">
                <a:solidFill>
                  <a:schemeClr val="tx1"/>
                </a:solidFill>
              </a:rPr>
              <a:t>утвержденных </a:t>
            </a:r>
            <a:r>
              <a:rPr lang="ru-RU" sz="1200" dirty="0">
                <a:solidFill>
                  <a:srgbClr val="C00000"/>
                </a:solidFill>
              </a:rPr>
              <a:t>приказом Федеральной службы по надзору в сфере образования и науки </a:t>
            </a:r>
            <a:r>
              <a:rPr lang="ru-RU" sz="1200" b="1" dirty="0">
                <a:solidFill>
                  <a:srgbClr val="C00000"/>
                </a:solidFill>
              </a:rPr>
              <a:t>от </a:t>
            </a:r>
            <a:r>
              <a:rPr lang="ru-RU" sz="1200" dirty="0">
                <a:solidFill>
                  <a:srgbClr val="C00000"/>
                </a:solidFill>
              </a:rPr>
              <a:t>14.08.2020 № 831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7733F6-A000-6BB0-729E-AAC02068BF93}"/>
              </a:ext>
            </a:extLst>
          </p:cNvPr>
          <p:cNvSpPr txBox="1"/>
          <p:nvPr/>
        </p:nvSpPr>
        <p:spPr>
          <a:xfrm>
            <a:off x="684213" y="411163"/>
            <a:ext cx="8323262" cy="332422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1400" dirty="0"/>
              <a:t>3.4. </a:t>
            </a:r>
            <a:r>
              <a:rPr lang="ru-RU" sz="1400" b="1" dirty="0">
                <a:solidFill>
                  <a:srgbClr val="C00000"/>
                </a:solidFill>
              </a:rPr>
              <a:t>Подраздел "Образование" </a:t>
            </a:r>
            <a:r>
              <a:rPr lang="ru-RU" sz="1400" dirty="0"/>
              <a:t>должен содержать информацию:</a:t>
            </a:r>
          </a:p>
          <a:p>
            <a:pPr>
              <a:defRPr/>
            </a:pPr>
            <a:r>
              <a:rPr lang="ru-RU" sz="1400" dirty="0"/>
              <a:t>б) </a:t>
            </a:r>
            <a:r>
              <a:rPr lang="ru-RU" sz="1400" b="1" dirty="0">
                <a:solidFill>
                  <a:srgbClr val="C00000"/>
                </a:solidFill>
              </a:rPr>
              <a:t>об описании образовательной программы с приложением образовательной программы в форме электронного документа или в виде активных ссылок</a:t>
            </a:r>
            <a:r>
              <a:rPr lang="ru-RU" sz="1400" dirty="0"/>
              <a:t>, непосредственный переход по которым позволяет получить доступ к страницам Сайта, содержащим информацию, указанную в подпункте "б" подпункта 3.4. пункта 3 настоящих Требований, в том числе: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rgbClr val="C00000"/>
                </a:solidFill>
              </a:rPr>
              <a:t>об учебном плане с приложением его в виде электронного документа;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/>
              <a:t>об аннотации к рабочим программам дисциплин (по каждому учебному предмету, курсу, дисциплине (модулю), практики, в составе образовательной программы) с приложением</a:t>
            </a:r>
            <a:r>
              <a:rPr lang="ru-RU" sz="1400" b="1" dirty="0">
                <a:solidFill>
                  <a:srgbClr val="FF0000"/>
                </a:solidFill>
              </a:rPr>
              <a:t> </a:t>
            </a:r>
            <a:r>
              <a:rPr lang="ru-RU" sz="1400" b="1" dirty="0">
                <a:solidFill>
                  <a:srgbClr val="C00000"/>
                </a:solidFill>
              </a:rPr>
              <a:t>рабочих программ в виде электронного документа;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rgbClr val="C00000"/>
                </a:solidFill>
              </a:rPr>
              <a:t>о календарном учебном графике с приложением его в виде электронного документа;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/>
              <a:t>о методических и иных документах, разработанных образовательной организацией для обеспечения образовательного процесса, а также </a:t>
            </a:r>
            <a:r>
              <a:rPr lang="ru-RU" sz="1400" b="1" dirty="0">
                <a:solidFill>
                  <a:srgbClr val="C00000"/>
                </a:solidFill>
              </a:rPr>
              <a:t>рабочей программы воспитания и календарного плана воспитательной работы, </a:t>
            </a:r>
            <a:r>
              <a:rPr lang="ru-RU" sz="1400" dirty="0"/>
              <a:t>включаемых в основные образовательные программы в соответствии с</a:t>
            </a:r>
            <a:r>
              <a:rPr lang="ru-RU" sz="1400" u="sng" dirty="0"/>
              <a:t> </a:t>
            </a:r>
            <a:r>
              <a:rPr lang="ru-RU" sz="1400" dirty="0"/>
              <a:t>частью 1 статьи 12.1 Федерального закона от 29 декабря 2012 г. № 273-ФЗ "Об образовании в Российской Федерации", в виде электронного документа.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268CD448-8247-EE55-5CD8-1E9DDD70960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11188" y="2571750"/>
          <a:ext cx="8075612" cy="2022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363" name="Номер слайда 3">
            <a:extLst>
              <a:ext uri="{FF2B5EF4-FFF2-40B4-BE49-F238E27FC236}">
                <a16:creationId xmlns:a16="http://schemas.microsoft.com/office/drawing/2014/main" id="{D6CD848C-AB8F-EAD6-A5E2-53167E30B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3F46421-32B2-43A4-81C4-BD7DFDABB335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pic>
        <p:nvPicPr>
          <p:cNvPr id="15364" name="Рисунок 18">
            <a:extLst>
              <a:ext uri="{FF2B5EF4-FFF2-40B4-BE49-F238E27FC236}">
                <a16:creationId xmlns:a16="http://schemas.microsoft.com/office/drawing/2014/main" id="{ADE2E8AA-78B6-7BE5-42E3-A1B465B0ED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525" y="4763"/>
            <a:ext cx="1236663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Рисунок 19">
            <a:extLst>
              <a:ext uri="{FF2B5EF4-FFF2-40B4-BE49-F238E27FC236}">
                <a16:creationId xmlns:a16="http://schemas.microsoft.com/office/drawing/2014/main" id="{E266616A-BD78-18A3-CEEC-53EC718451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73025"/>
            <a:ext cx="1138237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3E57B385-CDD3-7EFA-84FA-6CFDEECB36ED}"/>
              </a:ext>
            </a:extLst>
          </p:cNvPr>
          <p:cNvGraphicFramePr/>
          <p:nvPr/>
        </p:nvGraphicFramePr>
        <p:xfrm>
          <a:off x="625365" y="132667"/>
          <a:ext cx="8234461" cy="46996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5367" name="TextBox 9">
            <a:extLst>
              <a:ext uri="{FF2B5EF4-FFF2-40B4-BE49-F238E27FC236}">
                <a16:creationId xmlns:a16="http://schemas.microsoft.com/office/drawing/2014/main" id="{7E58A2CB-3D0B-A379-C38F-274193CCC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952625"/>
            <a:ext cx="16557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chemeClr val="tx2"/>
                </a:solidFill>
              </a:rPr>
              <a:t>1 вариант</a:t>
            </a:r>
          </a:p>
        </p:txBody>
      </p:sp>
      <p:sp>
        <p:nvSpPr>
          <p:cNvPr id="15368" name="TextBox 10">
            <a:extLst>
              <a:ext uri="{FF2B5EF4-FFF2-40B4-BE49-F238E27FC236}">
                <a16:creationId xmlns:a16="http://schemas.microsoft.com/office/drawing/2014/main" id="{1DA2FB23-F967-0D4F-34F8-B1A5A2ED8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4700" y="1943100"/>
            <a:ext cx="1584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C00000"/>
                </a:solidFill>
              </a:rPr>
              <a:t>2 вариант</a:t>
            </a:r>
          </a:p>
        </p:txBody>
      </p:sp>
      <p:sp>
        <p:nvSpPr>
          <p:cNvPr id="15369" name="TextBox 11">
            <a:extLst>
              <a:ext uri="{FF2B5EF4-FFF2-40B4-BE49-F238E27FC236}">
                <a16:creationId xmlns:a16="http://schemas.microsoft.com/office/drawing/2014/main" id="{B63E4ED3-0049-81B0-7D4D-929FB15477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8" y="4573588"/>
            <a:ext cx="33924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C00000"/>
                </a:solidFill>
              </a:rPr>
              <a:t>Ведет к снижению бюрократической нагрузки для администрации ОО</a:t>
            </a:r>
          </a:p>
        </p:txBody>
      </p:sp>
      <p:sp>
        <p:nvSpPr>
          <p:cNvPr id="2" name="Стрелка вниз 1">
            <a:extLst>
              <a:ext uri="{FF2B5EF4-FFF2-40B4-BE49-F238E27FC236}">
                <a16:creationId xmlns:a16="http://schemas.microsoft.com/office/drawing/2014/main" id="{C22C3409-6350-8FB9-56E3-7AE353613618}"/>
              </a:ext>
            </a:extLst>
          </p:cNvPr>
          <p:cNvSpPr/>
          <p:nvPr/>
        </p:nvSpPr>
        <p:spPr>
          <a:xfrm>
            <a:off x="6443663" y="4156075"/>
            <a:ext cx="46037" cy="287338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11352</TotalTime>
  <Words>2005</Words>
  <Application>Microsoft Office PowerPoint</Application>
  <PresentationFormat>Экран (16:9)</PresentationFormat>
  <Paragraphs>296</Paragraphs>
  <Slides>25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 портале  «Единое содержание общего образования» в разделе «Нормативные документы» размещена интерактивная версия ФООП.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ВАЖНО!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 01.09.2023 необходимо удалить все утратившие силу и недействующие документы </vt:lpstr>
      <vt:lpstr>На 01.09.2023 необходимо удалить все утратившие силу и недействующие документы </vt:lpstr>
      <vt:lpstr>Презентация PowerPoint</vt:lpstr>
      <vt:lpstr>п.13 ч.3 ст.28  Федерального закона  от 29 декабря 2012 года № 273-ФЗ  «Об образовании в Российской Федерации» </vt:lpstr>
      <vt:lpstr>Презентация PowerPoint</vt:lpstr>
      <vt:lpstr>Пример оценки образовательных результатов</vt:lpstr>
      <vt:lpstr>Внеурочная деятельность в 2023-2024 учебном году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Саубанова Л.И</dc:creator>
  <cp:lastModifiedBy>Гостевой пользователь</cp:lastModifiedBy>
  <cp:revision>891</cp:revision>
  <cp:lastPrinted>2023-08-15T06:41:01Z</cp:lastPrinted>
  <dcterms:created xsi:type="dcterms:W3CDTF">2015-10-13T08:15:21Z</dcterms:created>
  <dcterms:modified xsi:type="dcterms:W3CDTF">2023-09-04T16:09:33Z</dcterms:modified>
</cp:coreProperties>
</file>