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61" r:id="rId4"/>
    <p:sldId id="260" r:id="rId5"/>
    <p:sldId id="271" r:id="rId6"/>
    <p:sldId id="278" r:id="rId7"/>
    <p:sldId id="279" r:id="rId8"/>
    <p:sldId id="263" r:id="rId9"/>
    <p:sldId id="264" r:id="rId10"/>
    <p:sldId id="265" r:id="rId11"/>
    <p:sldId id="266" r:id="rId12"/>
    <p:sldId id="280" r:id="rId13"/>
    <p:sldId id="281" r:id="rId14"/>
    <p:sldId id="282" r:id="rId15"/>
    <p:sldId id="283" r:id="rId16"/>
    <p:sldId id="262" r:id="rId17"/>
    <p:sldId id="267" r:id="rId18"/>
    <p:sldId id="268" r:id="rId19"/>
    <p:sldId id="269" r:id="rId20"/>
    <p:sldId id="284" r:id="rId21"/>
    <p:sldId id="273" r:id="rId22"/>
    <p:sldId id="274" r:id="rId23"/>
    <p:sldId id="275" r:id="rId24"/>
    <p:sldId id="277" r:id="rId25"/>
    <p:sldId id="272" r:id="rId26"/>
    <p:sldId id="276" r:id="rId27"/>
    <p:sldId id="27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1" autoAdjust="0"/>
    <p:restoredTop sz="94660"/>
  </p:normalViewPr>
  <p:slideViewPr>
    <p:cSldViewPr>
      <p:cViewPr varScale="1">
        <p:scale>
          <a:sx n="74" d="100"/>
          <a:sy n="74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2D80E-4625-4882-877A-316B9BEEF7DD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E51D7-0908-4040-891D-D0C123F20F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E51D7-0908-4040-891D-D0C123F20F4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CDAA199-5995-4B41-8EC5-A4D3A841DF78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CCAEE67-7E30-4BC0-9A7E-906478AAEB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892480" cy="136815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Муниципальное бюджетное образовательное учреждение </a:t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   «Нурлатская средняя общеобразовательная школа»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850064"/>
            <a:ext cx="8155632" cy="1752600"/>
          </a:xfrm>
        </p:spPr>
        <p:txBody>
          <a:bodyPr/>
          <a:lstStyle/>
          <a:p>
            <a:pPr algn="ctr"/>
            <a:r>
              <a:rPr lang="ru-RU" sz="4400" i="1" dirty="0" smtClean="0"/>
              <a:t>Объединение </a:t>
            </a:r>
            <a:r>
              <a:rPr lang="ru-RU" sz="4400" i="1" dirty="0" smtClean="0"/>
              <a:t>С</a:t>
            </a:r>
            <a:r>
              <a:rPr lang="ru-RU" sz="4400" i="1" dirty="0" smtClean="0"/>
              <a:t>овета </a:t>
            </a:r>
            <a:r>
              <a:rPr lang="ru-RU" sz="4400" i="1" dirty="0" smtClean="0"/>
              <a:t>старшеклассников «Ровесник»</a:t>
            </a:r>
          </a:p>
          <a:p>
            <a:endParaRPr lang="ru-RU" dirty="0"/>
          </a:p>
        </p:txBody>
      </p:sp>
      <p:pic>
        <p:nvPicPr>
          <p:cNvPr id="1026" name="Picture 2" descr="C:\Documents and Settings\User\Рабочий стол\САМОУПРАВЛЕНИЕ В ШКОЛЕ\по самоуправлению картинки\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84984"/>
            <a:ext cx="5184576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79712" y="332656"/>
          <a:ext cx="6048672" cy="381642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60340"/>
                <a:gridCol w="2988332"/>
              </a:tblGrid>
              <a:tr h="54520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Министерство права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204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Сафарова Жасмина – 10а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Шамсутдинов Ильдар-9а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520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Министерство печати и информации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204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Салахиева Файруза – 10а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Ибрагимова Алина – 10а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520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Гизатуллина Рания-10а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204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Министерство труда и заботы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45204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Максудов Рузаль-10а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Тимуршина Илюза-11а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C:\Documents and Settings\User\Рабочий стол\САМОУПРАВЛЕНИЕ В ШКОЛЕ\по самоуправлению картинки\sDWk3TxWteQ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293096"/>
            <a:ext cx="352839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САМОУПРАВЛЕНИЕ В ШКОЛЕ\по самоуправлению картинки\bezyimyannyiy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437112"/>
            <a:ext cx="3168352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:\ровесник фото\IMG_4443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 l="15553" t="7452" r="23036"/>
          <a:stretch>
            <a:fillRect/>
          </a:stretch>
        </p:blipFill>
        <p:spPr bwMode="auto">
          <a:xfrm>
            <a:off x="467544" y="1268760"/>
            <a:ext cx="4022725" cy="404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F:\ровесник фото\IMG_4448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 l="14270" t="14880" r="8360"/>
          <a:stretch>
            <a:fillRect/>
          </a:stretch>
        </p:blipFill>
        <p:spPr bwMode="auto">
          <a:xfrm>
            <a:off x="4716016" y="3429000"/>
            <a:ext cx="4022725" cy="324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ровесник фото\IMG_4454.jpg"/>
          <p:cNvPicPr/>
          <p:nvPr/>
        </p:nvPicPr>
        <p:blipFill>
          <a:blip r:embed="rId4" cstate="print"/>
          <a:srcRect l="6734" t="3704" r="7803"/>
          <a:stretch>
            <a:fillRect/>
          </a:stretch>
        </p:blipFill>
        <p:spPr bwMode="auto">
          <a:xfrm>
            <a:off x="4716016" y="404664"/>
            <a:ext cx="403244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88640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Monotype Corsiva" pitchFamily="66" charset="0"/>
              </a:rPr>
              <a:t>Обязанности Министерств по </a:t>
            </a:r>
            <a:r>
              <a:rPr lang="ru-RU" sz="2800" b="1" i="1" dirty="0" smtClean="0">
                <a:latin typeface="Monotype Corsiva" pitchFamily="66" charset="0"/>
              </a:rPr>
              <a:t>направлениям:</a:t>
            </a:r>
            <a:endParaRPr lang="ru-RU" sz="2800" i="1" dirty="0"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59632" y="692696"/>
          <a:ext cx="5544616" cy="2440432"/>
        </p:xfrm>
        <a:graphic>
          <a:graphicData uri="http://schemas.openxmlformats.org/drawingml/2006/table">
            <a:tbl>
              <a:tblPr/>
              <a:tblGrid>
                <a:gridCol w="5544616"/>
              </a:tblGrid>
              <a:tr h="23042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latin typeface="Monotype Corsiva"/>
                          <a:ea typeface="Calibri"/>
                          <a:cs typeface="Times New Roman"/>
                        </a:rPr>
                        <a:t>Президент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Является инициатором и организатором деятельности Совета старшеклассников;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Планирует и проводит заседания Совета старшеклассников и расширенное заседание Совета старшеклассников;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Вовлекает учащихся в работу самоуправления;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Сотрудничает с администрацией школы, учителями;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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Отвечает за работу Совета старшеклассников, являясь образцом активного, творческого подхода к делам.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03848" y="3300541"/>
          <a:ext cx="5940152" cy="1198055"/>
        </p:xfrm>
        <a:graphic>
          <a:graphicData uri="http://schemas.openxmlformats.org/drawingml/2006/table">
            <a:tbl>
              <a:tblPr/>
              <a:tblGrid>
                <a:gridCol w="5940152"/>
              </a:tblGrid>
              <a:tr h="6375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latin typeface="Monotype Corsiva"/>
                          <a:ea typeface="Calibri"/>
                          <a:cs typeface="Times New Roman"/>
                        </a:rPr>
                        <a:t>Заместитель Президента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Во время отсутствия председателя выполняет его обязанности;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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Помогает в осуществлении поставленных перед Советом старшеклассников задач.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15616" y="4653136"/>
          <a:ext cx="6336704" cy="1944216"/>
        </p:xfrm>
        <a:graphic>
          <a:graphicData uri="http://schemas.openxmlformats.org/drawingml/2006/table">
            <a:tbl>
              <a:tblPr/>
              <a:tblGrid>
                <a:gridCol w="6336704"/>
              </a:tblGrid>
              <a:tr h="19442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25"/>
                        </a:spcAft>
                      </a:pPr>
                      <a:r>
                        <a:rPr lang="ru-RU" sz="2000" b="1" u="sng" spc="60" dirty="0">
                          <a:solidFill>
                            <a:srgbClr val="000000"/>
                          </a:solidFill>
                          <a:latin typeface="Monotype Corsiva"/>
                          <a:ea typeface="Times New Roman"/>
                          <a:cs typeface="Times New Roman"/>
                        </a:rPr>
                        <a:t>Секретарь обязан: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235"/>
                        </a:spcBef>
                        <a:spcAft>
                          <a:spcPts val="785"/>
                        </a:spcAft>
                        <a:buSzPts val="1400"/>
                        <a:buFont typeface="Wingdings"/>
                        <a:buChar char="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Оформлять документы Совета старшеклассников и вести протоколы заседаний;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235"/>
                        </a:spcBef>
                        <a:spcAft>
                          <a:spcPts val="785"/>
                        </a:spcAft>
                        <a:buSzPts val="1400"/>
                        <a:buFont typeface="Wingdings"/>
                        <a:buChar char="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Своевременно оповещать членов Совета старшеклассников о повестке дня заседаний.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Bef>
                          <a:spcPts val="235"/>
                        </a:spcBef>
                        <a:spcAft>
                          <a:spcPts val="785"/>
                        </a:spcAft>
                        <a:buSzPts val="1400"/>
                        <a:buFont typeface="Wingdings"/>
                        <a:buChar char=""/>
                        <a:tabLst>
                          <a:tab pos="45720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Готовить промежуточные отчеты о работе Совета старшеклассников.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C:\Documents and Settings\User\Рабочий стол\САМОУПРАВЛЕНИЕ В ШКОЛЕ\по самоуправлению картинки\upravlenie-300x2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052736"/>
            <a:ext cx="219573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Рабочий стол\САМОУПРАВЛЕНИЕ В ШКОЛЕ\по самоуправлению картинки\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212976"/>
            <a:ext cx="1619885" cy="143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15616" y="188640"/>
          <a:ext cx="6096000" cy="2397760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6096000"/>
              </a:tblGrid>
              <a:tr h="23042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u="sng" dirty="0">
                          <a:solidFill>
                            <a:schemeClr val="tx1"/>
                          </a:solidFill>
                          <a:latin typeface="Monotype Corsiva" pitchFamily="66" charset="0"/>
                        </a:rPr>
                        <a:t>Министерство науки и образования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Monotype Corsiva" pitchFamily="66" charset="0"/>
                      </a:endParaRPr>
                    </a:p>
                    <a:p>
                      <a:pPr marL="342900" lvl="0" indent="-342900" algn="l"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Выполняет решения школьного совета по учебному направлению;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342900" lvl="0" indent="-342900" algn="l"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Вносит и реализует предложения по работе Совета по учебному направлению;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342900" lvl="0" indent="-342900" algn="l"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Контролирует успеваемость классов и докладывает о результатах на заседании Совета;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342900" lvl="0" indent="-342900" algn="l"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Проводит рейды по проверке дневников и учебников.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342900" lvl="0" indent="-342900" algn="l"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Совместно с методическими объединениями учителей, помогает в организации  проведения предметных недель в школе.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  <a:p>
                      <a:pPr marL="342900" lvl="0" indent="-342900" algn="l"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Посещает классные часы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75856" y="2708920"/>
          <a:ext cx="5591944" cy="2179511"/>
        </p:xfrm>
        <a:graphic>
          <a:graphicData uri="http://schemas.openxmlformats.org/drawingml/2006/table">
            <a:tbl>
              <a:tblPr/>
              <a:tblGrid>
                <a:gridCol w="5591944"/>
              </a:tblGrid>
              <a:tr h="2165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0" u="sng" dirty="0">
                          <a:latin typeface="Monotype Corsiva"/>
                          <a:ea typeface="Calibri"/>
                          <a:cs typeface="Times New Roman"/>
                        </a:rPr>
                        <a:t>Министерство культуры и творчества</a:t>
                      </a:r>
                      <a:endParaRPr lang="ru-RU" sz="1100" b="1" i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0" dirty="0">
                          <a:latin typeface="Times New Roman"/>
                          <a:ea typeface="Calibri"/>
                          <a:cs typeface="Times New Roman"/>
                        </a:rPr>
                        <a:t>Организация участия классов в проведении праздников, концертов, музыкальных вечеров;</a:t>
                      </a:r>
                      <a:endParaRPr lang="ru-RU" sz="1100" b="1" i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0" dirty="0">
                          <a:latin typeface="Times New Roman"/>
                          <a:ea typeface="Calibri"/>
                          <a:cs typeface="Times New Roman"/>
                        </a:rPr>
                        <a:t>Музыкальное оформление праздников; </a:t>
                      </a:r>
                      <a:endParaRPr lang="ru-RU" sz="1100" b="1" i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"/>
                      </a:pPr>
                      <a:r>
                        <a:rPr lang="ru-RU" sz="1400" b="1" i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Участие  в организации и проведении общешкольных КТД (коллективно творческие дела), встреч с интересными людьми города, района, области, организации праздников, </a:t>
                      </a:r>
                      <a:r>
                        <a:rPr lang="ru-RU" sz="1400" b="1" i="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КВН-ов</a:t>
                      </a:r>
                      <a:r>
                        <a:rPr lang="ru-RU" sz="1400" b="1" i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конкурсов и т.д.</a:t>
                      </a:r>
                      <a:endParaRPr lang="ru-RU" sz="1100" b="1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7624" y="5013176"/>
          <a:ext cx="6624736" cy="160299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624736"/>
              </a:tblGrid>
              <a:tr h="16029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latin typeface="Monotype Corsiva" pitchFamily="66" charset="0"/>
                        </a:rPr>
                        <a:t>Министерство спорта и здравоохранения</a:t>
                      </a:r>
                      <a:endParaRPr lang="ru-RU" sz="1100" b="1" dirty="0">
                        <a:latin typeface="Monotype Corsiva" pitchFamily="66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"/>
                      </a:pPr>
                      <a:r>
                        <a:rPr lang="ru-RU" sz="1600" b="1" dirty="0"/>
                        <a:t>Руководство спортивной и культурной жизнью, организует и проводит дни здоровья, спортивные праздники, пропагандирует здоровый образ жизни среди взрослых и детей. Организует культурно-массовую жизнь школьного сообщества.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pic>
        <p:nvPicPr>
          <p:cNvPr id="6" name="Рисунок 5" descr="C:\Documents and Settings\User\Рабочий стол\РАЗНОЕ\задание на линейку\Актив ученического самоуправления\картинки актив\Komandir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996952"/>
            <a:ext cx="2047240" cy="127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Рабочий стол\РАЗНОЕ\задание на линейку\Актив ученического самоуправления\картинки актив\kultmassovyi_sektor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404664"/>
            <a:ext cx="1511576" cy="203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87624" y="0"/>
          <a:ext cx="6096000" cy="19888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096000"/>
              </a:tblGrid>
              <a:tr h="1988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u="sng" dirty="0"/>
                        <a:t>Министерство по делам начальных классов</a:t>
                      </a:r>
                      <a:endParaRPr lang="ru-RU" sz="1100" b="1" i="1" dirty="0"/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1" dirty="0"/>
                        <a:t>Организует работу с учащимися начальной школы.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Организация веселых перемен для учащихся  1-4 классов;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Проверка дневников и учебников;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Организация консультационных групп для помощи отстающим ученикам;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Контроль  за посещаемостью и успеваемостью в школе;</a:t>
                      </a:r>
                      <a:endParaRPr lang="ru-RU" sz="11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8000" y="2060848"/>
          <a:ext cx="6096000" cy="1656184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6096000"/>
              </a:tblGrid>
              <a:tr h="16561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i="1" u="sng" dirty="0">
                          <a:solidFill>
                            <a:schemeClr val="tx1"/>
                          </a:solidFill>
                        </a:rPr>
                        <a:t>Министерство </a:t>
                      </a:r>
                      <a:r>
                        <a:rPr lang="ru-RU" sz="2400" i="1" u="sng" dirty="0" smtClean="0">
                          <a:solidFill>
                            <a:schemeClr val="tx1"/>
                          </a:solidFill>
                        </a:rPr>
                        <a:t>права</a:t>
                      </a:r>
                      <a:endParaRPr lang="ru-RU" sz="1200" i="1" u="none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i="1" dirty="0" smtClean="0">
                          <a:solidFill>
                            <a:schemeClr val="tx1"/>
                          </a:solidFill>
                        </a:rPr>
                        <a:t>Следит </a:t>
                      </a:r>
                      <a:r>
                        <a:rPr lang="ru-RU" sz="1600" i="1" dirty="0">
                          <a:solidFill>
                            <a:schemeClr val="tx1"/>
                          </a:solidFill>
                        </a:rPr>
                        <a:t>за исполнением Устава школы. Участвует в заседаниях Совета профилактики. Помогает педагогам в организации правовой недели, проведении школьных рейдов, акций, мероприятий гражданско-правовой направленности.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5616" y="3861048"/>
          <a:ext cx="6480720" cy="299695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480720"/>
              </a:tblGrid>
              <a:tr h="2996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u="sng" dirty="0"/>
                        <a:t>Министерство печати и информации</a:t>
                      </a:r>
                      <a:endParaRPr lang="ru-RU" sz="1100" b="1" i="1" dirty="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i="1" dirty="0"/>
                        <a:t>Обеспечивает информированность школьного коллектива о событиях школьной жизни, о работе органов ученического самоуправления на школьном  стенде «Пульс школы» размещение информации на школьном сайте, а так же группы «Нурлатская СОШ ЗМР РТ»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Подбор материалов для мероприятий;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Участие в проведении конкурсов на лучшую статью в газете;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Работа с корреспондентами классов;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Подготовка оформления и реквизита к праздникам и вечерам;  </a:t>
                      </a:r>
                      <a:endParaRPr lang="ru-RU" sz="1100" b="1" i="1" dirty="0"/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"/>
                      </a:pPr>
                      <a:r>
                        <a:rPr lang="ru-RU" sz="1400" b="1" i="1" dirty="0"/>
                        <a:t>Организация участия в конкурсах газет к знаменательным датам года;  </a:t>
                      </a:r>
                      <a:endParaRPr lang="ru-RU" sz="11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pic>
        <p:nvPicPr>
          <p:cNvPr id="5" name="Рисунок 4" descr="C:\Documents and Settings\User\Рабочий стол\САМОУПРАВЛЕНИЕ В ШКОЛЕ\по самоуправлению картинки\x_7603785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547664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РАЗНОЕ\задание на линейку\Актив ученического самоуправления\картинки актив\p376_897a51c22dd4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988840"/>
            <a:ext cx="187220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User\Рабочий стол\САМОУПРАВЛЕНИЕ В ШКОЛЕ\kursi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149080"/>
            <a:ext cx="129614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331640" y="260648"/>
          <a:ext cx="6840760" cy="203949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68407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u="sng" dirty="0"/>
                        <a:t>Министерство труда и заботы</a:t>
                      </a:r>
                      <a:endParaRPr lang="ru-RU" sz="1200" b="1" i="1" dirty="0"/>
                    </a:p>
                    <a:p>
                      <a:pPr marL="342900" lvl="0" indent="-342900" algn="just">
                        <a:lnSpc>
                          <a:spcPts val="1535"/>
                        </a:lnSpc>
                        <a:spcBef>
                          <a:spcPts val="235"/>
                        </a:spcBef>
                        <a:spcAft>
                          <a:spcPts val="785"/>
                        </a:spcAft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600" b="1" i="1" dirty="0"/>
                        <a:t>Пропагандирует «трудовой» образ жизни среди детей. Помогает педагогам в организации трудовых десантов. Участвует в организации и проведении благотворительных акций.</a:t>
                      </a:r>
                      <a:endParaRPr lang="ru-RU" sz="1200" b="1" i="1" dirty="0"/>
                    </a:p>
                    <a:p>
                      <a:pPr marL="342900" lvl="0" indent="-342900" algn="just">
                        <a:lnSpc>
                          <a:spcPts val="1535"/>
                        </a:lnSpc>
                        <a:spcBef>
                          <a:spcPts val="235"/>
                        </a:spcBef>
                        <a:spcAft>
                          <a:spcPts val="785"/>
                        </a:spcAft>
                        <a:buSzPts val="1400"/>
                        <a:buFont typeface="Wingdings"/>
                        <a:buChar char=""/>
                        <a:tabLst>
                          <a:tab pos="228600" algn="l"/>
                        </a:tabLst>
                      </a:pPr>
                      <a:r>
                        <a:rPr lang="ru-RU" sz="1600" b="1" i="1" dirty="0"/>
                        <a:t>Стремится развивать доброе и чуткое отношение учащихся к пожилым людям, ветеранам, детям, инвалидам, младшим школьникам. Организует и проводит мероприятия гражданско-патриотической направленности.</a:t>
                      </a:r>
                      <a:endParaRPr lang="ru-RU" sz="12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8745" marR="118745" marT="0" marB="0"/>
                </a:tc>
              </a:tr>
            </a:tbl>
          </a:graphicData>
        </a:graphic>
      </p:graphicFrame>
      <p:pic>
        <p:nvPicPr>
          <p:cNvPr id="40961" name="Picture 1" descr="C:\Documents and Settings\User\Рабочий стол\САМОУПРАВЛЕНИЕ В ШКОЛЕ\по самоуправлению картинки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420888"/>
            <a:ext cx="5184576" cy="4189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8003232" cy="1268006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/>
              <a:t>Выборы президента органов</a:t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> ученического самоуправления</a:t>
            </a:r>
            <a:endParaRPr lang="ru-RU" sz="3200" i="1" dirty="0"/>
          </a:p>
        </p:txBody>
      </p:sp>
      <p:pic>
        <p:nvPicPr>
          <p:cNvPr id="5" name="Содержимое 4" descr="C:\Documents and Settings\User\Рабочий стол\САМОУПРАВЛЕНИЕ В ШКОЛЕ\Объединение совета старшеклассников\Выборы\13JO2f-sZUw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443" y="2133600"/>
            <a:ext cx="7096913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C:\Documents and Settings\User\Рабочий стол\САМОУПРАВЛЕНИЕ В ШКОЛЕ\Объединение совета старшеклассников\Выборы\SAM_4363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 l="8979"/>
          <a:stretch>
            <a:fillRect/>
          </a:stretch>
        </p:blipFill>
        <p:spPr bwMode="auto">
          <a:xfrm>
            <a:off x="467544" y="3933056"/>
            <a:ext cx="402272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User\Рабочий стол\САМОУПРАВЛЕНИЕ В ШКОЛЕ\Объединение совета старшеклассников\Выборы\SAM_43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88640"/>
            <a:ext cx="5940425" cy="334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User\Рабочий стол\САМОУПРАВЛЕНИЕ В ШКОЛЕ\Объединение совета старшеклассников\Выборы\Q0JBMz8so2M.jpg"/>
          <p:cNvPicPr/>
          <p:nvPr/>
        </p:nvPicPr>
        <p:blipFill>
          <a:blip r:embed="rId4" cstate="print"/>
          <a:srcRect l="2725" t="24533" r="17271" b="-935"/>
          <a:stretch>
            <a:fillRect/>
          </a:stretch>
        </p:blipFill>
        <p:spPr bwMode="auto">
          <a:xfrm>
            <a:off x="4716016" y="3933056"/>
            <a:ext cx="3780928" cy="261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C:\Documents and Settings\User\Рабочий стол\САМОУПРАВЛЕНИЕ В ШКОЛЕ\Объединение совета старшеклассников\Выборы\kgqzUpVqxMY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17032"/>
            <a:ext cx="4022725" cy="268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User\Рабочий стол\САМОУПРАВЛЕНИЕ В ШКОЛЕ\Объединение совета старшеклассников\Выборы\SAM_4393.JPG"/>
          <p:cNvPicPr/>
          <p:nvPr/>
        </p:nvPicPr>
        <p:blipFill>
          <a:blip r:embed="rId3" cstate="print"/>
          <a:srcRect l="13950" t="17949"/>
          <a:stretch>
            <a:fillRect/>
          </a:stretch>
        </p:blipFill>
        <p:spPr bwMode="auto">
          <a:xfrm>
            <a:off x="1835696" y="260648"/>
            <a:ext cx="554461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User\Рабочий стол\САМОУПРАВЛЕНИЕ В ШКОЛЕ\Объединение совета старшеклассников\Выборы\SAM_437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789040"/>
            <a:ext cx="417646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8153400" cy="557748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Самоуправление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- один из режимов протекания совместной деятельности учеников и педагогического коллектива.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Высшим органом ученического самоуправления в школе является объединение старшеклассников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«РОВЕСНИК»,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который проводится один раз в год. Участниками объединения являются учащиеся 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9-11 классов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делегированные  классными коллективами, представители администрации, учителей родителей. Они анализируют  свою работу за год, ставят задачи на будущее, распределяют обязанности, сферы деятельности, области взаимодействия.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Объединение старшеклассников «РОВЕСНИК» проводит свои заседания два раза в месяц. Может собираться экстренно по мере необходимости, координирует работу секторов по направлениям, планирует, проводит и анализирует общешкольные коллективные творческие дела, является связующим звеном между органами самоуправления педагогов и родительской общественности.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Председатели секторов по направлениям входят в состав </a:t>
            </a:r>
          </a:p>
          <a:p>
            <a:pPr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ОС «РОВЕСНИК» и отвечает   за связь с советом класса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Положение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47800"/>
            <a:ext cx="7272808" cy="4800600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Детское общественное объединение учащихся Нурлатская СОШ именуемое далее Совет старшеклассников, создаётся и действует в целях содействия осуществлению самоуправленческих начал, формирования у учащихся школы навыков жизни и деятельности в социуме, воспитания гражданственности и ответственности. Совет старшеклассников состоит из учащихся 9-11 классов и является органом самоуправления в школе, основанным на согласие и сотрудничестве.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User\Рабочий стол\САМОУПРАВЛЕНИЕ В ШКОЛЕ\по самоуправлению картинки\1VBATZqx_W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1550564" cy="148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332657"/>
            <a:ext cx="7128792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  <a:t>Права и обязанности членов совета </a:t>
            </a: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</a:rPr>
              <a:t>старшеклассников</a:t>
            </a:r>
            <a:endParaRPr lang="ru-RU" sz="24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177281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115616" y="833529"/>
            <a:ext cx="7776864" cy="280076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Совет старшеклассников обязаны: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Принимать активное участие в деятельности совета.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Быть опорой администрации школы, классных руководителей во всех делах школы и класса.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Доводить до сведения  учителей и учащихся решения совета старшеклассников.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Отчитываться на ежегодной Ученической Конференции.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Способствовать развитию образовательных и культурных интересов учеников.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Организовать работу классов и предпринимать действия по сплочению школьного коллектива.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1115616" y="3826350"/>
            <a:ext cx="7632848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Совет старшеклассников имеет право: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Принимать активное участие в планировании воспитательной работы школы, на своих заседаниях обсуждать и утверждать планы подготовки и проведения КТД в школе.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Проводить собрания и вести протоколы.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Слушать отчеты о работе своих отделов и принимать по ним необходимые решения.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Ходатайствовать о поощрении или наказании учащихся школы перед педагогическим и попечительским советом.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Проводить различные КТД внутри совета старшеклассников.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DCIM\101PHOTO\SAM_6712.JPG"/>
          <p:cNvPicPr/>
          <p:nvPr/>
        </p:nvPicPr>
        <p:blipFill>
          <a:blip r:embed="rId2" cstate="print"/>
          <a:srcRect l="13741" r="10683" b="2929"/>
          <a:stretch>
            <a:fillRect/>
          </a:stretch>
        </p:blipFill>
        <p:spPr bwMode="auto">
          <a:xfrm>
            <a:off x="1619672" y="1268760"/>
            <a:ext cx="6480720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907704" y="332656"/>
            <a:ext cx="5976664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Наша школьная жизнь</a:t>
            </a:r>
            <a:endParaRPr lang="ru-RU" sz="2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DCIM\101PHOTO\SAM_6713.JPG"/>
          <p:cNvPicPr/>
          <p:nvPr/>
        </p:nvPicPr>
        <p:blipFill>
          <a:blip r:embed="rId2" cstate="print"/>
          <a:srcRect r="1046" b="20833"/>
          <a:stretch>
            <a:fillRect/>
          </a:stretch>
        </p:blipFill>
        <p:spPr bwMode="auto">
          <a:xfrm>
            <a:off x="1403648" y="1412776"/>
            <a:ext cx="6959254" cy="3939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555776" y="332656"/>
            <a:ext cx="4320480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Профориентация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561662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Патриотическая работа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3" name="Рисунок 2" descr="H:\DCIM\101PHOTO\SAM_67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9704" y="908720"/>
            <a:ext cx="2664296" cy="4228489"/>
          </a:xfrm>
          <a:prstGeom prst="diamon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:\DCIM\101PHOTO\SAM_6716.JPG"/>
          <p:cNvPicPr/>
          <p:nvPr/>
        </p:nvPicPr>
        <p:blipFill>
          <a:blip r:embed="rId3" cstate="print"/>
          <a:srcRect t="12798" r="-72" b="20817"/>
          <a:stretch>
            <a:fillRect/>
          </a:stretch>
        </p:blipFill>
        <p:spPr bwMode="auto">
          <a:xfrm>
            <a:off x="755576" y="4221088"/>
            <a:ext cx="5944428" cy="2216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Documents and Settings\User\Рабочий стол\САМОУПРАВЛЕНИЕ В ШКОЛЕ\Объединение совета старшеклассников\смотр\sy-oix5Yv18.jpg"/>
          <p:cNvPicPr/>
          <p:nvPr/>
        </p:nvPicPr>
        <p:blipFill>
          <a:blip r:embed="rId4" cstate="print"/>
          <a:srcRect r="-41" b="10268"/>
          <a:stretch>
            <a:fillRect/>
          </a:stretch>
        </p:blipFill>
        <p:spPr bwMode="auto">
          <a:xfrm>
            <a:off x="1547664" y="1052736"/>
            <a:ext cx="432048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er\Рабочий стол\САМОУПРАВЛЕНИЕ В ШКОЛЕ\Объединение совета старшеклассников\8 марта\SAM_3125.JPG"/>
          <p:cNvPicPr/>
          <p:nvPr/>
        </p:nvPicPr>
        <p:blipFill>
          <a:blip r:embed="rId2" cstate="print"/>
          <a:srcRect l="28115" t="18527" r="14542" b="26116"/>
          <a:stretch>
            <a:fillRect/>
          </a:stretch>
        </p:blipFill>
        <p:spPr bwMode="auto">
          <a:xfrm>
            <a:off x="1115616" y="188640"/>
            <a:ext cx="3672408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C:\Documents and Settings\User\Рабочий стол\САМОУПРАВЛЕНИЕ В ШКОЛЕ\Объединение совета старшеклассников\8 марта\SAM_3146.JPG"/>
          <p:cNvPicPr/>
          <p:nvPr/>
        </p:nvPicPr>
        <p:blipFill>
          <a:blip r:embed="rId3" cstate="print"/>
          <a:srcRect l="3457" t="4608"/>
          <a:stretch>
            <a:fillRect/>
          </a:stretch>
        </p:blipFill>
        <p:spPr bwMode="auto">
          <a:xfrm>
            <a:off x="1187624" y="3140968"/>
            <a:ext cx="367240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Documents and Settings\User\Рабочий стол\САМОУПРАВЛЕНИЕ В ШКОЛЕ\Объединение совета старшеклассников\День Святого Валентина\SAM_288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12976"/>
            <a:ext cx="3744416" cy="2896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Documents and Settings\User\Рабочий стол\САМОУПРАВЛЕНИЕ В ШКОЛЕ\Объединение совета старшеклассников\День Святого Валентина\SAM_2855.JPG"/>
          <p:cNvPicPr/>
          <p:nvPr/>
        </p:nvPicPr>
        <p:blipFill>
          <a:blip r:embed="rId5" cstate="print"/>
          <a:srcRect t="18220"/>
          <a:stretch>
            <a:fillRect/>
          </a:stretch>
        </p:blipFill>
        <p:spPr bwMode="auto">
          <a:xfrm>
            <a:off x="4932040" y="188640"/>
            <a:ext cx="3960440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er\Рабочий стол\САМОУПРАВЛЕНИЕ В ШКОЛЕ\Объединение совета старшеклассников\день учителя\hNNDguoU1X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191292" cy="2792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Documents and Settings\User\Рабочий стол\САМОУПРАВЛЕНИЕ В ШКОЛЕ\Объединение совета старшеклассников\осенний бал\5gxMaULyez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56992"/>
            <a:ext cx="4104456" cy="2991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Documents and Settings\User\Рабочий стол\САМОУПРАВЛЕНИЕ В ШКОЛЕ\Объединение совета старшеклассников\день учителя\SAM_067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56992"/>
            <a:ext cx="403244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Documents and Settings\User\Рабочий стол\САМОУПРАВЛЕНИЕ В ШКОЛЕ\Работа с протоколами и с сайтом\ПРОТОКОЛЫ 2014-2015\день учителя\NmkKKp-8fe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88640"/>
            <a:ext cx="410445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er\Рабочий стол\САМОУПРАВЛЕНИЕ В ШКОЛЕ\Объединение совета старшеклассников\встреча выпускников\_hG_E4Jeu3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3863306" cy="28425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 descr="C:\Documents and Settings\User\Рабочий стол\САМОУПРАВЛЕНИЕ В ШКОЛЕ\Объединение совета старшеклассников\встреча выпускников\aqbRe6Tb24k.jpg"/>
          <p:cNvPicPr/>
          <p:nvPr/>
        </p:nvPicPr>
        <p:blipFill>
          <a:blip r:embed="rId3" cstate="print"/>
          <a:srcRect r="4161" b="12607"/>
          <a:stretch>
            <a:fillRect/>
          </a:stretch>
        </p:blipFill>
        <p:spPr bwMode="auto">
          <a:xfrm>
            <a:off x="1043608" y="3356992"/>
            <a:ext cx="3816424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C:\Documents and Settings\User\Рабочий стол\САМОУПРАВЛЕНИЕ В ШКОЛЕ\Объединение совета старшеклассников\встреча выпускников\bBBKhbVPpMM.jpg"/>
          <p:cNvPicPr/>
          <p:nvPr/>
        </p:nvPicPr>
        <p:blipFill>
          <a:blip r:embed="rId4" cstate="print"/>
          <a:srcRect l="5202" t="2901" r="19127" b="25000"/>
          <a:stretch>
            <a:fillRect/>
          </a:stretch>
        </p:blipFill>
        <p:spPr bwMode="auto">
          <a:xfrm>
            <a:off x="5292080" y="260648"/>
            <a:ext cx="3600400" cy="288032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C:\Documents and Settings\User\Рабочий стол\САМОУПРАВЛЕНИЕ В ШКОЛЕ\Объединение совета старшеклассников\встреча выпускников\eYktaO1qJ1c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501008"/>
            <a:ext cx="367240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404664"/>
            <a:ext cx="7931224" cy="1700800"/>
          </a:xfrm>
        </p:spPr>
        <p:txBody>
          <a:bodyPr>
            <a:normAutofit lnSpcReduction="10000"/>
          </a:bodyPr>
          <a:lstStyle/>
          <a:p>
            <a:pPr lvl="0" algn="ctr"/>
            <a:r>
              <a:rPr lang="ru-RU" sz="2800" b="1" i="1" dirty="0" smtClean="0">
                <a:latin typeface="Monotype Corsiva" pitchFamily="66" charset="0"/>
              </a:rPr>
              <a:t>Искорку  сердца в руку возьми,</a:t>
            </a:r>
          </a:p>
          <a:p>
            <a:pPr algn="ctr"/>
            <a:r>
              <a:rPr lang="ru-RU" sz="2800" b="1" i="1" dirty="0" smtClean="0">
                <a:latin typeface="Monotype Corsiva" pitchFamily="66" charset="0"/>
              </a:rPr>
              <a:t>Сердечное тепло другу подари.</a:t>
            </a:r>
          </a:p>
          <a:p>
            <a:pPr algn="ctr"/>
            <a:r>
              <a:rPr lang="ru-RU" sz="2800" b="1" i="1" dirty="0" smtClean="0">
                <a:latin typeface="Monotype Corsiva" pitchFamily="66" charset="0"/>
              </a:rPr>
              <a:t>Дружба, нас объедини!</a:t>
            </a:r>
          </a:p>
          <a:p>
            <a:pPr algn="ctr"/>
            <a:r>
              <a:rPr lang="ru-RU" sz="2800" b="1" i="1" dirty="0" smtClean="0">
                <a:latin typeface="Monotype Corsiva" pitchFamily="66" charset="0"/>
              </a:rPr>
              <a:t>Юность, нас ждет впереди!</a:t>
            </a:r>
          </a:p>
          <a:p>
            <a:pPr algn="ctr"/>
            <a:endParaRPr lang="ru-RU" dirty="0"/>
          </a:p>
        </p:txBody>
      </p:sp>
      <p:pic>
        <p:nvPicPr>
          <p:cNvPr id="20482" name="Picture 2" descr="C:\Documents and Settings\User\Рабочий стол\САМОУПРАВЛЕНИЕ В ШКОЛЕ\Объединение совета старшеклассников\Ровесники\DSCN78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191" y="2133600"/>
            <a:ext cx="5323417" cy="3992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Актив объединения </a:t>
            </a:r>
            <a:r>
              <a:rPr lang="ru-RU" b="1" dirty="0" smtClean="0"/>
              <a:t>Совета </a:t>
            </a:r>
            <a:r>
              <a:rPr lang="ru-RU" b="1" dirty="0" smtClean="0"/>
              <a:t>старшеклассников</a:t>
            </a:r>
            <a:endParaRPr lang="ru-RU" b="1" dirty="0"/>
          </a:p>
        </p:txBody>
      </p:sp>
      <p:pic>
        <p:nvPicPr>
          <p:cNvPr id="4" name="Содержимое 3" descr="F:\ровесник фото\IMG_443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632702"/>
            <a:ext cx="7499350" cy="4430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8435280" cy="979974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/>
              <a:t>Структура </a:t>
            </a:r>
            <a:r>
              <a:rPr lang="ru-RU" sz="3200" i="1" dirty="0" smtClean="0"/>
              <a:t>С</a:t>
            </a:r>
            <a:r>
              <a:rPr lang="ru-RU" sz="3200" i="1" dirty="0" smtClean="0"/>
              <a:t>овета </a:t>
            </a:r>
            <a:r>
              <a:rPr lang="ru-RU" sz="3200" i="1" dirty="0" smtClean="0"/>
              <a:t>старшеклассников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8153400" cy="464137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Объединение совета старшеклассников «РОВЕСНИК»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Высший орган ученического самоуправления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Ученический комитет, исполнительный орган УС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Президент,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Министерство науки и образования,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Министерство культуры и творчества,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Министерство спорта и здравоохранения,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Министерство по делам начальных классов,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Министерство права,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Министерство печати и информации,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Министерство труда и заботы.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Секретарь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Общее собрание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Педагоги-консультанты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Documents and Settings\User\Рабочий стол\САМОУПРАВЛЕНИЕ В ШКОЛЕ\по самоуправлению картинки\images (2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212976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3106626"/>
          <a:ext cx="6096000" cy="644747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644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Monotype Corsiva"/>
                          <a:ea typeface="Calibri"/>
                          <a:cs typeface="Times New Roman"/>
                        </a:rPr>
                        <a:t>Объединение совета старшеклассников «РОВЕСНИК».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Monotype Corsiva"/>
                          <a:ea typeface="Calibri"/>
                          <a:cs typeface="Times New Roman"/>
                        </a:rPr>
                        <a:t>Высший орган ученического самоуправления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39" marR="57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4" y="2780104"/>
          <a:ext cx="8352926" cy="2402265"/>
        </p:xfrm>
        <a:graphic>
          <a:graphicData uri="http://schemas.openxmlformats.org/drawingml/2006/table">
            <a:tbl>
              <a:tblPr/>
              <a:tblGrid>
                <a:gridCol w="1142871"/>
                <a:gridCol w="1014522"/>
                <a:gridCol w="1304969"/>
                <a:gridCol w="941909"/>
                <a:gridCol w="1232357"/>
                <a:gridCol w="1235425"/>
                <a:gridCol w="794129"/>
                <a:gridCol w="686744"/>
              </a:tblGrid>
              <a:tr h="512240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latin typeface="Monotype Corsiva"/>
                          <a:ea typeface="Calibri"/>
                          <a:cs typeface="Times New Roman"/>
                        </a:rPr>
                        <a:t>Президент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224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latin typeface="Monotype Corsiva"/>
                          <a:ea typeface="Calibri"/>
                          <a:cs typeface="Times New Roman"/>
                        </a:rPr>
                        <a:t>Заместитель  президента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>
                          <a:latin typeface="Monotype Corsiva"/>
                          <a:ea typeface="Calibri"/>
                          <a:cs typeface="Times New Roman"/>
                        </a:rPr>
                        <a:t>секретарь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0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Министерство науки и образования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Министерст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во культуры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и творчества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Министерство спорта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и здравоохранения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Министерство по делам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начальных классов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Министерство печати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и информации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Министерство труда и заботы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Министерство труда и заботы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Министерство права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04" marR="403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21513" name="AutoShape 9"/>
          <p:cNvSpPr>
            <a:spLocks noChangeShapeType="1"/>
          </p:cNvSpPr>
          <p:nvPr/>
        </p:nvSpPr>
        <p:spPr bwMode="auto">
          <a:xfrm flipH="1">
            <a:off x="971599" y="763588"/>
            <a:ext cx="3917900" cy="194533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/>
          <p:cNvSpPr>
            <a:spLocks noChangeShapeType="1"/>
          </p:cNvSpPr>
          <p:nvPr/>
        </p:nvSpPr>
        <p:spPr bwMode="auto">
          <a:xfrm flipH="1">
            <a:off x="2411759" y="763589"/>
            <a:ext cx="2477739" cy="194533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1" name="AutoShape 7"/>
          <p:cNvSpPr>
            <a:spLocks noChangeShapeType="1"/>
          </p:cNvSpPr>
          <p:nvPr/>
        </p:nvSpPr>
        <p:spPr bwMode="auto">
          <a:xfrm flipH="1">
            <a:off x="3419871" y="763589"/>
            <a:ext cx="1469628" cy="194533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/>
          <p:cNvSpPr>
            <a:spLocks noChangeShapeType="1"/>
          </p:cNvSpPr>
          <p:nvPr/>
        </p:nvSpPr>
        <p:spPr bwMode="auto">
          <a:xfrm>
            <a:off x="4932040" y="836712"/>
            <a:ext cx="3642939" cy="194533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ru-RU" dirty="0"/>
          </a:p>
        </p:txBody>
      </p:sp>
      <p:sp>
        <p:nvSpPr>
          <p:cNvPr id="21509" name="AutoShape 5"/>
          <p:cNvSpPr>
            <a:spLocks noChangeShapeType="1"/>
          </p:cNvSpPr>
          <p:nvPr/>
        </p:nvSpPr>
        <p:spPr bwMode="auto">
          <a:xfrm>
            <a:off x="4891088" y="763589"/>
            <a:ext cx="1913160" cy="194533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/>
          <p:cNvSpPr>
            <a:spLocks noChangeShapeType="1"/>
          </p:cNvSpPr>
          <p:nvPr/>
        </p:nvSpPr>
        <p:spPr bwMode="auto">
          <a:xfrm>
            <a:off x="4889500" y="800100"/>
            <a:ext cx="80963" cy="19208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7" name="AutoShape 3"/>
          <p:cNvSpPr>
            <a:spLocks noChangeShapeType="1"/>
          </p:cNvSpPr>
          <p:nvPr/>
        </p:nvSpPr>
        <p:spPr bwMode="auto">
          <a:xfrm>
            <a:off x="4891089" y="800100"/>
            <a:ext cx="833040" cy="19088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/>
          <p:cNvSpPr>
            <a:spLocks noChangeShapeType="1"/>
          </p:cNvSpPr>
          <p:nvPr/>
        </p:nvSpPr>
        <p:spPr bwMode="auto">
          <a:xfrm flipH="1">
            <a:off x="4230688" y="800100"/>
            <a:ext cx="660400" cy="19208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5" name="AutoShape 1"/>
          <p:cNvSpPr>
            <a:spLocks noChangeShapeType="1"/>
          </p:cNvSpPr>
          <p:nvPr/>
        </p:nvSpPr>
        <p:spPr bwMode="auto">
          <a:xfrm>
            <a:off x="4932040" y="836712"/>
            <a:ext cx="2664296" cy="194421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1331639" y="16260"/>
            <a:ext cx="7234787" cy="76944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Структура школьного ученического самоуправления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15616" y="477532"/>
            <a:ext cx="7704856" cy="58785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Высшим органом ученического самоуправления школы является общешкольная ученическая конференция.</a:t>
            </a: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Общешкольная ученическая конференция: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Собирается 1 раз в год. На конференции присутствуют представители 9—11-х классов.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Общешкольная ученическая конференция утверждает состав Совета Старшеклассников.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Рассматривает вопросы участия обучающихся в управлении школой, в обсуждении плана работы школы и Программы развития.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Рассматривает инициативы классных коллективов, отдельных учащихся и формулирует их на уровне Совета старшеклассников.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Заслушивает отчеты и оценивает результаты Совета старшеклассников.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старшеклассников:</a:t>
            </a:r>
            <a:endParaRPr lang="ru-RU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исполнительным и законодательным органом ученического самоуправления;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члены Совета старшеклассников избираются сроком на 1 год. Одно и то же лицо может являться членом Совета старшеклассников неограниченное количество сроков.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осуществляют: Президент Совета старшеклассников, его заместитель и Министерства.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Претенденты на пост председателя Совета старшеклассников вступают в предвыборную кампанию с обязательным представлением своей программы. Обсуждение программ проходит на встречах с кандидатами. Для проведения предвыборной кампании каждому кандидату предоставляется возможность использования предвыборной агитации (группа «Нурлатская СОШ ЗМР РТ») а так же выпуск агитационных плакатов.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Член Совета старшеклассников может добровольно сложить с себя полномочия. В этом случае в течение 2-х недель со дня сложения полномочий, Совет организует внеочередные выборы.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60648"/>
            <a:ext cx="604867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Функции Совета старшеклассников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043608" y="870732"/>
            <a:ext cx="8100392" cy="584775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20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Общее собрание:</a:t>
            </a:r>
            <a:endParaRPr kumimoji="0" lang="ru-RU" sz="9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Рассматривает и утверждает перспективный план деятельности органов самоуправления;</a:t>
            </a:r>
            <a:endParaRPr kumimoji="0" lang="ru-RU" sz="9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Решает вопросы, связанные с участием учащихся в управлении школой;</a:t>
            </a:r>
            <a:endParaRPr kumimoji="0" lang="ru-RU" sz="9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Формирует органы самоуправления в школе; </a:t>
            </a:r>
            <a:endParaRPr kumimoji="0" lang="ru-RU" sz="9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Вырабатывает и формирует предложения ребят по совершенствованию работы;</a:t>
            </a:r>
            <a:endParaRPr kumimoji="0" lang="ru-RU" sz="9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Рассматривает и утверждает положения, памятки, инструкции, регулирующие внутреннюю деятельность учащихся в коллективе;</a:t>
            </a:r>
            <a:endParaRPr kumimoji="0" lang="ru-RU" sz="9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Заслушивает отчеты и информации, оценивает результаты деятельности органов управления.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Совет учащихся: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координирует деятельность всех органов и объединений учащихся, планирует и организует внешкольную и внеклассную работу;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организует  учащихся, их дежурство, поддерживает дисциплину и порядок в школе;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устанавливает шефство старшеклассников над малышами;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готовит и проводит собрания и конференции учеников;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организует выпуск стенгазет;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обсуждает и утверждает планы подготовки важнейших мероприятий;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заслушивает отчеты о работе своих рабочих органов;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решает вопросы поощрения и наказания, принимает решения об ответственности учащихся в соответствии со своими полномочиями;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принимает решения об использовании учащимися заработанных ими денег;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организует соревнования между классами и рабочими органами самоуправления, подводит итоги;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утверждает состав делегации учащихся школы на районные совещания и конференции.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6998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:\ровесник фото\IMG_4438.jpg"/>
          <p:cNvPicPr/>
          <p:nvPr/>
        </p:nvPicPr>
        <p:blipFill>
          <a:blip r:embed="rId2" cstate="print"/>
          <a:srcRect l="8017" t="12019" r="8445"/>
          <a:stretch>
            <a:fillRect/>
          </a:stretch>
        </p:blipFill>
        <p:spPr bwMode="auto">
          <a:xfrm>
            <a:off x="2051720" y="476672"/>
            <a:ext cx="5544616" cy="444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63688" y="5373216"/>
            <a:ext cx="648072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Президент школы – Файзуллин Ильназ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35696" y="764704"/>
          <a:ext cx="6192688" cy="5799109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96344"/>
                <a:gridCol w="3096344"/>
              </a:tblGrid>
              <a:tr h="334870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Президент 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Файзуллин Ильназ– 9б</a:t>
                      </a:r>
                      <a:endParaRPr lang="ru-RU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4870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Заместитель Президента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Сафарова Жасмина-10а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4870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Секретарь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Шакурова Ильвина – 10а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4870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Министерство науки и образования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870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Сиразиева Сюмбель-11а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Ефремова Алина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4870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Гараева Эльмира – 10а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870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Министерство культуры и творчества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870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Бикбов Айнур -11а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Зиатдинов Даут – 11а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4870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Гайнутдинова Алина– 11а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Ахмедов </a:t>
                      </a:r>
                      <a:r>
                        <a:rPr kumimoji="0" lang="ru-RU" sz="1800" b="1" i="1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Ансор</a:t>
                      </a:r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- 9б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14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Забихуллин Эдик-9б</a:t>
                      </a:r>
                      <a:endParaRPr lang="ru-RU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4870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Министерство спорта и здравоохранения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4870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Минуллин Асат – 11а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Файзуллин Ильназ-9б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6022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Министерство по делам начальных классов </a:t>
                      </a:r>
                    </a:p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(работа подшефных вожатых)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487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Салахиева Файруза-10а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Ильясова Аделя -11а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4870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Харисова Венера-10а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63688" y="260648"/>
            <a:ext cx="6552728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Актив объединения совета старшеклассников «Ровесник»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268</TotalTime>
  <Words>1438</Words>
  <Application>Microsoft Office PowerPoint</Application>
  <PresentationFormat>Экран (4:3)</PresentationFormat>
  <Paragraphs>184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Солнцестояние</vt:lpstr>
      <vt:lpstr>Муниципальное бюджетное образовательное учреждение     «Нурлатская средняя общеобразовательная школа»</vt:lpstr>
      <vt:lpstr>Положение</vt:lpstr>
      <vt:lpstr>Актив объединения Совета старшеклассников</vt:lpstr>
      <vt:lpstr>Структура Совета старшеклассников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Выборы президента органов   ученического самоуправления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35</cp:revision>
  <dcterms:created xsi:type="dcterms:W3CDTF">2014-09-23T11:34:42Z</dcterms:created>
  <dcterms:modified xsi:type="dcterms:W3CDTF">2014-09-23T10:37:15Z</dcterms:modified>
</cp:coreProperties>
</file>