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8" r:id="rId1"/>
  </p:sldMasterIdLst>
  <p:notesMasterIdLst>
    <p:notesMasterId r:id="rId46"/>
  </p:notesMasterIdLst>
  <p:sldIdLst>
    <p:sldId id="256" r:id="rId2"/>
    <p:sldId id="347" r:id="rId3"/>
    <p:sldId id="288" r:id="rId4"/>
    <p:sldId id="307" r:id="rId5"/>
    <p:sldId id="257" r:id="rId6"/>
    <p:sldId id="299" r:id="rId7"/>
    <p:sldId id="348" r:id="rId8"/>
    <p:sldId id="361" r:id="rId9"/>
    <p:sldId id="354" r:id="rId10"/>
    <p:sldId id="355" r:id="rId11"/>
    <p:sldId id="356" r:id="rId12"/>
    <p:sldId id="349" r:id="rId13"/>
    <p:sldId id="365" r:id="rId14"/>
    <p:sldId id="360" r:id="rId15"/>
    <p:sldId id="263" r:id="rId16"/>
    <p:sldId id="312" r:id="rId17"/>
    <p:sldId id="313" r:id="rId18"/>
    <p:sldId id="258" r:id="rId19"/>
    <p:sldId id="261" r:id="rId20"/>
    <p:sldId id="269" r:id="rId21"/>
    <p:sldId id="316" r:id="rId22"/>
    <p:sldId id="327" r:id="rId23"/>
    <p:sldId id="270" r:id="rId24"/>
    <p:sldId id="271" r:id="rId25"/>
    <p:sldId id="324" r:id="rId26"/>
    <p:sldId id="342" r:id="rId27"/>
    <p:sldId id="306" r:id="rId28"/>
    <p:sldId id="308" r:id="rId29"/>
    <p:sldId id="273" r:id="rId30"/>
    <p:sldId id="276" r:id="rId31"/>
    <p:sldId id="277" r:id="rId32"/>
    <p:sldId id="300" r:id="rId33"/>
    <p:sldId id="289" r:id="rId34"/>
    <p:sldId id="291" r:id="rId35"/>
    <p:sldId id="281" r:id="rId36"/>
    <p:sldId id="290" r:id="rId37"/>
    <p:sldId id="318" r:id="rId38"/>
    <p:sldId id="320" r:id="rId39"/>
    <p:sldId id="326" r:id="rId40"/>
    <p:sldId id="317" r:id="rId41"/>
    <p:sldId id="284" r:id="rId42"/>
    <p:sldId id="280" r:id="rId43"/>
    <p:sldId id="293" r:id="rId44"/>
    <p:sldId id="30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99"/>
    <a:srgbClr val="00FF00"/>
    <a:srgbClr val="6600FF"/>
    <a:srgbClr val="66FF99"/>
    <a:srgbClr val="00FFFF"/>
    <a:srgbClr val="0066FF"/>
    <a:srgbClr val="33CC33"/>
    <a:srgbClr val="99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7" autoAdjust="0"/>
    <p:restoredTop sz="94624" autoAdjust="0"/>
  </p:normalViewPr>
  <p:slideViewPr>
    <p:cSldViewPr>
      <p:cViewPr varScale="1">
        <p:scale>
          <a:sx n="74" d="100"/>
          <a:sy n="74" d="100"/>
        </p:scale>
        <p:origin x="-9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B1182-3862-43CD-8195-1670F95C0BAC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A8DBF-FCA4-4423-989C-963BF2D9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A8DBF-FCA4-4423-989C-963BF2D9864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DF82AF-EBD9-4791-9CCB-3E8BF784C9A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91EFAC-C9BD-4F19-8E00-49B6567471FA}" type="datetimeFigureOut">
              <a:rPr lang="ru-RU" smtClean="0"/>
              <a:pPr/>
              <a:t>23.09.2014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548C5C-3C4E-4792-914A-6775C5B99E3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</p:sldLayoutIdLst>
  <p:transition advClick="0" advTm="5000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69;&#1083;&#1100;&#1084;&#1080;&#1088;&#1072;%20&#1056;&#1080;&#1092;&#1072;&#1090;&#1086;&#1074;&#1085;&#1072;\Desktop\&#1044;&#1086;&#1088;&#1086;&#1075;&#1086;&#1102;%20&#1076;&#1086;&#1073;&#1088;&#1072;%20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6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0"/>
            <a:ext cx="88204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Муниципальное бюджетное общеобразовательное учреждение «Нурлатская средняя общеобразовательная школа  Зеленодольского района Республики Татарстан»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3626346"/>
            <a:ext cx="7488832" cy="32316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60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 </a:t>
            </a:r>
          </a:p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пионерская организация</a:t>
            </a:r>
          </a:p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11" name="Рисунок 10" descr="http://img-fotki.yandex.ru/get/4515/ktravkin.85/0_66728_9d9035c0_X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628800"/>
            <a:ext cx="424847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Дорогою добра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User\Мои документы\ПЕДАГОГ-ОРГАНИЗАТОР ДОКУМЕНТЫ\ФОТОГРАФИИ\фотографии 11-12 учебного года\Пионерия.сборы торжественные фото 2011-2012\Римма А.встреча с ветераном детского движения\SDC12994.JPG"/>
          <p:cNvPicPr/>
          <p:nvPr/>
        </p:nvPicPr>
        <p:blipFill>
          <a:blip r:embed="rId2" cstate="print"/>
          <a:srcRect t="25839" r="1311"/>
          <a:stretch>
            <a:fillRect/>
          </a:stretch>
        </p:blipFill>
        <p:spPr bwMode="auto">
          <a:xfrm>
            <a:off x="1187624" y="908720"/>
            <a:ext cx="302433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332656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Встреча с ветеранами детского движения</a:t>
            </a:r>
            <a:endParaRPr lang="ru-RU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User\Мои документы\ПЕДАГОГ-ОРГАНИЗАТОР ДОКУМЕНТЫ\ФОТОГРАФИИ\фотографии 11-12 учебного года\фото пионеры\P10101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89040"/>
            <a:ext cx="3960440" cy="2781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Мои документы\ПЕДАГОГ-ОРГАНИЗАТОР ДОКУМЕНТЫ\ФОТОГРАФИИ\фотографии 11-12 учебного года\фото пионеры\P10100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908720"/>
            <a:ext cx="3240360" cy="28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8071048" cy="115212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Подписка на пионерскую </a:t>
            </a:r>
            <a:r>
              <a:rPr lang="ru-RU" sz="4000" dirty="0" smtClean="0"/>
              <a:t>правду</a:t>
            </a:r>
            <a:endParaRPr lang="ru-RU" sz="4000" dirty="0"/>
          </a:p>
        </p:txBody>
      </p:sp>
      <p:pic>
        <p:nvPicPr>
          <p:cNvPr id="4" name="Рисунок 3" descr="C:\Documents and Settings\User\Мои документы\ПЕДАГОГ-ОРГАНИЗАТОР ДОКУМЕНТЫ\ФОТОГРАФИИ\фотографии 12-13уч.года\пионерская правда\SAM_28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4176464" cy="337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Мои документы\ПЕДАГОГ-ОРГАНИЗАТОР ДОКУМЕНТЫ\ФОТОГРАФИИ\фотографии 12-13уч.года\пионерская правда\SAM_28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348880"/>
            <a:ext cx="424847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Эллина\Desktop\для сайта принятие первоклассников  искрята\SAM_2973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716016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C:\Documents and Settings\User\Мои документы\рабочая папка педагога-организатора\фотографии мероприятий\фотографии 12-13уч.года\отчетный сбор ноябрь 2012\SAM_1529.JPG"/>
          <p:cNvPicPr>
            <a:picLocks noGrp="1"/>
          </p:cNvPicPr>
          <p:nvPr>
            <p:ph idx="1"/>
          </p:nvPr>
        </p:nvPicPr>
        <p:blipFill>
          <a:blip r:embed="rId3" cstate="print"/>
          <a:srcRect l="29946" r="24746"/>
          <a:stretch>
            <a:fillRect/>
          </a:stretch>
        </p:blipFill>
        <p:spPr bwMode="auto">
          <a:xfrm>
            <a:off x="1259632" y="620688"/>
            <a:ext cx="23397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3284985"/>
            <a:ext cx="471601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Председатель  Совета дружины</a:t>
            </a:r>
          </a:p>
        </p:txBody>
      </p:sp>
      <p:pic>
        <p:nvPicPr>
          <p:cNvPr id="16385" name="Picture 1" descr="G:\принятие в искрята\SAM_29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3520" y="548680"/>
            <a:ext cx="4320480" cy="30517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44008" y="3284984"/>
            <a:ext cx="449999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Знаменная группа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4788024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Старшие пионеры - джалиловцы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 школьного Совета дружины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C:\Users\Samsung\Desktop\красивые фотографии\3Lwe9bMFy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00335"/>
            <a:ext cx="4211960" cy="315766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User\Мои документы\ПЕДАГОГ-ОРГАНИЗАТОР ДОКУМЕНТЫ\ФОТОГРАФИИ\фотографии 11-12 учебного года\Новый год 2012\PC260046.JPG"/>
          <p:cNvPicPr>
            <a:picLocks noChangeAspect="1" noChangeArrowheads="1"/>
          </p:cNvPicPr>
          <p:nvPr/>
        </p:nvPicPr>
        <p:blipFill>
          <a:blip r:embed="rId2" cstate="print"/>
          <a:srcRect l="17706" t="13281" r="6642"/>
          <a:stretch>
            <a:fillRect/>
          </a:stretch>
        </p:blipFill>
        <p:spPr bwMode="auto">
          <a:xfrm>
            <a:off x="4572000" y="1700808"/>
            <a:ext cx="3345390" cy="5157192"/>
          </a:xfrm>
          <a:prstGeom prst="rect">
            <a:avLst/>
          </a:prstGeom>
          <a:noFill/>
        </p:spPr>
      </p:pic>
      <p:pic>
        <p:nvPicPr>
          <p:cNvPr id="5123" name="Picture 3" descr="C:\Documents and Settings\User\Мои документы\ПЕДАГОГ-ОРГАНИЗАТОР ДОКУМЕНТЫ\ФОТОГРАФИИ\фотографии 11-12 учебного года\Новый год 2012\PC260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700808"/>
            <a:ext cx="3456077" cy="2592288"/>
          </a:xfrm>
          <a:prstGeom prst="rect">
            <a:avLst/>
          </a:prstGeom>
          <a:noFill/>
        </p:spPr>
      </p:pic>
      <p:pic>
        <p:nvPicPr>
          <p:cNvPr id="5125" name="Picture 5" descr="C:\Documents and Settings\User\Мои документы\ПЕДАГОГ-ОРГАНИЗАТОР ДОКУМЕНТЫ\ФОТОГРАФИИ\фотографии 11-12 учебного года\Новый год 2012\PC2600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274073"/>
            <a:ext cx="3444930" cy="25839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332656"/>
            <a:ext cx="9001000" cy="132343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  <a:t>Вожатый это сказочная личность,</a:t>
            </a:r>
            <a:b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  <a:t>И сказочно он скромен, господа,</a:t>
            </a:r>
            <a:b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  <a:t>В нём сказочно отсутствует двуличность,</a:t>
            </a:r>
            <a:b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</a:br>
            <a:r>
              <a:rPr lang="ru-RU" sz="2000" b="1" i="1" dirty="0" smtClean="0">
                <a:solidFill>
                  <a:srgbClr val="FF0066"/>
                </a:solidFill>
                <a:latin typeface="Comic Sans MS" pitchFamily="66" charset="0"/>
              </a:rPr>
              <a:t>И выгод он не ищет никогда</a:t>
            </a:r>
            <a:r>
              <a:rPr lang="ru-RU" sz="2000" b="1" i="1" dirty="0" smtClean="0">
                <a:latin typeface="Comic Sans MS" pitchFamily="66" charset="0"/>
              </a:rPr>
              <a:t>.</a:t>
            </a:r>
            <a:endParaRPr lang="ru-RU" sz="2000" dirty="0"/>
          </a:p>
        </p:txBody>
      </p:sp>
      <p:pic>
        <p:nvPicPr>
          <p:cNvPr id="5126" name="Picture 6" descr="I:\РЕСПУБЛИКАНСКИЙ КОНКУРС ОТРЯДНЫХ ВОЖАТЫХ 2013 - 2014\анимация\4229504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188640"/>
            <a:ext cx="1771650" cy="1352550"/>
          </a:xfrm>
          <a:prstGeom prst="rect">
            <a:avLst/>
          </a:prstGeom>
          <a:noFill/>
        </p:spPr>
      </p:pic>
      <p:pic>
        <p:nvPicPr>
          <p:cNvPr id="5127" name="Picture 7" descr="I:\РЕСПУБЛИКАНСКИЙ КОНКУРС ОТРЯДНЫХ ВОЖАТЫХ 2013 - 2014\анимация\4229504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0"/>
            <a:ext cx="1771650" cy="13525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6334780"/>
            <a:ext cx="4203370" cy="523220"/>
          </a:xfrm>
          <a:prstGeom prst="rect">
            <a:avLst/>
          </a:prstGeom>
          <a:solidFill>
            <a:srgbClr val="FF00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ysClr val="windowText" lastClr="000000"/>
                </a:solidFill>
                <a:latin typeface="Monotype Corsiva" pitchFamily="66" charset="0"/>
              </a:rPr>
              <a:t>Работа подшефных вожатых</a:t>
            </a:r>
            <a:endParaRPr lang="ru-RU" sz="2800" b="1" dirty="0">
              <a:solidFill>
                <a:sysClr val="windowText" lastClr="0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04664"/>
            <a:ext cx="6912768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«Почему я – отрядный вожатый»?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80728"/>
            <a:ext cx="74168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 dirty="0" smtClean="0">
                <a:latin typeface="Monotype Corsiva" pitchFamily="66" charset="0"/>
              </a:rPr>
              <a:t>В детских глазах отражается сказка,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 dirty="0" smtClean="0">
                <a:latin typeface="Monotype Corsiva" pitchFamily="66" charset="0"/>
              </a:rPr>
              <a:t>Льётся лучами доверчивый свет,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 dirty="0" smtClean="0">
                <a:latin typeface="Monotype Corsiva" pitchFamily="66" charset="0"/>
              </a:rPr>
              <a:t>Свет доброты, неуёмная ласка,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i="1" dirty="0" smtClean="0">
                <a:latin typeface="Monotype Corsiva" pitchFamily="66" charset="0"/>
              </a:rPr>
              <a:t>Лучшей награды вожатому нет! ...</a:t>
            </a:r>
            <a:endParaRPr lang="ru-RU" sz="2400" b="1" i="1" dirty="0">
              <a:latin typeface="Monotype Corsiva" pitchFamily="66" charset="0"/>
            </a:endParaRPr>
          </a:p>
        </p:txBody>
      </p:sp>
      <p:pic>
        <p:nvPicPr>
          <p:cNvPr id="4" name="Picture 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3176"/>
            <a:ext cx="2314575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Samsung\Desktop\UdDhfv7nKM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348880"/>
            <a:ext cx="4752528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Школьная 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алерея имени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Джалиля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пионерская линейка 18 апреля\SDC130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5688632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стендов и пионерии\P5050027.JPG"/>
          <p:cNvPicPr/>
          <p:nvPr/>
        </p:nvPicPr>
        <p:blipFill>
          <a:blip r:embed="rId3" cstate="print"/>
          <a:srcRect l="5591" t="8723" r="2077"/>
          <a:stretch>
            <a:fillRect/>
          </a:stretch>
        </p:blipFill>
        <p:spPr bwMode="auto">
          <a:xfrm>
            <a:off x="6084168" y="4077072"/>
            <a:ext cx="3059832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стендов и пионерии\P5050028.JPG"/>
          <p:cNvPicPr/>
          <p:nvPr/>
        </p:nvPicPr>
        <p:blipFill>
          <a:blip r:embed="rId4" cstate="print"/>
          <a:srcRect l="4313" t="5106"/>
          <a:stretch>
            <a:fillRect/>
          </a:stretch>
        </p:blipFill>
        <p:spPr bwMode="auto">
          <a:xfrm>
            <a:off x="3203848" y="4077072"/>
            <a:ext cx="3312368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стендов и пионерии\P5050021.JPG"/>
          <p:cNvPicPr/>
          <p:nvPr/>
        </p:nvPicPr>
        <p:blipFill>
          <a:blip r:embed="rId5" cstate="print"/>
          <a:srcRect l="9305" t="11538" r="5345" b="7643"/>
          <a:stretch>
            <a:fillRect/>
          </a:stretch>
        </p:blipFill>
        <p:spPr bwMode="auto">
          <a:xfrm>
            <a:off x="0" y="4121696"/>
            <a:ext cx="352839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Samsung\Desktop\9cc9498cf10f6ffd48a46d841c347.jpg"/>
          <p:cNvPicPr/>
          <p:nvPr/>
        </p:nvPicPr>
        <p:blipFill>
          <a:blip r:embed="rId3" cstate="print"/>
          <a:srcRect l="27666"/>
          <a:stretch>
            <a:fillRect/>
          </a:stretch>
        </p:blipFill>
        <p:spPr bwMode="auto">
          <a:xfrm>
            <a:off x="1547664" y="836712"/>
            <a:ext cx="6120680" cy="56886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Samsung\Desktop\1361086649_hrqu0kwp7tuepfb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996952"/>
            <a:ext cx="2736304" cy="18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627784" y="148478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Нурлатская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СОШ ЗМР РТ»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824" y="2204864"/>
            <a:ext cx="3384376" cy="646331"/>
          </a:xfrm>
          <a:prstGeom prst="rect">
            <a:avLst/>
          </a:prstGeom>
          <a:noFill/>
        </p:spPr>
        <p:txBody>
          <a:bodyPr vert="horz"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 пионерская организация «</a:t>
            </a:r>
            <a:r>
              <a:rPr lang="ru-RU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sz="1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amsung\Desktop\пионер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717032"/>
            <a:ext cx="1868456" cy="124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Documents and Settings\User\Мои документы\ПЕДАГОГ-ОРГАНИЗАТОР ДОКУМЕНТЫ\КАРТИНКИ с информациями\картинки пионерии-ссср\картинки пионерия\x_44128b36.jpg"/>
          <p:cNvPicPr/>
          <p:nvPr/>
        </p:nvPicPr>
        <p:blipFill>
          <a:blip r:embed="rId6" cstate="print"/>
          <a:srcRect t="23625" r="1302"/>
          <a:stretch>
            <a:fillRect/>
          </a:stretch>
        </p:blipFill>
        <p:spPr bwMode="auto">
          <a:xfrm>
            <a:off x="1691680" y="2996952"/>
            <a:ext cx="1368152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39552" y="188640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Эмблема нашей организаций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3488" cy="6336704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Эмблемой нашей пионерской организации является «Красная Ромашка»,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Ромашка (по одноименному стихотворению М.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на фоне солнца и ясного голубого неба.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Детская пионерская организация носит имя великого татарского поэта Героя Советского Союза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Муса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проявил истинное мужество и героизм в борьбе с гитлеровскими захватчиками. На его долю выпало немало страданий: после страшных и зверских допросов татарский поэт, не имея других возможностей, писал свои стихотворения на стенах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Моабитской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тюрьмы собственной кровью.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хотели бы, чтобы наше юное поколение так же, как и он, с любовью и уважением относилось к родной земле, народу, своим предкам и тем национальным истокам, на основе которых и должен строится настоящий патриотизм.</a:t>
            </a: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endParaRPr lang="ru-RU" sz="1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5000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268760"/>
            <a:ext cx="228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  <a:t/>
            </a:r>
            <a:br>
              <a:rPr lang="ru-RU" sz="3200" b="1" dirty="0" smtClean="0"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36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Воззвание: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Пионеры дружины «Джалиловец»! 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Достойно несите имя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Джалиля!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Берите пример с жизни и </a:t>
            </a:r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 героя,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воспитывайте в себе волю, ответственность, прославляйте дружину  </a:t>
            </a:r>
            <a:r>
              <a:rPr lang="ru-RU" sz="3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имени  Джалиля!</a:t>
            </a:r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Выдумывайте, творите,</a:t>
            </a:r>
            <a:b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Во всех делах горите!</a:t>
            </a:r>
            <a:b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 любимого Джалиля</a:t>
            </a:r>
            <a:b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Во всем пример берите!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Пионерская атрибутика и символика</a:t>
            </a:r>
            <a:endParaRPr lang="ru-RU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0" y="5671959"/>
            <a:ext cx="9144000" cy="1186041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Искрята повязывают </a:t>
            </a:r>
            <a:r>
              <a:rPr lang="ru-RU" sz="2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зеленый галстук, </a:t>
            </a:r>
          </a:p>
          <a:p>
            <a:pPr algn="ctr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пионеры - джалиловцы  повязывают </a:t>
            </a:r>
            <a:r>
              <a:rPr lang="ru-RU" sz="2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красный галстук</a:t>
            </a:r>
          </a:p>
        </p:txBody>
      </p:sp>
      <p:pic>
        <p:nvPicPr>
          <p:cNvPr id="4" name="Рисунок 3" descr="http://img-fotki.yandex.ru/get/4515/ktravkin.85/0_66728_9d9035c0_X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367139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Эллина\Desktop\для сайта принятие первоклассников  искрята\SAM_300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36712"/>
            <a:ext cx="5796136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287072" cy="2939752"/>
          </a:xfrm>
        </p:spPr>
        <p:txBody>
          <a:bodyPr>
            <a:noAutofit/>
          </a:bodyPr>
          <a:lstStyle/>
          <a:p>
            <a:pPr algn="ctr"/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Общие положения</a:t>
            </a: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Детская пионерская организация «</a:t>
            </a:r>
            <a:r>
              <a:rPr lang="ru-RU" sz="1800" b="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» - самодеятельная организация детей и подростков МБОУ «Нурлатская средняя общеобразовательная школа» Зеленодольского муниципального района Республики Татарстан, объединившихся в дружину, чтобы вместе полезно проводить время, работать для себя и других. </a:t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ДПО «</a:t>
            </a:r>
            <a:r>
              <a:rPr lang="ru-RU" sz="1800" b="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» объединяет в своих рядах учащихся 1-8 классов. Учащиеся </a:t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1-4 классов называются </a:t>
            </a:r>
            <a:r>
              <a:rPr lang="ru-RU" sz="1800" b="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искрятами</a:t>
            </a: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, учащиеся 5-8 классов  пионеры - </a:t>
            </a:r>
            <a:r>
              <a:rPr lang="ru-RU" sz="1800" b="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джалиловцы</a:t>
            </a:r>
            <a: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b="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800" b="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996952"/>
            <a:ext cx="8071048" cy="1984184"/>
          </a:xfrm>
        </p:spPr>
        <p:txBody>
          <a:bodyPr/>
          <a:lstStyle/>
          <a:p>
            <a:pPr marL="0" marR="45720" lvl="1">
              <a:buClr>
                <a:schemeClr val="accent3"/>
              </a:buClr>
              <a:buSzPct val="95000"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Главная цель Детской пионерской организации «</a:t>
            </a:r>
            <a:r>
              <a:rPr lang="ru-RU" sz="1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– помочь каждому члену жить увлекательной, интересной жизнью, стать умным, честным, сильным и добрым человеком.</a:t>
            </a:r>
          </a:p>
          <a:p>
            <a:endParaRPr lang="ru-RU" dirty="0"/>
          </a:p>
        </p:txBody>
      </p:sp>
      <p:pic>
        <p:nvPicPr>
          <p:cNvPr id="4" name="Рисунок 3" descr="C:\Documents and Settings\User\Рабочий стол\x_44128b36.jpg"/>
          <p:cNvPicPr/>
          <p:nvPr/>
        </p:nvPicPr>
        <p:blipFill>
          <a:blip r:embed="rId2" cstate="print"/>
          <a:srcRect t="28200" r="10149"/>
          <a:stretch>
            <a:fillRect/>
          </a:stretch>
        </p:blipFill>
        <p:spPr bwMode="auto">
          <a:xfrm>
            <a:off x="467544" y="4077072"/>
            <a:ext cx="252028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эллина\картинки\картинки пионерия\5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77072"/>
            <a:ext cx="280831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077072"/>
            <a:ext cx="30701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Направления деятельности  ДПО «Джалиловец»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39552" y="3429000"/>
            <a:ext cx="3168352" cy="31683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Мир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Моя Родина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Гармония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Забота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Здоровье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Экология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0066FF"/>
                </a:solidFill>
              </a:rPr>
              <a:t>Интеллект</a:t>
            </a:r>
            <a:endParaRPr lang="ru-RU" sz="2400" b="1" dirty="0">
              <a:solidFill>
                <a:srgbClr val="0066FF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1124744"/>
            <a:ext cx="9144000" cy="216024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Посмотри на наш цветок,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 на каждый лепесток!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 поймешь тогда, как идут дела.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Лепестковый хоровод-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Наших дел цветочный свод</a:t>
            </a:r>
            <a:r>
              <a:rPr lang="ru-RU" sz="2800" dirty="0" smtClean="0">
                <a:solidFill>
                  <a:srgbClr val="FF0066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C:\Documents and Settings\User\Мои документы\педагог-организатор\педагог-организатор 12-13 уч.гг\фотографии\ровесник и джалиловец работа по направлениям в картинках\SAM_0180.JPG"/>
          <p:cNvPicPr/>
          <p:nvPr/>
        </p:nvPicPr>
        <p:blipFill>
          <a:blip r:embed="rId3" cstate="print"/>
          <a:srcRect l="14567" t="12549" r="21468" b="2549"/>
          <a:stretch>
            <a:fillRect/>
          </a:stretch>
        </p:blipFill>
        <p:spPr bwMode="auto">
          <a:xfrm>
            <a:off x="4860032" y="2924944"/>
            <a:ext cx="4283968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683568" y="553501"/>
            <a:ext cx="792088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73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Правила искрят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Наших правил ровно пять, мы их будем выполнять!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1.   Мы активные ребята,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Потому что, мы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cs typeface="Times New Roman" pitchFamily="18" charset="0"/>
              </a:rPr>
              <a:t>2.   Мы отважные ребята,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cs typeface="Times New Roman" pitchFamily="18" charset="0"/>
              </a:rPr>
              <a:t>Потому что, мы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3.   Мы прилежные ребята,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Потому что, мы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Только тех, кто любит труд.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Monotype Corsiva" pitchFamily="66" charset="0"/>
                <a:cs typeface="Times New Roman" pitchFamily="18" charset="0"/>
              </a:rPr>
              <a:t> зовут.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4.    Мы правдивые ребята,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Потому что, мы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Никогда, нигде, ни в чем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cs typeface="Times New Roman" pitchFamily="18" charset="0"/>
              </a:rPr>
              <a:t>Мы друзей не подведём.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Monotype Corsiva" pitchFamily="66" charset="0"/>
                <a:cs typeface="Times New Roman" pitchFamily="18" charset="0"/>
              </a:rPr>
              <a:t>5.    Мы веселые ребята,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Monotype Corsiva" pitchFamily="66" charset="0"/>
                <a:cs typeface="Times New Roman" pitchFamily="18" charset="0"/>
              </a:rPr>
              <a:t>Потому что, мы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66"/>
                </a:solidFill>
                <a:effectLst/>
                <a:latin typeface="Monotype Corsiva" pitchFamily="66" charset="0"/>
                <a:cs typeface="Times New Roman" pitchFamily="18" charset="0"/>
              </a:rPr>
              <a:t>искрята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Monotype Corsiva" pitchFamily="66" charset="0"/>
                <a:cs typeface="Times New Roman" pitchFamily="18" charset="0"/>
              </a:rPr>
              <a:t>Наши танцы, песни, смех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Monotype Corsiva" pitchFamily="66" charset="0"/>
            </a:endParaRPr>
          </a:p>
          <a:p>
            <a:pPr marL="0" marR="0" lvl="0" indent="1873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Monotype Corsiva" pitchFamily="66" charset="0"/>
                <a:cs typeface="Times New Roman" pitchFamily="18" charset="0"/>
              </a:rPr>
              <a:t>Делим поровну на всех.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6082" name="Picture 2" descr="I:\РЕСПУБЛИКАНСКИЙ КОНКУРС ОТРЯДНЫХ ВОЖАТЫХ 2013 - 2014\анимация\school-children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132856"/>
            <a:ext cx="4464496" cy="3329311"/>
          </a:xfrm>
          <a:prstGeom prst="rect">
            <a:avLst/>
          </a:prstGeom>
          <a:noFill/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923928" y="5733256"/>
            <a:ext cx="4968551" cy="707886"/>
          </a:xfrm>
          <a:prstGeom prst="rect">
            <a:avLst/>
          </a:prstGeom>
          <a:solidFill>
            <a:srgbClr val="00B0F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Девиз: «Ты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искрёнок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 не забудь:</a:t>
            </a:r>
            <a:endParaRPr kumimoji="0" lang="ru-RU" sz="7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 пионеры держишь путь!»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2465" name="WordArt 1"/>
          <p:cNvSpPr>
            <a:spLocks noChangeArrowheads="1" noChangeShapeType="1" noTextEdit="1"/>
          </p:cNvSpPr>
          <p:nvPr/>
        </p:nvSpPr>
        <p:spPr bwMode="auto">
          <a:xfrm>
            <a:off x="2339752" y="457200"/>
            <a:ext cx="4680520" cy="6675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Законы пионеров</a:t>
            </a:r>
            <a:endParaRPr lang="ru-RU" sz="3600" kern="10" spc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39552" y="1669796"/>
            <a:ext cx="79928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Пионер хорошо  учиться быть примером для искрят, стремиться стать достойной сменой своих родителей.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Пионер должен уважать старших, помогать младшим, не обижать их.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Пионер должен любить и охранять свою Родину, беречь природу и приумножать ее.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Пионер должен быть самостоятельным и умет отвечать за свои поступки.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Пионер не может нарушать законы пионеров дружины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Джалиловец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Торжественные сборы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3600400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6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23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33056"/>
            <a:ext cx="3528392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96752"/>
            <a:ext cx="374441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1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05064"/>
            <a:ext cx="3816424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2-13уч.года\снт 15 сентября 2012\SAM_01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124744"/>
            <a:ext cx="3419872" cy="396044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Содержимое 4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пионерская линейка 18 апреля\SDC13007.JPG"/>
          <p:cNvPicPr>
            <a:picLocks/>
          </p:cNvPicPr>
          <p:nvPr/>
        </p:nvPicPr>
        <p:blipFill>
          <a:blip r:embed="rId3" cstate="print"/>
          <a:srcRect l="28060" t="16453" r="21112" b="11111"/>
          <a:stretch>
            <a:fillRect/>
          </a:stretch>
        </p:blipFill>
        <p:spPr bwMode="auto">
          <a:xfrm>
            <a:off x="0" y="1124744"/>
            <a:ext cx="3347864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C:\Documents and Settings\User\Мои документы\рабочая папка педагога-организатора\фотографии мероприятий\фотографии 12-13уч.года\снт 15 сентября 2012\SAM_0099.JPG"/>
          <p:cNvPicPr>
            <a:picLocks noGr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771800" y="4077393"/>
            <a:ext cx="3528753" cy="2780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Торжественные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искрятские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пионерские сборы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://macrus.ucoz.ru/_ph/25/2/803924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556792"/>
            <a:ext cx="2627784" cy="2132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Samsung\Desktop\красивые фотографии\umlwuaPbq2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K8HVQ2oBty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7704" y="5589241"/>
            <a:ext cx="5544616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Актив совета дружины. День учителя -2014.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Поздравление учителей с профессиональным праздником.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344759"/>
            <a:ext cx="777686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Галстук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знак принадлежность к организации представляет собой треугольную косынку.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конца галстука и стягивающий их узел символизирует единство всех поколений.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Флаг 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символ пионерской организации представляет собой треугольное полотенце красного цвета в центре.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Красный цвет-сердце стремление идти вперед. Зеленый цвет на нашем флаге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искрята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уч-ся 1-4 классов, а красный цвет - это пионеры –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джалиловцы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которые заботятся 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искрятах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Samsung\Desktop\красивые фотографии\d2RNE9HJeBA.jpg"/>
          <p:cNvPicPr>
            <a:picLocks noChangeAspect="1" noChangeArrowheads="1"/>
          </p:cNvPicPr>
          <p:nvPr/>
        </p:nvPicPr>
        <p:blipFill>
          <a:blip r:embed="rId2" cstate="print"/>
          <a:srcRect l="5224"/>
          <a:stretch>
            <a:fillRect/>
          </a:stretch>
        </p:blipFill>
        <p:spPr bwMode="auto">
          <a:xfrm>
            <a:off x="0" y="260648"/>
            <a:ext cx="9144000" cy="64336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Торжественный сбор,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посвященный  дню рождения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Джалиля.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Принятие первоклассников в искрята.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Эллина\Desktop\для сайта принятие первоклассников  искрята\SAM_2973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2956417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Эллина\Desktop\для сайта принятие первоклассников  искрята\SAM_3000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16832"/>
            <a:ext cx="295232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Эллина\Desktop\для сайта принятие первоклассников  искрята\SAM_2999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44824"/>
            <a:ext cx="295232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Эллина\Desktop\для сайта принятие первоклассников  искрята\SAM_3001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21088"/>
            <a:ext cx="2880320" cy="233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F:\фотографии последние\принятие в искрята\SAM_299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4293096"/>
            <a:ext cx="288032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:\фотографии последние\принятие в искрята\SAM_298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293096"/>
            <a:ext cx="305983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Эллина\Desktop\для сайта принятие первоклассников  искрята\SAM_2999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91672" y="1844824"/>
            <a:ext cx="295232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57150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«Нас не только по галстукам алым,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 по славным делам узнают!»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Торжественный сбор, посвященный Дню Пионерии.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Принятие в ряды пионеров -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джалиловцев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5601" name="Picture 1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313184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268760"/>
            <a:ext cx="2880320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340768"/>
            <a:ext cx="305983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7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005064"/>
            <a:ext cx="352839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7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4005064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Тимуровская работа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User\Мои документы\рабочая папка педагога-организатора\фотографии мероприятий\фотографии 11-12 учебного года\Тимуровская помощь\S5000858.JPG"/>
          <p:cNvPicPr>
            <a:picLocks noGrp="1"/>
          </p:cNvPicPr>
          <p:nvPr>
            <p:ph idx="1"/>
          </p:nvPr>
        </p:nvPicPr>
        <p:blipFill>
          <a:blip r:embed="rId2" cstate="print"/>
          <a:srcRect r="1276" b="8163"/>
          <a:stretch>
            <a:fillRect/>
          </a:stretch>
        </p:blipFill>
        <p:spPr bwMode="auto">
          <a:xfrm>
            <a:off x="0" y="1052736"/>
            <a:ext cx="2987824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1-12 учебного года\Тимуровская помощь\S5000863.JPG"/>
          <p:cNvPicPr/>
          <p:nvPr/>
        </p:nvPicPr>
        <p:blipFill>
          <a:blip r:embed="rId3" cstate="print"/>
          <a:srcRect r="1420" b="12121"/>
          <a:stretch>
            <a:fillRect/>
          </a:stretch>
        </p:blipFill>
        <p:spPr bwMode="auto">
          <a:xfrm>
            <a:off x="467544" y="4077072"/>
            <a:ext cx="3305175" cy="25202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Documents and Settings\User\Мои документы\рабочая папка педагога-организатора\фотографии мероприятий\фотографии 11-12 учебного года\фотоотчеты\фото пожилых\PA0100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980728"/>
            <a:ext cx="2843808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Documents and Settings\User\Мои документы\рабочая папка педагога-организатора\фотографии мероприятий\фотографии 11-12 учебного года\фотоотчеты\фото пожилых\PA01008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365104"/>
            <a:ext cx="3312368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Описание: C:\Users\Эльмира Рифатовна\Desktop\фото общая\тимуровская работа\SDC1744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628800"/>
            <a:ext cx="3456384" cy="338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Операция «Монумент»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Описание: C:\Users\Эльмира Рифатовна\Desktop\фото общая\PB020057.JPG"/>
          <p:cNvPicPr/>
          <p:nvPr/>
        </p:nvPicPr>
        <p:blipFill>
          <a:blip r:embed="rId2" cstate="print"/>
          <a:srcRect b="27069"/>
          <a:stretch>
            <a:fillRect/>
          </a:stretch>
        </p:blipFill>
        <p:spPr bwMode="auto">
          <a:xfrm>
            <a:off x="4572000" y="908720"/>
            <a:ext cx="4572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User\Мои документы\рабочая папка педагога-организатора\фотографии мероприятий\фотографии 11-12 учебного года\фотоотчеты\вов 2006.jpg"/>
          <p:cNvPicPr/>
          <p:nvPr/>
        </p:nvPicPr>
        <p:blipFill>
          <a:blip r:embed="rId3" cstate="print"/>
          <a:srcRect b="24390"/>
          <a:stretch>
            <a:fillRect/>
          </a:stretch>
        </p:blipFill>
        <p:spPr bwMode="auto">
          <a:xfrm>
            <a:off x="0" y="908720"/>
            <a:ext cx="45720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Эльмира Рифатовна\Desktop\МОЙ РАБОЧИЙ СТОЛ  НУРЛАТЫ\ФОТО, ВИДЕО  общая\для красивой школы\P509020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1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Эльмира Рифатовна\Desktop\МОЙ РАБОЧИЙ СТОЛ  НУРЛАТЫ\ФОТО, ВИДЕО  общая\фото памятник\P101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25068"/>
            <a:ext cx="4572000" cy="35329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«Кормушка своими руками»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7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0963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302433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149080"/>
            <a:ext cx="309634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8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628800"/>
            <a:ext cx="2952328" cy="2489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8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5700" y="1628800"/>
            <a:ext cx="2908300" cy="2469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User\Мои документы\рабочая папка педагога-организатора\фотографии мероприятий\фотографии 12-13уч.года\фото акции кормушка соими руками и покормите птиц\SAM_258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4149080"/>
            <a:ext cx="284380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Выпуск праздничных стенгазет, посвященных 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90 -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Пионерии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тенгазеты и рисунки на день пионерии\SAM_394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412776"/>
            <a:ext cx="3168352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тенгазеты и рисунки на день пионерии\SAM_39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581128"/>
            <a:ext cx="252028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тенгазеты и рисунки на день пионерии\SAM_39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12776"/>
            <a:ext cx="248376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тенгазеты и рисунки на день пионерии\SAM_3951.JPG"/>
          <p:cNvPicPr/>
          <p:nvPr/>
        </p:nvPicPr>
        <p:blipFill>
          <a:blip r:embed="rId5" cstate="print"/>
          <a:srcRect b="8303"/>
          <a:stretch>
            <a:fillRect/>
          </a:stretch>
        </p:blipFill>
        <p:spPr bwMode="auto">
          <a:xfrm>
            <a:off x="6444208" y="1412776"/>
            <a:ext cx="248376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тенгазеты и рисунки на день пионерии\SAM_39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4581128"/>
            <a:ext cx="2736304" cy="2036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любимые праздники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User\Мои документы\рабочая папка педагога-организатора\фотографии мероприятий\фотографии 12-13уч.года\день учителя лучшее\SAM_074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06794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80728"/>
            <a:ext cx="4499992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221088"/>
            <a:ext cx="2736304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05064"/>
            <a:ext cx="2915816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077072"/>
            <a:ext cx="3059832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User\Рабочий стол\все для работы с презентацией\P5150163.JPG"/>
          <p:cNvPicPr>
            <a:picLocks noGrp="1"/>
          </p:cNvPicPr>
          <p:nvPr>
            <p:ph idx="1"/>
          </p:nvPr>
        </p:nvPicPr>
        <p:blipFill>
          <a:blip r:embed="rId2" cstate="print"/>
          <a:srcRect t="16701" r="3533"/>
          <a:stretch>
            <a:fillRect/>
          </a:stretch>
        </p:blipFill>
        <p:spPr bwMode="auto">
          <a:xfrm>
            <a:off x="0" y="0"/>
            <a:ext cx="493204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лёт 2012\P51501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499992" cy="3244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слёт 2012\P51502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429000"/>
            <a:ext cx="4499992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275856" y="0"/>
            <a:ext cx="3102516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Пионерские слеты</a:t>
            </a:r>
            <a:endParaRPr lang="ru-RU" sz="2400" i="1" dirty="0"/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Samsung\Desktop\красивые фотографии\R8IbD9pKi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4486475" cy="5976664"/>
          </a:xfrm>
          <a:prstGeom prst="rect">
            <a:avLst/>
          </a:prstGeom>
          <a:noFill/>
        </p:spPr>
      </p:pic>
      <p:pic>
        <p:nvPicPr>
          <p:cNvPr id="6" name="Picture 4" descr="C:\Users\Samsung\Desktop\красивые фотографии\mdPVyxIwkXE.jpg"/>
          <p:cNvPicPr>
            <a:picLocks noChangeAspect="1" noChangeArrowheads="1"/>
          </p:cNvPicPr>
          <p:nvPr/>
        </p:nvPicPr>
        <p:blipFill>
          <a:blip r:embed="rId3" cstate="print"/>
          <a:srcRect r="-1440" b="23706"/>
          <a:stretch>
            <a:fillRect/>
          </a:stretch>
        </p:blipFill>
        <p:spPr bwMode="auto">
          <a:xfrm>
            <a:off x="4541054" y="0"/>
            <a:ext cx="4602946" cy="2931385"/>
          </a:xfrm>
          <a:prstGeom prst="rect">
            <a:avLst/>
          </a:prstGeom>
          <a:noFill/>
        </p:spPr>
      </p:pic>
      <p:pic>
        <p:nvPicPr>
          <p:cNvPr id="55301" name="Picture 5" descr="C:\Users\Samsung\Desktop\красивые фотографии\S66KF7UmaL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068960"/>
            <a:ext cx="4572000" cy="342758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C:\Users\Samsung\Desktop\красивые фотографии\fcJZXMvsBXQ.jpg"/>
          <p:cNvPicPr>
            <a:picLocks noChangeAspect="1" noChangeArrowheads="1"/>
          </p:cNvPicPr>
          <p:nvPr/>
        </p:nvPicPr>
        <p:blipFill>
          <a:blip r:embed="rId2" cstate="print"/>
          <a:srcRect l="10811" t="3428" r="17370"/>
          <a:stretch>
            <a:fillRect/>
          </a:stretch>
        </p:blipFill>
        <p:spPr bwMode="auto">
          <a:xfrm>
            <a:off x="611560" y="0"/>
            <a:ext cx="8064896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Samsung\Desktop\красивые фотографии\wlMM1wFYe1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707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19672" y="573325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Наши барабанщики на открытии слёта.</a:t>
            </a:r>
            <a:endParaRPr lang="ru-RU" sz="2800" b="1" i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Samsung\Desktop\красивые фотографии\QgTY8P32JLg.jpg"/>
          <p:cNvPicPr>
            <a:picLocks noChangeAspect="1" noChangeArrowheads="1"/>
          </p:cNvPicPr>
          <p:nvPr/>
        </p:nvPicPr>
        <p:blipFill>
          <a:blip r:embed="rId2" cstate="print"/>
          <a:srcRect l="8414" t="-2898" r="16605"/>
          <a:stretch>
            <a:fillRect/>
          </a:stretch>
        </p:blipFill>
        <p:spPr bwMode="auto">
          <a:xfrm>
            <a:off x="0" y="-243408"/>
            <a:ext cx="9144000" cy="705761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0"/>
            <a:ext cx="8218112" cy="328498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Детская пионерская организация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Джалиловец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Нурлатской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средней общеобразовательной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школы,заняла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 место, в муниципальном –смотре конкурсе «Детских общественных организаций и объединений ФДМО «Ромашка»,в награду получила благодарственное письмо «За активное участие в жизни Федерации детских и молодежных организаций «Ромашка» ЗМР РТ от УО ИК ЗМР РТ, МБОУ ДОД «ЦВР ЗМР РТ», а так же ученица 9 «а» класса, Шакурова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Ильвина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была награждена победителем в номинации «Самый творческий вожатый» на муниципальном этапе республиканского конкурса «Замечательный вожатый-2014».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C:\Users\Samsung\Desktop\красивые фотографии\3q9eJSMo92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131073"/>
            <a:ext cx="6624736" cy="372692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G:\замечательный вожатый фотографии\SAM_2789.JPG"/>
          <p:cNvPicPr/>
          <p:nvPr/>
        </p:nvPicPr>
        <p:blipFill>
          <a:blip r:embed="rId2" cstate="print"/>
          <a:srcRect r="2090" b="16015"/>
          <a:stretch>
            <a:fillRect/>
          </a:stretch>
        </p:blipFill>
        <p:spPr bwMode="auto">
          <a:xfrm>
            <a:off x="1979712" y="836712"/>
            <a:ext cx="5112568" cy="3196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Школьный этап конкурса «Замечательный вожатый»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G:\замечательный вожатый фотографии\SAM_2785.JPG"/>
          <p:cNvPicPr>
            <a:picLocks noGrp="1"/>
          </p:cNvPicPr>
          <p:nvPr>
            <p:ph idx="1"/>
          </p:nvPr>
        </p:nvPicPr>
        <p:blipFill>
          <a:blip r:embed="rId3" cstate="print"/>
          <a:srcRect b="28538"/>
          <a:stretch>
            <a:fillRect/>
          </a:stretch>
        </p:blipFill>
        <p:spPr bwMode="auto">
          <a:xfrm>
            <a:off x="4644008" y="4178424"/>
            <a:ext cx="4320480" cy="2490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G:\замечательный вожатый фотографии\SAM_2779.JPG"/>
          <p:cNvPicPr/>
          <p:nvPr/>
        </p:nvPicPr>
        <p:blipFill>
          <a:blip r:embed="rId4" cstate="print"/>
          <a:srcRect b="25886"/>
          <a:stretch>
            <a:fillRect/>
          </a:stretch>
        </p:blipFill>
        <p:spPr bwMode="auto">
          <a:xfrm>
            <a:off x="323528" y="4149080"/>
            <a:ext cx="4032448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User\Рабочий стол\все для работы с презентацией\комунарские сборы\P10100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672" y="4193704"/>
            <a:ext cx="295232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Коммунарские сборы</a:t>
            </a:r>
            <a:endParaRPr lang="ru-RU" sz="4800" b="1" dirty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User\Рабочий стол\все для работы с презентацией\комунарские сборы\P1010038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21088"/>
            <a:ext cx="2987824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Documents and Settings\User\Рабочий стол\все для работы с презентацией\комунарские сборы\P10100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124744"/>
            <a:ext cx="327585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Documents and Settings\User\Рабочий стол\все для работы с презентацией\комунарские сборы\P10100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221088"/>
            <a:ext cx="3240360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Documents and Settings\User\Рабочий стол\для презентации\P101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124744"/>
            <a:ext cx="3600400" cy="2772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6000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60648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Да здравствует пионерская страна!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Страна дружбы, света и тепла!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Презентация  выполнена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 творческой группой в составе: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зам. директора по воспитательной работе </a:t>
            </a:r>
            <a:r>
              <a:rPr lang="ru-RU" sz="3100" dirty="0" smtClean="0">
                <a:solidFill>
                  <a:srgbClr val="C00000"/>
                </a:solidFill>
              </a:rPr>
              <a:t>- 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Э. Р. Салахиева</a:t>
            </a:r>
            <a:b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 – организатор  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Э. А. Бурганова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3356992"/>
            <a:ext cx="5040560" cy="1754326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RelaxedModerately"/>
            <a:lightRig rig="soft" dir="tl">
              <a:rot lat="0" lon="0" rev="0"/>
            </a:lightRig>
          </a:scene3d>
          <a:sp3d>
            <a:bevelT prst="relaxedInset"/>
          </a:sp3d>
        </p:spPr>
        <p:txBody>
          <a:bodyPr wrap="square" lIns="91440" tIns="45720" rIns="91440" bIns="45720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haroni" pitchFamily="2" charset="-79"/>
              </a:rPr>
              <a:t>Спасибо </a:t>
            </a:r>
            <a:b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haroni" pitchFamily="2" charset="-79"/>
              </a:rPr>
            </a:br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haroni" pitchFamily="2" charset="-79"/>
              </a:rPr>
              <a:t>за  внимание!</a:t>
            </a:r>
            <a:endParaRPr lang="ru-RU" sz="5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haroni" pitchFamily="2" charset="-79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стендов и пионерии\стенд джалиля\P1010026.JPG"/>
          <p:cNvPicPr/>
          <p:nvPr/>
        </p:nvPicPr>
        <p:blipFill>
          <a:blip r:embed="rId2" cstate="print"/>
          <a:srcRect l="29783" t="26236" r="39454" b="17635"/>
          <a:stretch>
            <a:fillRect/>
          </a:stretch>
        </p:blipFill>
        <p:spPr bwMode="auto">
          <a:xfrm>
            <a:off x="6084168" y="836712"/>
            <a:ext cx="2592288" cy="3717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754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 </a:t>
            </a:r>
            <a:r>
              <a:rPr lang="ru-RU" sz="3000" b="1" spc="50" dirty="0" smtClean="0">
                <a:ln w="11430"/>
                <a:solidFill>
                  <a:srgbClr val="FF0000"/>
                </a:solidFill>
                <a:effectLst/>
                <a:latin typeface="+mn-lt"/>
              </a:rPr>
              <a:t>Пионерская дружина имени </a:t>
            </a:r>
            <a:r>
              <a:rPr lang="ru-RU" sz="3000" b="1" spc="50" dirty="0" err="1" smtClean="0">
                <a:ln w="11430"/>
                <a:solidFill>
                  <a:srgbClr val="FF0000"/>
                </a:solidFill>
                <a:effectLst/>
                <a:latin typeface="+mn-lt"/>
              </a:rPr>
              <a:t>Мусы</a:t>
            </a:r>
            <a:r>
              <a:rPr lang="ru-RU" sz="3000" b="1" spc="50" dirty="0" smtClean="0">
                <a:ln w="11430"/>
                <a:solidFill>
                  <a:srgbClr val="FF0000"/>
                </a:solidFill>
                <a:effectLst/>
                <a:latin typeface="+mn-lt"/>
              </a:rPr>
              <a:t> Джалиля</a:t>
            </a:r>
            <a:endParaRPr lang="ru-RU" sz="3000" b="1" spc="50" dirty="0">
              <a:ln w="11430"/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553744"/>
            <a:ext cx="9144000" cy="23042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Дата  создания: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15.10.1992 год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Дата регистрации: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01.09.1995 год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69875" algn="l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задача: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Помочь каждому  члену организации жить        увлекательной, интересной жизнью, стать сильным, честным, добрым и умелым человеком.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 typeface="Wingdings" pitchFamily="2" charset="2"/>
              <a:buChar char="§"/>
            </a:pPr>
            <a:endParaRPr lang="ru-RU" dirty="0"/>
          </a:p>
        </p:txBody>
      </p:sp>
      <p:pic>
        <p:nvPicPr>
          <p:cNvPr id="9" name="Рисунок 8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103.JPG"/>
          <p:cNvPicPr/>
          <p:nvPr/>
        </p:nvPicPr>
        <p:blipFill>
          <a:blip r:embed="rId3" cstate="print"/>
          <a:srcRect r="17905" b="19607"/>
          <a:stretch>
            <a:fillRect/>
          </a:stretch>
        </p:blipFill>
        <p:spPr bwMode="auto">
          <a:xfrm>
            <a:off x="251520" y="764704"/>
            <a:ext cx="547260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User\Мои документы\рабочая папка педагога-организатора\фотографии мероприятий\фотографии 11-12 учебного года\Пионерия.сборы торжественные фото 2011-2012\ФОТО ПИОНЕРИИ 90 ЛЕТ\SAM_4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4698031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F:\фотографии последние\принятие в искрята\SAM_29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96952"/>
            <a:ext cx="435597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ДПО «Джалиловец»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2664295"/>
          </a:xfrm>
          <a:ln>
            <a:noFill/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i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возрастные звенья:</a:t>
            </a:r>
            <a:endParaRPr lang="ru-RU" sz="36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Blip>
                <a:blip r:embed="rId4"/>
              </a:buBlip>
            </a:pP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1-4  классы – искрята – первичная организация - группа</a:t>
            </a:r>
          </a:p>
          <a:p>
            <a:pPr>
              <a:buBlip>
                <a:blip r:embed="rId4"/>
              </a:buBlip>
            </a:pP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5-8 классы – пионеры – джалиловцы -  отряды</a:t>
            </a:r>
          </a:p>
          <a:p>
            <a:pPr>
              <a:buBlip>
                <a:blip r:embed="rId4"/>
              </a:buBlip>
            </a:pPr>
            <a:endParaRPr lang="ru-RU" sz="3600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ru-RU" sz="3600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ru-RU" sz="3600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ru-RU" sz="3600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ru-RU" sz="3600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4"/>
              </a:buBlip>
            </a:pPr>
            <a:endParaRPr lang="ru-RU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spc="50" dirty="0" smtClean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88640"/>
            <a:ext cx="4032448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Учёба актива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7848872" cy="4824536"/>
          </a:xfrm>
        </p:spPr>
        <p:txBody>
          <a:bodyPr>
            <a:normAutofit fontScale="25000" lnSpcReduction="20000"/>
          </a:bodyPr>
          <a:lstStyle/>
          <a:p>
            <a:pPr lvl="0" algn="ctr"/>
            <a:r>
              <a:rPr lang="ru-RU" sz="80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Командиры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(1-ый ПН.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деловых визиток;</a:t>
            </a:r>
          </a:p>
          <a:p>
            <a:pPr lvl="0" algn="ctr"/>
            <a:r>
              <a:rPr lang="ru-RU" sz="8000" b="1" u="sng" dirty="0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Корреспонденты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(1-й ВТ.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творчества карандашиков;</a:t>
            </a:r>
          </a:p>
          <a:p>
            <a:pPr lvl="0" algn="ctr"/>
            <a:r>
              <a:rPr lang="ru-RU" sz="8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Спортсмены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(1-ЧТ.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Спорта;</a:t>
            </a:r>
          </a:p>
          <a:p>
            <a:pPr lvl="0" algn="ctr"/>
            <a:r>
              <a:rPr lang="ru-RU" sz="8000" b="1" u="sng" dirty="0" err="1" smtClean="0">
                <a:solidFill>
                  <a:srgbClr val="66FF99"/>
                </a:solidFill>
                <a:latin typeface="Times New Roman" pitchFamily="18" charset="0"/>
                <a:cs typeface="Times New Roman" pitchFamily="18" charset="0"/>
              </a:rPr>
              <a:t>Айболитики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(1-ая ПТ.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Экологии;</a:t>
            </a:r>
          </a:p>
          <a:p>
            <a:pPr lvl="0" algn="ctr"/>
            <a:r>
              <a:rPr lang="ru-RU" sz="8000" b="1" u="sng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Затейники 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(2-ой ПН.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гармонии;</a:t>
            </a:r>
          </a:p>
          <a:p>
            <a:pPr lvl="0" algn="ctr"/>
            <a:r>
              <a:rPr lang="ru-RU" sz="80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Всезнайки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(2-ой ВТ.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 дела;</a:t>
            </a:r>
          </a:p>
          <a:p>
            <a:pPr lvl="0" algn="ctr"/>
            <a:r>
              <a:rPr lang="ru-RU" sz="8000" b="1" u="sng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Мастера</a:t>
            </a:r>
            <a:r>
              <a:rPr lang="ru-RU" sz="8000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(2-й ЧТ. месяца)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дружбы добрых дел.</a:t>
            </a:r>
          </a:p>
          <a:p>
            <a:pPr lvl="0"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(2-ая ПТ. месяца. </a:t>
            </a:r>
            <a:r>
              <a:rPr lang="ru-RU" sz="8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пионерских ритуалов</a:t>
            </a: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сбор).</a:t>
            </a:r>
          </a:p>
          <a:p>
            <a:endParaRPr lang="ru-RU" dirty="0"/>
          </a:p>
        </p:txBody>
      </p:sp>
      <p:pic>
        <p:nvPicPr>
          <p:cNvPr id="1026" name="Picture 2" descr="C:\Documents and Settings\User\Рабочий стол\картинки актив\uchebny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88135" cy="2132856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картинки актив\Starost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0"/>
            <a:ext cx="2441147" cy="2160959"/>
          </a:xfrm>
          <a:prstGeom prst="rect">
            <a:avLst/>
          </a:prstGeom>
          <a:noFill/>
        </p:spPr>
      </p:pic>
      <p:pic>
        <p:nvPicPr>
          <p:cNvPr id="1028" name="Picture 4" descr="C:\Documents and Settings\User\Рабочий стол\картинки актив\subbotni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996952"/>
            <a:ext cx="2095500" cy="2095500"/>
          </a:xfrm>
          <a:prstGeom prst="rect">
            <a:avLst/>
          </a:prstGeom>
          <a:noFill/>
        </p:spPr>
      </p:pic>
      <p:pic>
        <p:nvPicPr>
          <p:cNvPr id="1029" name="Picture 5" descr="C:\Documents and Settings\User\Рабочий стол\картинки актив\pova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36912"/>
            <a:ext cx="1781175" cy="21145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827584" y="1252386"/>
            <a:ext cx="8316416" cy="486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4230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классы – «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юбознайки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4230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2,3 классы – «Искатели»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4230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классы -  «Всезнайки</a:t>
            </a:r>
            <a:r>
              <a:rPr lang="ru-RU" sz="2000" b="1" dirty="0" smtClean="0">
                <a:solidFill>
                  <a:srgbClr val="FF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4230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5-7классы –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жалиловцы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>
                <a:tab pos="4230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классы – «Пионеры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джалиловцы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306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Каждому возрасту соответствует лозунг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230688" algn="l"/>
              </a:tabLst>
            </a:pPr>
            <a:r>
              <a:rPr kumimoji="0" lang="ru-RU" sz="2000" b="1" i="1" u="sng" strike="noStrike" cap="none" normalizeH="0" baseline="0" dirty="0" err="1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Любознайки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«Хочу все знать».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230688" algn="l"/>
              </a:tabLs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Искатели: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«Бороться и искать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306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Найти и не терять».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230688" algn="l"/>
              </a:tabLs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39E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Всезнайки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39E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39E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«Зажги своё сердце, чтоб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ечно горело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306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За общее дело, за общее благо!»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230688" algn="l"/>
              </a:tabLst>
            </a:pPr>
            <a:r>
              <a:rPr kumimoji="0" lang="ru-RU" sz="2000" b="1" i="1" u="sng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Джалиловцы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«Нас не только по галстукам алым,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306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Нас по славным делам узнают!»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>
                <a:tab pos="4230688" algn="l"/>
              </a:tabLs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Организаторы: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 тлеть, а гореть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306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Да здравствует, пламя жизни».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60649"/>
            <a:ext cx="6624736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tabLst>
                <a:tab pos="4230688" algn="l"/>
              </a:tabLst>
            </a:pP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Искрята и пионеры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5362" name="Picture 2" descr="C:\Users\Samsung\Desktop\непоседы 4а\2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8014" y="3933057"/>
            <a:ext cx="2341942" cy="2088232"/>
          </a:xfrm>
          <a:prstGeom prst="rect">
            <a:avLst/>
          </a:prstGeom>
          <a:noFill/>
        </p:spPr>
      </p:pic>
      <p:pic>
        <p:nvPicPr>
          <p:cNvPr id="5" name="Рисунок 4" descr="C:\Documents and Settings\User\Рабочий стол\фото физкультуры\SDC13060.JPG"/>
          <p:cNvPicPr/>
          <p:nvPr/>
        </p:nvPicPr>
        <p:blipFill>
          <a:blip r:embed="rId5" cstate="print"/>
          <a:srcRect t="2469" r="4256" b="11147"/>
          <a:stretch>
            <a:fillRect/>
          </a:stretch>
        </p:blipFill>
        <p:spPr bwMode="auto">
          <a:xfrm>
            <a:off x="6012160" y="980728"/>
            <a:ext cx="259228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User\Мои документы\ПЕДАГОГ-ОРГАНИЗАТОР ДОКУМЕНТЫ\ФОТОГРАФИИ\фотографии 11-12 учебного года\Пионерия.сборы торжественные фото 2011-2012\фото рамки в объективе детские организации\фотоколлаж\SDC129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352839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C:\Documents and Settings\User\Мои документы\ПЕДАГОГ-ОРГАНИЗАТОР ДОКУМЕНТЫ\ФОТОГРАФИИ\фотографии 11-12 учебного года\Пионерия.сборы торжественные фото 2011-2012\фото рамки в объективе детские организации\фотоколлаж\смотр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068960"/>
            <a:ext cx="3600400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C:\Documents and Settings\User\Мои документы\ПЕДАГОГ-ОРГАНИЗАТОР ДОКУМЕНТЫ\ФОТОГРАФИИ\фотографии 11-12 учебного года\Пионерия.сборы торжественные фото 2011-2012\фото рамки в объективе детские организации\фотоколлаж\DSCN108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2656"/>
            <a:ext cx="3888432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C:\Documents and Settings\User\Мои документы\ПЕДАГОГ-ОРГАНИЗАТОР ДОКУМЕНТЫ\ФОТОГРАФИИ\фотографии 11-12 учебного года\Пионерия.сборы торжественные фото 2011-2012\Памятник дежурство\DSCN0326.JPG"/>
          <p:cNvPicPr/>
          <p:nvPr/>
        </p:nvPicPr>
        <p:blipFill>
          <a:blip r:embed="rId5" cstate="print"/>
          <a:srcRect r="2343" b="26760"/>
          <a:stretch>
            <a:fillRect/>
          </a:stretch>
        </p:blipFill>
        <p:spPr bwMode="auto">
          <a:xfrm>
            <a:off x="4860032" y="3068960"/>
            <a:ext cx="2951129" cy="2950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835696" y="6093296"/>
            <a:ext cx="5688632" cy="400110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Работа с активом совета дружины</a:t>
            </a:r>
            <a:endParaRPr lang="ru-RU" sz="2000" dirty="0"/>
          </a:p>
        </p:txBody>
      </p:sp>
    </p:spTree>
  </p:cSld>
  <p:clrMapOvr>
    <a:masterClrMapping/>
  </p:clrMapOvr>
  <p:transition advClick="0" advTm="5000"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2080</TotalTime>
  <Words>888</Words>
  <Application>Microsoft Office PowerPoint</Application>
  <PresentationFormat>Экран (4:3)</PresentationFormat>
  <Paragraphs>154</Paragraphs>
  <Slides>44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Поток</vt:lpstr>
      <vt:lpstr>Слайд 1</vt:lpstr>
      <vt:lpstr>  Общие положения Детская пионерская организация «Джалиловец» - самодеятельная организация детей и подростков МБОУ «Нурлатская средняя общеобразовательная школа» Зеленодольского муниципального района Республики Татарстан, объединившихся в дружину, чтобы вместе полезно проводить время, работать для себя и других.  ДПО «Джалиловец» объединяет в своих рядах учащихся 1-8 классов. Учащиеся  1-4 классов называются искрятами, учащиеся 5-8 классов  пионеры - джалиловцы. </vt:lpstr>
      <vt:lpstr> «Нас не только по галстукам алым, Нас по славным делам узнают!»</vt:lpstr>
      <vt:lpstr>Слайд 4</vt:lpstr>
      <vt:lpstr>  Пионерская дружина имени Мусы Джалиля</vt:lpstr>
      <vt:lpstr>Структура ДПО «Джалиловец» </vt:lpstr>
      <vt:lpstr>Учёба актива</vt:lpstr>
      <vt:lpstr>Слайд 8</vt:lpstr>
      <vt:lpstr>Слайд 9</vt:lpstr>
      <vt:lpstr>Слайд 10</vt:lpstr>
      <vt:lpstr>Подписка на пионерскую правду</vt:lpstr>
      <vt:lpstr>Слайд 12</vt:lpstr>
      <vt:lpstr>Слайд 13</vt:lpstr>
      <vt:lpstr>Слайд 14</vt:lpstr>
      <vt:lpstr>Школьная галерея имени  Мусы Джалиля</vt:lpstr>
      <vt:lpstr>Слайд 16</vt:lpstr>
      <vt:lpstr>Эмблемой нашей пионерской организации является «Красная Ромашка», Ромашка (по одноименному стихотворению М. Джалиля), на фоне солнца и ясного голубого неба.  Детская пионерская организация носит имя великого татарского поэта Героя Советского Союза Мусы Джалиля. Муса Джалиль проявил истинное мужество и героизм в борьбе с гитлеровскими захватчиками. На его долю выпало немало страданий: после страшных и зверских допросов татарский поэт, не имея других возможностей, писал свои стихотворения на стенах Моабитской тюрьмы собственной кровью.  Мы хотели бы, чтобы наше юное поколение так же, как и он, с любовью и уважением относилось к родной земле, народу, своим предкам и тем национальным истокам, на основе которых и должен строится настоящий патриотизм. </vt:lpstr>
      <vt:lpstr>Воззвание: </vt:lpstr>
      <vt:lpstr>Пионерская атрибутика и символика</vt:lpstr>
      <vt:lpstr>Направления деятельности  ДПО «Джалиловец»  </vt:lpstr>
      <vt:lpstr>Слайд 21</vt:lpstr>
      <vt:lpstr>Слайд 22</vt:lpstr>
      <vt:lpstr>Торжественные сборы</vt:lpstr>
      <vt:lpstr>Торжественные  искрятские и пионерские сборы </vt:lpstr>
      <vt:lpstr>Слайд 25</vt:lpstr>
      <vt:lpstr>Слайд 26</vt:lpstr>
      <vt:lpstr>Слайд 27</vt:lpstr>
      <vt:lpstr>Слайд 28</vt:lpstr>
      <vt:lpstr>Торжественный сбор,  посвященный  дню рождения Мусы Джалиля. Принятие первоклассников в искрята.</vt:lpstr>
      <vt:lpstr>Торжественный сбор, посвященный Дню Пионерии. Принятие в ряды пионеров - джалиловцев</vt:lpstr>
      <vt:lpstr>Тимуровская работа</vt:lpstr>
      <vt:lpstr>Операция «Монумент»</vt:lpstr>
      <vt:lpstr>Акция  «Кормушка своими руками»</vt:lpstr>
      <vt:lpstr>Выпуск праздничных стенгазет, посвященных  90 - летию Пионерии</vt:lpstr>
      <vt:lpstr>Наши любимые праздники</vt:lpstr>
      <vt:lpstr>Слайд 36</vt:lpstr>
      <vt:lpstr>Слайд 37</vt:lpstr>
      <vt:lpstr>Слайд 38</vt:lpstr>
      <vt:lpstr>Слайд 39</vt:lpstr>
      <vt:lpstr>Слайд 40</vt:lpstr>
      <vt:lpstr>Школьный этап конкурса «Замечательный вожатый»</vt:lpstr>
      <vt:lpstr>Коммунарские сборы</vt:lpstr>
      <vt:lpstr> </vt:lpstr>
      <vt:lpstr>Презентация  выполнена  творческой группой в составе: зам. директора по воспитательной работе -  Э. Р. Салахиева педагог – организатор  - Э. А. Бурганова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226</cp:revision>
  <dcterms:created xsi:type="dcterms:W3CDTF">2013-02-17T17:57:39Z</dcterms:created>
  <dcterms:modified xsi:type="dcterms:W3CDTF">2014-09-23T10:57:48Z</dcterms:modified>
</cp:coreProperties>
</file>