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63" r:id="rId2"/>
    <p:sldId id="396" r:id="rId3"/>
    <p:sldId id="465" r:id="rId4"/>
    <p:sldId id="440" r:id="rId5"/>
    <p:sldId id="435" r:id="rId6"/>
    <p:sldId id="437" r:id="rId7"/>
    <p:sldId id="438" r:id="rId8"/>
    <p:sldId id="439" r:id="rId9"/>
    <p:sldId id="436" r:id="rId10"/>
    <p:sldId id="433" r:id="rId11"/>
    <p:sldId id="397" r:id="rId12"/>
    <p:sldId id="398" r:id="rId13"/>
    <p:sldId id="429" r:id="rId14"/>
    <p:sldId id="442" r:id="rId15"/>
    <p:sldId id="444" r:id="rId16"/>
    <p:sldId id="443" r:id="rId17"/>
    <p:sldId id="445" r:id="rId18"/>
    <p:sldId id="424" r:id="rId19"/>
    <p:sldId id="446" r:id="rId20"/>
    <p:sldId id="447" r:id="rId21"/>
    <p:sldId id="466" r:id="rId22"/>
    <p:sldId id="451" r:id="rId23"/>
    <p:sldId id="448" r:id="rId24"/>
    <p:sldId id="449" r:id="rId25"/>
    <p:sldId id="450" r:id="rId26"/>
    <p:sldId id="434" r:id="rId27"/>
    <p:sldId id="453" r:id="rId28"/>
    <p:sldId id="456" r:id="rId29"/>
    <p:sldId id="410" r:id="rId30"/>
    <p:sldId id="454" r:id="rId31"/>
    <p:sldId id="455" r:id="rId32"/>
    <p:sldId id="432" r:id="rId33"/>
    <p:sldId id="431" r:id="rId34"/>
    <p:sldId id="457" r:id="rId35"/>
    <p:sldId id="467" r:id="rId36"/>
    <p:sldId id="458" r:id="rId37"/>
    <p:sldId id="459" r:id="rId38"/>
    <p:sldId id="461" r:id="rId39"/>
    <p:sldId id="462" r:id="rId40"/>
    <p:sldId id="463" r:id="rId41"/>
    <p:sldId id="464" r:id="rId42"/>
    <p:sldId id="346" r:id="rId43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5A5B"/>
    <a:srgbClr val="006666"/>
    <a:srgbClr val="359B8F"/>
    <a:srgbClr val="28767A"/>
    <a:srgbClr val="2A6A6C"/>
    <a:srgbClr val="2E867C"/>
    <a:srgbClr val="266364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53" autoAdjust="0"/>
    <p:restoredTop sz="94237" autoAdjust="0"/>
  </p:normalViewPr>
  <p:slideViewPr>
    <p:cSldViewPr>
      <p:cViewPr varScale="1">
        <p:scale>
          <a:sx n="63" d="100"/>
          <a:sy n="63" d="100"/>
        </p:scale>
        <p:origin x="-11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671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9F3BAF-03EF-4C82-938D-4B78411AF5B4}" type="datetimeFigureOut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D180F68-8C71-41C6-8C43-114153F150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8696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B0683-46E2-43B9-874C-59AECB86A9C6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1FB1B-127F-4F9D-94F0-3C6AB1B908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88EF7-42AF-49A9-AB24-4DB817A4E9D1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9B0E3-84D6-43CF-A0A3-5DE9E68173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CAD7-B1A7-4ACF-9EEA-1DC573697AB2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96AD8-C3FC-4492-A03A-6E2CBDB9A3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0BDCD-8862-461B-83F7-8FA99832C769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6ECCD-8040-43AE-95C0-5CE9FFA45B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AEBF1-862E-45E0-BD9D-AB5B8F4ABEA6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46F22-2E79-48BF-8A0A-B481630D4F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30F72-F41D-4D63-8B66-C5BCE9227799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8A487-CE68-46E2-81D7-56AFC2E9A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7E737-B727-4D8F-B092-EF80CAA55A35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9D09E-D679-4A8C-8B9E-C0FA08D8F1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B9A7D-CB96-4D87-9023-D30A130BF415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63F5C-E2EE-4B5A-98C9-C60BE191F9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558F9-7DE1-4340-909D-3277B502B35A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1D637-32E5-4369-A27A-7B13790A4F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07E6C-66BB-40EF-8068-E3D01C1D5617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29900-A42B-496F-8718-1A8E15E6DC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37FE7-6CAA-44C3-84E8-57D85F050ED9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EFB3C-301E-47B7-BC82-411DE78E4F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251F69-2759-41AC-BF4B-475F9C4D2EAD}" type="datetime1">
              <a:rPr lang="ru-RU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2DF952-85C6-4445-844D-6321ED549B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1drv.ms/w/s!Aocd-3u9h6vuhD1Wi7QgXx50Zd5n?e=GchS6B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&#1043;&#1080;&#1087;&#1077;&#1088;&#1089;&#1089;&#1099;&#1083;&#1082;&#1080;%20&#1082;%20&#1060;&#1043;&#1054;&#1057;%203/&#1055;&#1088;&#1080;&#1082;&#1072;&#1079;%20&#1086;&#1073;%20&#1091;&#1090;&#1074;&#1077;&#1088;&#1078;&#1076;&#1077;&#1085;&#1080;&#1080;%20&#1076;&#1086;&#1088;&#1086;&#1078;&#1085;&#1086;&#1081;%20&#1082;&#1072;&#1088;&#1090;&#1099;.docx" TargetMode="External"/><Relationship Id="rId5" Type="http://schemas.openxmlformats.org/officeDocument/2006/relationships/hyperlink" Target="https://1drv.ms/w/s!Aocd-3u9h6vuhDvx5lo-6D9QJDDM?e=2Ic3TL" TargetMode="External"/><Relationship Id="rId4" Type="http://schemas.openxmlformats.org/officeDocument/2006/relationships/hyperlink" Target="https://1drv.ms/w/s!Aocd-3u9h6vuhDrMmU7UVsZtQL6N?e=OqP9p5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1drv.ms/w/s!Aocd-3u9h6vuhDnhmttjzQDVu9c4?e=YjjAd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p.1zavuch.ru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1drv.ms/w/s!Aocd-3u9h6vuhD5CV6m8HOjDGFLy?e=EmWpy1" TargetMode="External"/><Relationship Id="rId4" Type="http://schemas.openxmlformats.org/officeDocument/2006/relationships/hyperlink" Target="https://1drv.ms/w/s!Aocd-3u9h6vuhDya1VwYJiLVS50U?e=0Ev01a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instrao.ru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edsoo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kpro.ru/deyatelnostakademii/vektorobrazovaniyavyzovytrendyperspektivy3/" TargetMode="External"/><Relationship Id="rId5" Type="http://schemas.openxmlformats.org/officeDocument/2006/relationships/hyperlink" Target="https://edsoo.ru/Aprobaciya_primernih_rabo.htm" TargetMode="External"/><Relationship Id="rId10" Type="http://schemas.openxmlformats.org/officeDocument/2006/relationships/hyperlink" Target="http://fcoz.ru/" TargetMode="External"/><Relationship Id="rId4" Type="http://schemas.openxmlformats.org/officeDocument/2006/relationships/hyperlink" Target="http://www.instrao.ru/prime" TargetMode="External"/><Relationship Id="rId9" Type="http://schemas.openxmlformats.org/officeDocument/2006/relationships/hyperlink" Target="https://educationmanagers.ru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strao.ru/" TargetMode="External"/><Relationship Id="rId4" Type="http://schemas.openxmlformats.org/officeDocument/2006/relationships/hyperlink" Target="https://edsoo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0" y="3071810"/>
            <a:ext cx="9144000" cy="20882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1433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140200" y="1557338"/>
            <a:ext cx="1008063" cy="1349375"/>
          </a:xfrm>
        </p:spPr>
      </p:pic>
      <p:sp>
        <p:nvSpPr>
          <p:cNvPr id="14339" name="Заголовок 2"/>
          <p:cNvSpPr>
            <a:spLocks noGrp="1"/>
          </p:cNvSpPr>
          <p:nvPr>
            <p:ph type="title"/>
          </p:nvPr>
        </p:nvSpPr>
        <p:spPr>
          <a:xfrm>
            <a:off x="611188" y="549275"/>
            <a:ext cx="8229600" cy="935038"/>
          </a:xfrm>
        </p:spPr>
        <p:txBody>
          <a:bodyPr/>
          <a:lstStyle/>
          <a:p>
            <a:r>
              <a:rPr lang="ru-RU" sz="1600" b="1" dirty="0">
                <a:solidFill>
                  <a:srgbClr val="2E867C"/>
                </a:solidFill>
              </a:rPr>
              <a:t>Государственное автономное образовательное учреждение дополнительного профессионального образования </a:t>
            </a:r>
            <a:br>
              <a:rPr lang="ru-RU" sz="1600" b="1" dirty="0">
                <a:solidFill>
                  <a:srgbClr val="2E867C"/>
                </a:solidFill>
              </a:rPr>
            </a:br>
            <a:r>
              <a:rPr lang="ru-RU" sz="1600" b="1" dirty="0">
                <a:solidFill>
                  <a:srgbClr val="2E867C"/>
                </a:solidFill>
              </a:rPr>
              <a:t>«ИНСТИТУТ РАЗВИТИЯ ОБРАЗОВАНИЯ РЕСПУБЛИКИ ТАТАРСТАН»</a:t>
            </a:r>
          </a:p>
        </p:txBody>
      </p:sp>
      <p:sp>
        <p:nvSpPr>
          <p:cNvPr id="14340" name="Заголовок 1"/>
          <p:cNvSpPr txBox="1">
            <a:spLocks/>
          </p:cNvSpPr>
          <p:nvPr/>
        </p:nvSpPr>
        <p:spPr bwMode="auto">
          <a:xfrm>
            <a:off x="900113" y="3141663"/>
            <a:ext cx="777557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Ключевые изменения и методическое сопровождение введения ФГОС - 3.0.: нормативные </a:t>
            </a:r>
            <a:r>
              <a:rPr lang="ru-RU" sz="3600" b="1" dirty="0" smtClean="0">
                <a:solidFill>
                  <a:schemeClr val="bg1"/>
                </a:solidFill>
              </a:rPr>
              <a:t>документы, </a:t>
            </a:r>
            <a:r>
              <a:rPr lang="ru-RU" sz="3600" b="1" dirty="0">
                <a:solidFill>
                  <a:schemeClr val="bg1"/>
                </a:solidFill>
              </a:rPr>
              <a:t>дорожные карты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741363" y="5537200"/>
            <a:ext cx="80073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 dirty="0" err="1">
                <a:solidFill>
                  <a:srgbClr val="2A6A6C"/>
                </a:solidFill>
              </a:rPr>
              <a:t>Маклашова</a:t>
            </a:r>
            <a:r>
              <a:rPr lang="ru-RU" b="1" dirty="0">
                <a:solidFill>
                  <a:srgbClr val="2A6A6C"/>
                </a:solidFill>
              </a:rPr>
              <a:t> Ф . Г. , </a:t>
            </a:r>
          </a:p>
          <a:p>
            <a:pPr algn="r"/>
            <a:r>
              <a:rPr lang="ru-RU" b="1" dirty="0">
                <a:solidFill>
                  <a:srgbClr val="2A6A6C"/>
                </a:solidFill>
              </a:rPr>
              <a:t>ведущий научный сотрудник отдела развития методической работы, к.п.н.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1033886" y="357166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Ключевые изменения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в обновленных ФГОС  НОО и ООО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28662" y="1522200"/>
            <a:ext cx="785818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Приводят Стандарты в соответствие Федеральному закону «Об образовании в Российской Федерации»</a:t>
            </a:r>
          </a:p>
          <a:p>
            <a:pPr lvl="0" indent="450850"/>
            <a:endParaRPr lang="ru-RU" sz="2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hangingPunct="0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Устанавливают вариативность сроков реализации программ (не только в сторону увеличения, но и в сторону сокращения)</a:t>
            </a:r>
          </a:p>
          <a:p>
            <a:pPr lvl="0" indent="450850" eaLnBrk="0" hangingPunct="0"/>
            <a:endParaRPr lang="ru-RU" sz="2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hangingPunct="0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Детализируют условия реализации образовательных программ</a:t>
            </a:r>
          </a:p>
          <a:p>
            <a:pPr lvl="0" indent="450850" eaLnBrk="0" hangingPunct="0"/>
            <a:endParaRPr lang="ru-RU" sz="2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hangingPunct="0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Конкретизированные результаты систематизированы</a:t>
            </a:r>
          </a:p>
          <a:p>
            <a:pPr lvl="0" indent="450850" eaLnBrk="0" hangingPunct="0"/>
            <a:endParaRPr lang="ru-RU" sz="2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eaLnBrk="0" hangingPunct="0"/>
            <a:r>
              <a:rPr lang="ru-RU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Оптимизированы требования к основной образовательной программе и рабочей программе</a:t>
            </a:r>
          </a:p>
          <a:p>
            <a:pPr lvl="0" indent="450850" eaLnBrk="0" hangingPunct="0"/>
            <a:endParaRPr lang="ru-RU" sz="2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1033886" y="357166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Ключевая педагогическая задача: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981258" y="1120676"/>
            <a:ext cx="821537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>
              <a:tabLst>
                <a:tab pos="908050" algn="l"/>
              </a:tabLst>
            </a:pPr>
            <a: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условий, инициирующих действие обучающегося</a:t>
            </a:r>
            <a:b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Требования к результатам реализации ОП сформулированы в категориях системно-деятельностного подхода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Дорожная карта перехода на новые ФГОС НОО и ФГОС ОО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27385" y="755001"/>
            <a:ext cx="8429684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/>
              <a:t>Направления дорожной карты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/>
              <a:t> </a:t>
            </a:r>
            <a:r>
              <a:rPr lang="ru-RU" sz="2800" b="1" dirty="0"/>
              <a:t>организационное обеспечение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b="1" dirty="0"/>
              <a:t>    нормативное обеспечение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b="1" dirty="0"/>
              <a:t>    методическое обеспечение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b="1" dirty="0"/>
              <a:t>    кадровое обеспечение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b="1" dirty="0"/>
              <a:t>    информационное обеспечение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b="1" dirty="0"/>
              <a:t>     материально-техническое обеспечение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b="1" dirty="0"/>
              <a:t>     финансово-экономическое обеспечение.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Дорожная карта перехода на новые ФГОС НОО и ФГОС ОО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14316" y="1142984"/>
            <a:ext cx="8429684" cy="277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b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hlinkClick r:id="rId4"/>
              </a:rPr>
              <a:t>Дорожная карта перехода на новые ФГОС НОО и ООО</a:t>
            </a:r>
            <a:endParaRPr lang="ru-RU" sz="24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hlinkClick r:id="rId5"/>
              </a:rPr>
              <a:t>Приказ об утверждении дорожной карты перехода на новые ФГОС НОО и ООО</a:t>
            </a:r>
            <a:r>
              <a:rPr lang="ru-RU" sz="2400" b="1" dirty="0">
                <a:hlinkClick r:id="rId6" action="ppaction://hlinkfile"/>
              </a:rPr>
              <a:t> </a:t>
            </a:r>
            <a:endParaRPr lang="ru-RU" sz="2400" b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hlinkClick r:id="rId7"/>
              </a:rPr>
              <a:t>Приказ о создании рабочей группы по переходу на новые ФГОС НОО и ООО</a:t>
            </a:r>
            <a:r>
              <a:rPr lang="ru-RU" sz="2400" b="1" dirty="0"/>
              <a:t> 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Памятка родителям по переходу на новые ФГОС НОО 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956059"/>
            <a:ext cx="764380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новый ФГОС НОО»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1-х классов на новый ФГОСНОО начнется в 2022/23 учебном году.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сентября 2022 года школам запрещено принимать детей на обучение 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1-й класс по старому ФГОС.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Изменили объем часов аудиторной нагрузки: увеличили минимальный порог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уменьшили верхнюю границу.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Уменьшили объем внеурочной деятельности за четыре года.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нерусского языка как родного зависит от возможностей школы 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заявлений.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сможете выбрать модуль предмета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религиозных культур и светской этики» (ОРКСЭ).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Отразить выбор модуля ОРКСЭ нужно в заявлении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Памятка родителям по переходу на новые ФГОС ООО 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1233058"/>
            <a:ext cx="7643802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/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новый ФГОС ООО»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5-х классов на новый ФГОСООО начнется в 2022/23 учебном году.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сентября 2022 года школам запрещено принимать детей на обучение в5-й класс по старому ФГОС.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новом ФГОС уменьшили объем часов аудиторной нагрузки – минимальный порог и верхнюю границу.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нерусского языка как родного зависит от возможностей школы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заявлений.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организует изучение второго иностранного языка только при наличии необходимых условий.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второго иностранного языка вы сможете выбрать его по заявлению из перечня школы.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сможете выбрать один из учебных курсов или модулей ОДНКНР по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заявлению из перечня школы.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«Математика» включает учебные курсы «Алгебра», «Геометрия»,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«Вероятность и статистика».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«История» включает учебные курсы «Всеобщая история», «История России».</a:t>
            </a:r>
          </a:p>
          <a:p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0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Организация методического обеспечения. Памятка педагогу по переходу на новые ФГОС НОО и ООО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956059"/>
            <a:ext cx="764380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/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новые ФГОС НОО и ООО начнется с 1-х и 5-х классов в 2022/23 учебном году.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 2025/26 году на новый ФГОС перейдут все классы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 2026/27 – все классы основной школы.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Рабочие программы учебных предметов, курсов, курсов внеурочной деятельности, модулей включают: – содержание; – планируемые результаты; – тематическое планирование с указанием количества часов на каждую тему, ЭОР и ЦОР по каждой теме.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 рабочих программах по курсу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нужно обязательно указывать форму занятий.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Рабочие программы полностью формируются с учетом программы воспитания, а не только тематическое планирование.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Уменьшили верхнюю границу аудиторной нагрузки на уровнях НОО и ООО.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Уменьшили объем внеурочной деятельности в начальных классах.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Убрали все пять направлений внеурочной деятельности.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Организация методического обеспечения  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193800" y="1829564"/>
            <a:ext cx="7643802" cy="136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hlinkClick r:id="rId4"/>
              </a:rPr>
              <a:t>Диагностика образовательных потребностей и профессиональных затруднений педагогов</a:t>
            </a:r>
            <a:endParaRPr lang="ru-RU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Памятка педагогу по разработке рабочих программ по новым ФГОС НОО и ООО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1451161"/>
            <a:ext cx="7643802" cy="4642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каком порядке разрабатывать рабочие программы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год на обучение по новым стандартам будут переходить новые классы, следовательно разрабатывать рабочие программы для них нужно разрабатывать поэтапно: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началу 2022 /2023 – для 1 х и 5 х классов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началу 2023 /2024 – для 2 х и 6 х классов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началу 2024 /2025 – для 3 х и 7 х классов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началу 2025 /2026 – для 4 х и 8 х классов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началу 2026 /2027 – для 9 х классов</a:t>
            </a: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Вариативность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 содержания ООП НОО и ООО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1451161"/>
            <a:ext cx="7643802" cy="453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Новые стандарты НОО и ООО требуют, чтобы содержание ООП НОО и ООО  было  вариативным. Это  значит,  что  школы  все  больше  должны ориентироваться  на потребности  учеников  и  предлагать  им  различные варианты программ в рамках одного уровня образования.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Школа может обеспечить вариативность ООП тремя способами.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1033886" y="357166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Обновленные ФГОС  НОО и ООО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28662" y="653224"/>
            <a:ext cx="7858180" cy="698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400" dirty="0"/>
              <a:t>Утвердили новые ФГОС начального и основного общего образования (приказы </a:t>
            </a:r>
            <a:r>
              <a:rPr lang="ru-RU" sz="2400" dirty="0" err="1"/>
              <a:t>Минпросвещения</a:t>
            </a:r>
            <a:r>
              <a:rPr lang="ru-RU" sz="2400" dirty="0"/>
              <a:t> от 31.05.2021 </a:t>
            </a:r>
            <a:r>
              <a:rPr lang="ru-RU" sz="2400" dirty="0">
                <a:hlinkClick r:id="rId4"/>
              </a:rPr>
              <a:t>№ 286</a:t>
            </a:r>
            <a:r>
              <a:rPr lang="ru-RU" sz="2400" dirty="0"/>
              <a:t> и </a:t>
            </a:r>
            <a:r>
              <a:rPr lang="ru-RU" sz="2400" dirty="0">
                <a:hlinkClick r:id="rId4"/>
              </a:rPr>
              <a:t>№ 287</a:t>
            </a:r>
            <a:r>
              <a:rPr lang="ru-RU" sz="2400" dirty="0"/>
              <a:t>). В новые ФГОС НОО и ООО внесли много изменений по сравнению со старыми стандартами.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Обновленные ФГОС НОО и ФГОС ООО – введение с 1 сентября 2022 г.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Примерные рабочие программы – апробация с 15 сентября 2021 г.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Программа воспитания – с 1 сентября 2021 г. во всех ОО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Универсальные кодификаторы для процедур оценки качества образования по предметам и классам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(НОО и ООО) (разработаны ФИПИ) – с 2021 года</a:t>
            </a:r>
          </a:p>
          <a:p>
            <a:pPr marL="0" indent="0" algn="ctr">
              <a:lnSpc>
                <a:spcPct val="110000"/>
              </a:lnSpc>
              <a:spcBef>
                <a:spcPts val="600"/>
              </a:spcBef>
              <a:buNone/>
            </a:pPr>
            <a:endParaRPr lang="ru-RU" sz="2400" dirty="0"/>
          </a:p>
          <a:p>
            <a:pPr algn="ctr">
              <a:lnSpc>
                <a:spcPct val="110000"/>
              </a:lnSpc>
              <a:spcBef>
                <a:spcPts val="600"/>
              </a:spcBef>
            </a:pPr>
            <a:endParaRPr lang="ru-RU" sz="2400" dirty="0"/>
          </a:p>
          <a:p>
            <a:pPr lvl="0" indent="450850" eaLnBrk="0" hangingPunct="0"/>
            <a:endParaRPr lang="ru-RU" sz="2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Вариативность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 содержания ООП НОО и ООО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1451161"/>
            <a:ext cx="7643802" cy="528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 в структуре  программ НОО и ООО школа может предусмотреть учебные предметы,  учебные  курсы  и  учебные  модули.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Второй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–  школа  может разрабатывать и реализовывать программы углубленного изучения отдельных предметов.  Для  этого  на  уровне  ООО  добавили  предметные  результаты  на углубленном  уровне  для  математики,  информатики,  физики,  химии  и биологии.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Третий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способ  –  школа  может  разрабатывать  и  реализовывать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индивидуальные  учебные  планы  в  соответствии  с  образовательными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потребностями и интересами учеников.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Пояснительная записка к ООП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1071546"/>
            <a:ext cx="7643802" cy="528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/>
              <a:t>Раньше  содержание  пояснительной  записки  было  разным  для  НОО  и </a:t>
            </a:r>
          </a:p>
          <a:p>
            <a:r>
              <a:rPr lang="ru-RU" sz="2400" dirty="0"/>
              <a:t>ООО. Теперь требования стали едиными. На уровне НОО указывать в записке состав  участников  образовательных  отношений  и  общие  подходы  к организации  внеурочной  деятельности  не  нужно.  А  на  уровне  ООО </a:t>
            </a:r>
          </a:p>
          <a:p>
            <a:r>
              <a:rPr lang="ru-RU" sz="2400" dirty="0"/>
              <a:t>необходимо  </a:t>
            </a:r>
            <a:r>
              <a:rPr lang="ru-RU" sz="2400" b="1" dirty="0"/>
              <a:t>добавить  общую  характеристику  программы</a:t>
            </a:r>
            <a:r>
              <a:rPr lang="ru-RU" sz="2400" dirty="0"/>
              <a:t>.  Также  в</a:t>
            </a:r>
          </a:p>
          <a:p>
            <a:r>
              <a:rPr lang="ru-RU" sz="2400" dirty="0"/>
              <a:t>пояснительных  записках  к  ООП  НОО  и  ООО необходимо  прописать </a:t>
            </a:r>
          </a:p>
          <a:p>
            <a:r>
              <a:rPr lang="ru-RU" sz="2400" dirty="0"/>
              <a:t>механизмы реализации программы.</a:t>
            </a:r>
          </a:p>
          <a:p>
            <a:endParaRPr lang="ru-RU" sz="2400" dirty="0"/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891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Содержательный раздел ООП НОО и ООО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1071546"/>
            <a:ext cx="7643802" cy="455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/>
              <a:t>должен включать:</a:t>
            </a:r>
          </a:p>
          <a:p>
            <a:r>
              <a:rPr lang="ru-RU" sz="2400" dirty="0"/>
              <a:t>•  рабочие  программы  учебных  предметов,  учебных  курсов,  курсов </a:t>
            </a:r>
          </a:p>
          <a:p>
            <a:r>
              <a:rPr lang="ru-RU" sz="2400" dirty="0"/>
              <a:t>внеурочной деятельности, учебных модулей;</a:t>
            </a:r>
          </a:p>
          <a:p>
            <a:r>
              <a:rPr lang="ru-RU" sz="2400" dirty="0"/>
              <a:t>•  программу формирования УУД;</a:t>
            </a:r>
          </a:p>
          <a:p>
            <a:r>
              <a:rPr lang="ru-RU" sz="2400" dirty="0"/>
              <a:t>•  рабочую программу воспитания.</a:t>
            </a:r>
          </a:p>
          <a:p>
            <a:r>
              <a:rPr lang="ru-RU" sz="2400" dirty="0"/>
              <a:t>Также в содержательный раздел программы ООО должна быть включена </a:t>
            </a:r>
          </a:p>
          <a:p>
            <a:r>
              <a:rPr lang="ru-RU" sz="2400" dirty="0"/>
              <a:t>программа коррекционной работы в том случае, если в школе обучаются дети с ОВЗ.</a:t>
            </a:r>
          </a:p>
          <a:p>
            <a:endParaRPr lang="ru-RU" sz="2400" dirty="0"/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679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Требования к предметным результатам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1071546"/>
            <a:ext cx="7643802" cy="639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ФГОС подробнее описывают результаты освоения ООП НОО и ООО – личностные,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предметные.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 ФГОС  2021  года  определяют  четкие  требования  к  предметным результатам  по  каждой  учебной  дисциплине.  Появилось  конкретное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 по  каждой  предметной  области. предметные  результаты  в  новых  ФГОС не согласовываются  с  требованиями  концепций  преподавания  физики, астрономии,  химии,  истории России, учителям  придется  в  своих рабочих  программах одновременно  учитывать  и  требования  ФГОС,  и требования концепций. </a:t>
            </a:r>
          </a:p>
          <a:p>
            <a:endParaRPr lang="ru-RU" sz="2400" dirty="0"/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Требования к предметным результатам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1071546"/>
            <a:ext cx="7643802" cy="418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Сделали  уточнение,  что  школы  со  статусом  федеральных и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региональных  инновационных площадок вправе  самостоятельно  определять достижение промежуточных результатов по  годам обучения, независимо от содержания примерных ООП.</a:t>
            </a:r>
          </a:p>
          <a:p>
            <a:endParaRPr lang="ru-RU" sz="2400" dirty="0"/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Система оценки планируемых результатов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90380" y="1196752"/>
            <a:ext cx="7643802" cy="582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Новые ФГОС НОО ориентируют систему оценки на 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личностное развитие школьников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не на духовно-нравственное, как это было раньше. Новые стандарты ООО расширили перечень методов и форм обучения, которые нужно использовать при оценке результатов учеников. В него добавились: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командные и исследовательские работы;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взаимооценка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наблюдение;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динамические показатели освоения навыков и знаний.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списка убрали стандартизированные письменные и устные работы</a:t>
            </a:r>
            <a:endParaRPr lang="ru-RU" sz="2400" dirty="0"/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1033886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Личностные и метапредметные результаты по направлениям воспитания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94029EE0-ECF0-4328-A8AF-AD1C65DD0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0141958"/>
              </p:ext>
            </p:extLst>
          </p:nvPr>
        </p:nvGraphicFramePr>
        <p:xfrm>
          <a:off x="857224" y="1285860"/>
          <a:ext cx="8001056" cy="5209364"/>
        </p:xfrm>
        <a:graphic>
          <a:graphicData uri="http://schemas.openxmlformats.org/drawingml/2006/table">
            <a:tbl>
              <a:tblPr firstRow="1" firstCol="1" bandRow="1"/>
              <a:tblGrid>
                <a:gridCol w="4261541">
                  <a:extLst>
                    <a:ext uri="{9D8B030D-6E8A-4147-A177-3AD203B41FA5}">
                      <a16:colId xmlns:a16="http://schemas.microsoft.com/office/drawing/2014/main" xmlns="" val="823608355"/>
                    </a:ext>
                  </a:extLst>
                </a:gridCol>
                <a:gridCol w="3739515">
                  <a:extLst>
                    <a:ext uri="{9D8B030D-6E8A-4147-A177-3AD203B41FA5}">
                      <a16:colId xmlns:a16="http://schemas.microsoft.com/office/drawing/2014/main" xmlns="" val="2737994819"/>
                    </a:ext>
                  </a:extLst>
                </a:gridCol>
              </a:tblGrid>
              <a:tr h="5209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Личностные результаты по направлениям воспитания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гражданско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патриотическое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духовно – нравственное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эстетическое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Физическое воспитание, формирование культуры здоровья и эмоционального благополучия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трудовое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экологическое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ценность научного познания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Метапредметные результаты по видам универсальных учебных действий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  овладение  универсальными  учебными  познавательными  действиями  –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базовые логические, базовые исследовательские, работа с информацией;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  овладение  универсальными  учебными  коммуникативными  действиями  –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общение, совместная деятельность;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  овладение  универсальными  учебными  регулятивными  действиями  –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самоорганизация, самоконтроль.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2520972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2986D9CF-6636-44FC-B864-F141FFF24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4963" y="2043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Рабочие программы педагогов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1071546"/>
            <a:ext cx="7643802" cy="455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 программы  учебных  предметов,  учебных  курсов,  курсов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 деятельности  и  учебных модулей  нужно  формировать с  учетом рабочей  программы  воспитания.  Тематическое  планирование  рабочих программ теперь должно включать возможность использования ЭОР и  ЦОР по каждой теме. Кроме того, в рабочих программах внеурочной деятельности нужно указывать формы проведения занятий. </a:t>
            </a:r>
          </a:p>
          <a:p>
            <a:endParaRPr lang="ru-RU" sz="2400" dirty="0"/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latin typeface="Times New Roman" pitchFamily="18" charset="0"/>
                <a:ea typeface="TT SchoolBook"/>
                <a:cs typeface="Times New Roman" pitchFamily="18" charset="0"/>
              </a:rPr>
              <a:t>Программа  формирования универсальных учебных действий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1071546"/>
            <a:ext cx="7643802" cy="565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dirty="0"/>
          </a:p>
          <a:p>
            <a:r>
              <a:rPr lang="ru-RU" sz="2400" dirty="0"/>
              <a:t>По новому ФГОС ООО нужно разрабатывать программу формирования </a:t>
            </a:r>
          </a:p>
          <a:p>
            <a:r>
              <a:rPr lang="ru-RU" sz="2400" dirty="0"/>
              <a:t>УУД,  а  не  программу  развития  УУД,  как  это  было  раньше.  То  есть  теперь программа имеет одинаковое название на уровнях НОО и ООО:  «Программа формирования универсальных учебных действий у обучающихся».</a:t>
            </a:r>
          </a:p>
          <a:p>
            <a:r>
              <a:rPr lang="ru-RU" sz="2400" dirty="0"/>
              <a:t>Требований к программе формирования УУД стало меньше. Для уровня </a:t>
            </a:r>
          </a:p>
          <a:p>
            <a:r>
              <a:rPr lang="ru-RU" sz="2400" dirty="0"/>
              <a:t>ООО прописали, что теперь нужно формировать у учеников знания и навыки </a:t>
            </a:r>
            <a:r>
              <a:rPr lang="ru-RU" sz="2400" b="1" dirty="0"/>
              <a:t>в области финансовой грамотности и устойчивого развития общества.</a:t>
            </a:r>
            <a:endParaRPr lang="ru-RU" sz="2400" dirty="0"/>
          </a:p>
          <a:p>
            <a:endParaRPr lang="ru-RU" sz="2400" dirty="0"/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12383" y="764704"/>
            <a:ext cx="7515225" cy="865187"/>
          </a:xfrm>
        </p:spPr>
        <p:txBody>
          <a:bodyPr/>
          <a:lstStyle/>
          <a:p>
            <a:pPr>
              <a:defRPr/>
            </a:pPr>
            <a:r>
              <a:rPr lang="ru-RU" sz="2400" b="1" dirty="0">
                <a:solidFill>
                  <a:srgbClr val="2A6A6C"/>
                </a:solidFill>
                <a:latin typeface="+mn-lt"/>
              </a:rPr>
              <a:t>Сравнение новых и старых разделов рабочей программы воспитания</a:t>
            </a:r>
            <a:r>
              <a:rPr lang="ru-RU" sz="2400" dirty="0">
                <a:solidFill>
                  <a:srgbClr val="000000"/>
                </a:solidFill>
                <a:latin typeface="Helvetica Neue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Helvetica Neue"/>
              </a:rPr>
            </a:br>
            <a:r>
              <a:rPr lang="ru-RU" sz="2400" dirty="0">
                <a:solidFill>
                  <a:srgbClr val="2A6A6C"/>
                </a:solidFill>
                <a:ea typeface="+mn-ea"/>
                <a:cs typeface="+mn-cs"/>
              </a:rPr>
              <a:t/>
            </a:r>
            <a:br>
              <a:rPr lang="ru-RU" sz="2400" dirty="0">
                <a:solidFill>
                  <a:srgbClr val="2A6A6C"/>
                </a:solidFill>
                <a:ea typeface="+mn-ea"/>
                <a:cs typeface="+mn-cs"/>
              </a:rPr>
            </a:br>
            <a:endParaRPr lang="ru-RU" sz="2000" b="1" dirty="0">
              <a:solidFill>
                <a:srgbClr val="2A6A6C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9EC15D70-4E20-41E7-A32E-202B5D91BA8C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xmlns="" val="568523709"/>
              </p:ext>
            </p:extLst>
          </p:nvPr>
        </p:nvGraphicFramePr>
        <p:xfrm>
          <a:off x="1340945" y="1412776"/>
          <a:ext cx="7058099" cy="5333764"/>
        </p:xfrm>
        <a:graphic>
          <a:graphicData uri="http://schemas.openxmlformats.org/drawingml/2006/table">
            <a:tbl>
              <a:tblPr firstRow="1" firstCol="1" bandRow="1"/>
              <a:tblGrid>
                <a:gridCol w="3831958">
                  <a:extLst>
                    <a:ext uri="{9D8B030D-6E8A-4147-A177-3AD203B41FA5}">
                      <a16:colId xmlns:a16="http://schemas.microsoft.com/office/drawing/2014/main" xmlns="" val="2356729835"/>
                    </a:ext>
                  </a:extLst>
                </a:gridCol>
                <a:gridCol w="3226141">
                  <a:extLst>
                    <a:ext uri="{9D8B030D-6E8A-4147-A177-3AD203B41FA5}">
                      <a16:colId xmlns:a16="http://schemas.microsoft.com/office/drawing/2014/main" xmlns="" val="1420596899"/>
                    </a:ext>
                  </a:extLst>
                </a:gridCol>
              </a:tblGrid>
              <a:tr h="2164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Было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Стало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9497580"/>
                  </a:ext>
                </a:extLst>
              </a:tr>
              <a:tr h="791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Описание особенностей воспитательного процесса </a:t>
                      </a: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воспитательного процесса в организации</a:t>
                      </a: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724058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и задачи воспитания обучающихся</a:t>
                      </a: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и задачи воспитания обучающихся</a:t>
                      </a: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3996089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Виды, формы и содержание совместной деятельности педагогических работников, обучающихся и социальных партнеров организации, осуществляющей образовательную деятельность</a:t>
                      </a: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Виды, формы и формы воспитательной деятельности с учетом специфики организации, интересов субъекта воспитания, тематики учебных модулей</a:t>
                      </a: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7389940"/>
                  </a:ext>
                </a:extLst>
              </a:tr>
              <a:tr h="1578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направления самооанализа воспитательной работы в организации, осуществляющей образовательную деятельность</a:t>
                      </a: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Система поощрения социальной успешности и проявлений активной жизненной позиции обучающихся </a:t>
                      </a:r>
                    </a:p>
                  </a:txBody>
                  <a:tcPr marL="36383" marR="363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713729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1033886" y="357166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Как перейти на новые ФГОС НОО и ФГОС ООО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928630" y="1142984"/>
            <a:ext cx="82153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>
              <a:lnSpc>
                <a:spcPct val="150000"/>
              </a:lnSpc>
              <a:tabLst>
                <a:tab pos="908050" algn="l"/>
              </a:tabLst>
            </a:pPr>
            <a: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Алгоритм перехода на новые ФГОС может быть представлен по этапам</a:t>
            </a:r>
            <a:b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1. Разработка дорожной карты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>
              <a:lnSpc>
                <a:spcPct val="150000"/>
              </a:lnSpc>
              <a:tabLst>
                <a:tab pos="908050" algn="l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 2. Создание рабочей группы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lvl="1" indent="450850">
              <a:lnSpc>
                <a:spcPct val="150000"/>
              </a:lnSpc>
              <a:tabLst>
                <a:tab pos="908050" algn="l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Ознакомление с изменениями родителей</a:t>
            </a:r>
          </a:p>
          <a:p>
            <a:pPr lvl="1" indent="450850">
              <a:lnSpc>
                <a:spcPct val="150000"/>
              </a:lnSpc>
              <a:tabLst>
                <a:tab pos="908050" algn="l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4. Организация методического обеспечения</a:t>
            </a:r>
          </a:p>
          <a:p>
            <a:pPr lvl="1" indent="450850">
              <a:lnSpc>
                <a:spcPct val="150000"/>
              </a:lnSpc>
              <a:tabLst>
                <a:tab pos="908050" algn="l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5. Разработка документов по требованиям новых ФГОС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1" indent="450850">
              <a:tabLst>
                <a:tab pos="908050" algn="l"/>
              </a:tabLst>
            </a:pPr>
            <a:endParaRPr lang="ru-RU" sz="2400" b="1" dirty="0"/>
          </a:p>
          <a:p>
            <a:pPr lvl="1" indent="450850">
              <a:tabLst>
                <a:tab pos="908050" algn="l"/>
              </a:tabLst>
            </a:pPr>
            <a:r>
              <a:rPr lang="ru-RU" sz="2400" b="1" dirty="0"/>
              <a:t> </a:t>
            </a:r>
            <a:endParaRPr lang="ru-RU" sz="2400" dirty="0"/>
          </a:p>
          <a:p>
            <a:pPr lvl="0" indent="450850">
              <a:tabLst>
                <a:tab pos="908050" algn="l"/>
              </a:tabLst>
            </a:pPr>
            <a:r>
              <a:rPr lang="ru-RU" sz="2400" b="1" i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Требования к разработке рабочих программ по новым ФГОС НОО и ООО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2AB59357-E3E1-48C2-AA7E-04CEA2898A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6973971"/>
              </p:ext>
            </p:extLst>
          </p:nvPr>
        </p:nvGraphicFramePr>
        <p:xfrm>
          <a:off x="496888" y="1358384"/>
          <a:ext cx="8470449" cy="5415311"/>
        </p:xfrm>
        <a:graphic>
          <a:graphicData uri="http://schemas.openxmlformats.org/drawingml/2006/table">
            <a:tbl>
              <a:tblPr firstRow="1" firstCol="1" bandRow="1"/>
              <a:tblGrid>
                <a:gridCol w="2823483">
                  <a:extLst>
                    <a:ext uri="{9D8B030D-6E8A-4147-A177-3AD203B41FA5}">
                      <a16:colId xmlns:a16="http://schemas.microsoft.com/office/drawing/2014/main" xmlns="" val="3703392301"/>
                    </a:ext>
                  </a:extLst>
                </a:gridCol>
                <a:gridCol w="2823483">
                  <a:extLst>
                    <a:ext uri="{9D8B030D-6E8A-4147-A177-3AD203B41FA5}">
                      <a16:colId xmlns:a16="http://schemas.microsoft.com/office/drawing/2014/main" xmlns="" val="4194913240"/>
                    </a:ext>
                  </a:extLst>
                </a:gridCol>
                <a:gridCol w="2823483">
                  <a:extLst>
                    <a:ext uri="{9D8B030D-6E8A-4147-A177-3AD203B41FA5}">
                      <a16:colId xmlns:a16="http://schemas.microsoft.com/office/drawing/2014/main" xmlns="" val="3983828682"/>
                    </a:ext>
                  </a:extLst>
                </a:gridCol>
              </a:tblGrid>
              <a:tr h="342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Старый ФГОС 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Новый ФГОС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8535064"/>
                  </a:ext>
                </a:extLst>
              </a:tr>
              <a:tr h="968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Виды программ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Рабочие  программы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учебных  предметов  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курсов,  в  том  числе  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внеурочной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Рабочие  программы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учебных  предметов,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учебных  курсов,  в  том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числе  и  внеурочной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деятельности,  учебных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модулей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44665754"/>
                  </a:ext>
                </a:extLst>
              </a:tr>
              <a:tr h="13526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  рабочих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Различается для рабочих программ  учебных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предметов,  курсов  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курсов  внеурочной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Одинаковая  для  всех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рабочих программ, в том числе  и  программ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внеурочной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6933127"/>
                  </a:ext>
                </a:extLst>
              </a:tr>
              <a:tr h="1906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Тематическое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планирование  рабочих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  учебных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предметов, курсов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 учетом  рабочей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 воспитания с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указанием  количества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часов,  отводимых  на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освоение каждой темы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 указанием  количества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академических  часов,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отводимых  на  освоение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каждой  темы,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возможности использования  по  этой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теме ЭОР и ЦОР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69528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6058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Требования к разработке рабочих программ по новым ФГОС НОО и ООО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73551" y="1539852"/>
          <a:ext cx="8113290" cy="4916394"/>
        </p:xfrm>
        <a:graphic>
          <a:graphicData uri="http://schemas.openxmlformats.org/drawingml/2006/table">
            <a:tbl>
              <a:tblPr firstRow="1" firstCol="1" bandRow="1"/>
              <a:tblGrid>
                <a:gridCol w="27044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044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044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8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Старый ФГОС 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Новый ФГОС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1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Тематическое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планирование  рабочих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  курсов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внеурочной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 учетом  рабочей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 воспитания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 указанием  количества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академических  часов,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отводимых  на  освоение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каждой  темы,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возможности использования  по  этой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теме ЭОР и ЦОР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96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Учет  рабочей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 воспитания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Только  в  разделе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«Тематическое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планирование»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  всех  разделах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рабочей программы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44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Особенности  рабочей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  курса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внеурочной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 содержании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 должны быть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указаны  формы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 и  виды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 программе  должны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быть  указаны  формы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проведения занятий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4" marR="33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6058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Предметные области и предметы по новым ФГОС НОО и ФГОС ОО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27385" y="755001"/>
            <a:ext cx="8429684" cy="259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b="1" dirty="0"/>
          </a:p>
          <a:p>
            <a:r>
              <a:rPr lang="ru-RU" sz="2400" dirty="0"/>
              <a:t>Новые  ФГОС  НОО  и  ООО  регламентируют  перечень  обязательных предметных областей, учебных предметов и учебных модулей.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hlinkClick r:id="rId4"/>
              </a:rPr>
              <a:t>Учебный план по ФГОС НОО</a:t>
            </a:r>
            <a:endParaRPr lang="ru-RU" sz="24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hlinkClick r:id="rId5"/>
              </a:rPr>
              <a:t>Учебный план по ФГОС ООО</a:t>
            </a:r>
            <a:endParaRPr lang="ru-RU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12383" y="764704"/>
            <a:ext cx="7515225" cy="865187"/>
          </a:xfrm>
        </p:spPr>
        <p:txBody>
          <a:bodyPr/>
          <a:lstStyle/>
          <a:p>
            <a:pPr>
              <a:defRPr/>
            </a:pPr>
            <a:r>
              <a:rPr lang="ru-RU" sz="2400" b="1" dirty="0">
                <a:solidFill>
                  <a:srgbClr val="2A6A6C"/>
                </a:solidFill>
                <a:latin typeface="+mn-lt"/>
              </a:rPr>
              <a:t>Объем аудиторной нагрузки</a:t>
            </a:r>
            <a:r>
              <a:rPr lang="ru-RU" sz="2400" dirty="0">
                <a:solidFill>
                  <a:srgbClr val="000000"/>
                </a:solidFill>
                <a:latin typeface="Helvetica Neue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Helvetica Neue"/>
              </a:rPr>
            </a:br>
            <a:r>
              <a:rPr lang="ru-RU" sz="2400" dirty="0">
                <a:solidFill>
                  <a:srgbClr val="2A6A6C"/>
                </a:solidFill>
                <a:ea typeface="+mn-ea"/>
                <a:cs typeface="+mn-cs"/>
              </a:rPr>
              <a:t/>
            </a:r>
            <a:br>
              <a:rPr lang="ru-RU" sz="2400" dirty="0">
                <a:solidFill>
                  <a:srgbClr val="2A6A6C"/>
                </a:solidFill>
                <a:ea typeface="+mn-ea"/>
                <a:cs typeface="+mn-cs"/>
              </a:rPr>
            </a:br>
            <a:endParaRPr lang="ru-RU" sz="2000" b="1" dirty="0">
              <a:solidFill>
                <a:srgbClr val="2A6A6C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8249227"/>
              </p:ext>
            </p:extLst>
          </p:nvPr>
        </p:nvGraphicFramePr>
        <p:xfrm>
          <a:off x="857224" y="1571610"/>
          <a:ext cx="7929618" cy="4046604"/>
        </p:xfrm>
        <a:graphic>
          <a:graphicData uri="http://schemas.openxmlformats.org/drawingml/2006/table">
            <a:tbl>
              <a:tblPr/>
              <a:tblGrid>
                <a:gridCol w="26432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2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Границы аудиторной нагрузки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Старый ФГОС НОО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Новый ФГОС НОО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Минимум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2904 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2954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Максимум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3345 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3190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2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Границы аудиторной нагрузки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Старый ФГОС ООО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Новый ФГОС ООО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Минимум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5267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5058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Максимум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6020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5549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Календарные планы воспитательной работы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14316" y="1044357"/>
            <a:ext cx="8429684" cy="5498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новым ФГОС календарный план должен включать перечень событий и мероприятий воспитательной направленности. При этом в плане нужно отразить не только те мероприятия, которые организуются и проводятся школой, но и те, в которых школа принимает участие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Планы внеурочной деятельности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Новый ФГОС НОО уменьшил объем внеурочной деятельности с 1350 до 1320 часов. Для ООО изменений по нагрузке в рамках внеурочной деятельности нет. При этом новый ФГОС ООО регламентирует вариативность содержания внеурочной деятельности. Еще устанавливает, что для реализации плана допускается использование ресурсов других организаций, то есть 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Также теперь ФГОС не указывают обязательные направления внеурочной деятельности, как это было в предыдущих стандартах, и не содержат прямого указания, что форма должна отличаться от урочной.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Ученики с ОВЗ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14316" y="728950"/>
            <a:ext cx="8429684" cy="61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/>
              <a:t>В  разделе  «Общие  положения»  указали,  что  </a:t>
            </a:r>
            <a:r>
              <a:rPr lang="ru-RU" sz="2400" b="1" dirty="0"/>
              <a:t>ФГОС  НОО  не  нужно применять  для  обучения  детей  с  ОВЗ  и  интеллектуальными  нарушениями. </a:t>
            </a:r>
            <a:endParaRPr lang="ru-RU" sz="2400" dirty="0"/>
          </a:p>
          <a:p>
            <a:pPr>
              <a:lnSpc>
                <a:spcPct val="150000"/>
              </a:lnSpc>
            </a:pPr>
            <a:r>
              <a:rPr lang="ru-RU" sz="2400" dirty="0"/>
              <a:t>Адаптированные программы на уровне ООО разрабатывают на основе нового ФГОС  ООО.  Для  этого  в  него  внесли  вариации  предметов.  Например,  для глухих и слабослышащих можно не  включать в программу музыку. При этом для  всех  детей  с  ОВЗ  вместо  физкультуры  надо  внести  адаптивную физкультуру.  Если  школа  увеличивает  срок  освоения  адаптированной программы  до  шести  лет, то  объем  аудиторных  часов  не  может  превышать 6018.</a:t>
            </a:r>
          </a:p>
        </p:txBody>
      </p:sp>
    </p:spTree>
    <p:extLst>
      <p:ext uri="{BB962C8B-B14F-4D97-AF65-F5344CB8AC3E}">
        <p14:creationId xmlns:p14="http://schemas.microsoft.com/office/powerpoint/2010/main" xmlns="" val="42652324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Использование электронных средств обучения, дистанционных технологий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8596" y="1357298"/>
            <a:ext cx="84296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/>
              <a:t>Старый ФГОС таких требований не устанавливал. Теперь новый ФГОС фиксирует право школы применять различные образовательные технологии. </a:t>
            </a:r>
          </a:p>
          <a:p>
            <a:r>
              <a:rPr lang="ru-RU" sz="2400" dirty="0"/>
              <a:t>Это  нововведение  поможет  школе  обосновать  перед  родителями использование,  например,  электронного обучения и дистанционных образовательных технологий.  При  этом,  если  школьники учатся  с  использованием  дистанционных  технологий,  школа  должна обеспечить их индивидуальным авторизованным доступом ко всем ресурсам. </a:t>
            </a:r>
          </a:p>
          <a:p>
            <a:r>
              <a:rPr lang="ru-RU" sz="2400" dirty="0"/>
              <a:t>И доступ должен быть как на территории школы, так и за ее пределами.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Деление учеников на группы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8596" y="1357298"/>
            <a:ext cx="842968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/>
              <a:t>Раньше  таких  норм  ФГОС  не  устанавливал.  Новые  стандарты  НОО  и </a:t>
            </a:r>
          </a:p>
          <a:p>
            <a:r>
              <a:rPr lang="ru-RU" sz="2400" dirty="0"/>
              <a:t>ООО  разрешают  организовать  образовательную  деятельность  при  помощи деления на группы. Обучение в группах можно строить по-разному: с учетом успеваемости,  образовательных  потребностей  и  интересов,  целей.  Это позволит учителям реализовывать дифференцированный подход.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Информационно- образовательная среда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14316" y="856357"/>
            <a:ext cx="842968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старым ФГОС у учеников в школьной библиотеке должен быть доступ  к  информационным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коллекциям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медиаресурсов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 новые  ФГОС  определяют,  что доступ  к  информационно-образовательной  среде  должен  быть  у  каждого  ученика  и  родителя  или законного представителя в течение всего периода обучения.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кабинетов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Старые  ФГОС  предъявляли  общие  требования  к  оснащению кабинетов. Новые  ФГОС  ООО  установили  требования  к  оснащению кабинетов  по  отдельным  предметным  областям.  Например,  в кабинетах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цикла  должны  быть  комплекты специального лабораторного оборудования</a:t>
            </a:r>
            <a:r>
              <a:rPr lang="ru-RU" sz="2400" dirty="0"/>
              <a:t>.</a:t>
            </a:r>
          </a:p>
          <a:p>
            <a:endParaRPr lang="ru-RU" sz="2400" b="1" dirty="0"/>
          </a:p>
          <a:p>
            <a:endParaRPr lang="ru-RU" sz="24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Психолого-педагогические условия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14316" y="856357"/>
            <a:ext cx="8429684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/>
              <a:t>В новых ФГОС требований к психолого-педагогическим условиям стало больше. При этом акцент сделан на социально-психологической адаптации к </a:t>
            </a:r>
          </a:p>
          <a:p>
            <a:r>
              <a:rPr lang="ru-RU" sz="2400" dirty="0"/>
              <a:t>школе. Также  описали  порядок, по  которому следует  проводить психолого-педагогическое сопровождение участников образовательных отношений.</a:t>
            </a:r>
          </a:p>
          <a:p>
            <a:r>
              <a:rPr lang="ru-RU" sz="2400" b="1" dirty="0"/>
              <a:t>Повышение квалификации педагогов</a:t>
            </a:r>
            <a:endParaRPr lang="ru-RU" sz="2400" dirty="0"/>
          </a:p>
          <a:p>
            <a:r>
              <a:rPr lang="ru-RU" sz="2400" dirty="0"/>
              <a:t>Старые ФГОС четко определяли, что повышать квалификацию педагоги должны не реже чем раз в три  года.  Новые  ФГОС эту норму исключили.  В </a:t>
            </a:r>
          </a:p>
          <a:p>
            <a:r>
              <a:rPr lang="ru-RU" sz="2400" dirty="0"/>
              <a:t>Законе об образовании по-прежнему закреплено, что педагог может проходить дополнительное  профессиональное  образование  раз  в  три  года  и  обязан систематически повышать квалификацию. Но указания, как часто он должен это делать, теперь нет.</a:t>
            </a:r>
          </a:p>
          <a:p>
            <a:endParaRPr lang="ru-RU" sz="2400" b="1" dirty="0"/>
          </a:p>
          <a:p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1033886" y="357166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Ключевые изменения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в обновленных ФГОС  НОО и ООО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28662" y="928670"/>
            <a:ext cx="785818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ru-RU" sz="2400" b="1" dirty="0"/>
              <a:t>Основные «обновления»: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/>
              <a:t>Создание единого образовательного, содержательного пространства;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/>
              <a:t>Главное – содержание образования, конкретизация образовательных результатов – понятные и проверяемые;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/>
              <a:t>Та же методологическая основа: преемственность </a:t>
            </a:r>
            <a:r>
              <a:rPr lang="ru-RU" sz="2400" b="1" dirty="0" err="1"/>
              <a:t>ФГОСов</a:t>
            </a:r>
            <a:r>
              <a:rPr lang="ru-RU" sz="2400" b="1" dirty="0"/>
              <a:t>, </a:t>
            </a:r>
            <a:r>
              <a:rPr lang="ru-RU" sz="2400" b="1" dirty="0" err="1"/>
              <a:t>системно-деятельностный</a:t>
            </a:r>
            <a:r>
              <a:rPr lang="ru-RU" sz="2400" b="1" dirty="0"/>
              <a:t> подход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/>
              <a:t>Возможность углубленного изучения предметов с уровня НОО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/>
              <a:t>Деление на подгруппы по различным основаниям независимо от количества детей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/>
              <a:t>Во ФГОС ООО определены планируемые результаты базового и углубленного обучения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b="1" dirty="0"/>
              <a:t>Комплектование 1 ученик /1 учебник в бумажном виде</a:t>
            </a:r>
          </a:p>
          <a:p>
            <a:pPr lvl="0" indent="450850" eaLnBrk="0" hangingPunct="0"/>
            <a:endParaRPr lang="ru-RU" sz="2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Самое важное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14316" y="714356"/>
            <a:ext cx="8429684" cy="604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 сентября 2022 годы 1-е и 5-е классы должны начать обучение по новым ФГОС НОО и ООО.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может начать работать по новым стандартам и раньше, но для этого нужно скорректировать школьные документы и собрать согласия с родителей. (в рамках апробации)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перейти на новые стандарты нужно  разработать дорожную карту, создать рабочую группу, предупредить родителей, обучить педагогов и скорректировать документы.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личностные результаты обучения  нужно сгруппировать по направлениям воспитания, а метапредметные - по видам УУД.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составлении учебного плана нужно учитывать время аудиторной нагрузки и распределение предметов, курсов и модулей по предметным областям. Нужно разработать рабочие программы.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Сайты ФГОС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1846333"/>
            <a:ext cx="7643802" cy="385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http://www.instrao.ru/prime</a:t>
            </a:r>
            <a:endParaRPr lang="ru-RU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https://edsoo.ru/Aprobaciya_primernih_rabo.htm</a:t>
            </a:r>
            <a:endParaRPr lang="ru-RU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apkpro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deyatelnostakademii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vektorobrazovaniyavyzovytrendyperspektivy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3/</a:t>
            </a:r>
            <a:endParaRPr lang="ru-RU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edsoo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instrao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endParaRPr lang="ru-RU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educationmanagers</a:t>
            </a: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2400" u="sng" dirty="0" err="1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http://fcoz.ru/</a:t>
            </a:r>
            <a:endParaRPr lang="ru-RU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06627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0" y="3032956"/>
            <a:ext cx="9144000" cy="20882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47106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140200" y="1557338"/>
            <a:ext cx="1008063" cy="1349375"/>
          </a:xfrm>
        </p:spPr>
      </p:pic>
      <p:sp>
        <p:nvSpPr>
          <p:cNvPr id="47107" name="Заголовок 2"/>
          <p:cNvSpPr>
            <a:spLocks noGrp="1"/>
          </p:cNvSpPr>
          <p:nvPr>
            <p:ph type="title"/>
          </p:nvPr>
        </p:nvSpPr>
        <p:spPr>
          <a:xfrm>
            <a:off x="611188" y="549275"/>
            <a:ext cx="8229600" cy="935038"/>
          </a:xfrm>
        </p:spPr>
        <p:txBody>
          <a:bodyPr/>
          <a:lstStyle/>
          <a:p>
            <a:r>
              <a:rPr lang="ru-RU" sz="1600" b="1" dirty="0">
                <a:solidFill>
                  <a:srgbClr val="2E867C"/>
                </a:solidFill>
              </a:rPr>
              <a:t>Государственное автономное образовательное учреждение </a:t>
            </a:r>
            <a:br>
              <a:rPr lang="ru-RU" sz="1600" b="1" dirty="0">
                <a:solidFill>
                  <a:srgbClr val="2E867C"/>
                </a:solidFill>
              </a:rPr>
            </a:br>
            <a:r>
              <a:rPr lang="ru-RU" sz="1600" b="1" dirty="0">
                <a:solidFill>
                  <a:srgbClr val="2E867C"/>
                </a:solidFill>
              </a:rPr>
              <a:t>дополнительного профессионального образования </a:t>
            </a:r>
            <a:br>
              <a:rPr lang="ru-RU" sz="1600" b="1" dirty="0">
                <a:solidFill>
                  <a:srgbClr val="2E867C"/>
                </a:solidFill>
              </a:rPr>
            </a:br>
            <a:r>
              <a:rPr lang="ru-RU" sz="1600" b="1" dirty="0">
                <a:solidFill>
                  <a:srgbClr val="2E867C"/>
                </a:solidFill>
              </a:rPr>
              <a:t>«ИНСТИТУТ РАЗВИТИЯ ОБРАЗОВАНИЯ РЕСПУБЛИКИ ТАТАРСТАН»</a:t>
            </a:r>
          </a:p>
        </p:txBody>
      </p:sp>
      <p:sp>
        <p:nvSpPr>
          <p:cNvPr id="47108" name="Заголовок 1"/>
          <p:cNvSpPr txBox="1">
            <a:spLocks/>
          </p:cNvSpPr>
          <p:nvPr/>
        </p:nvSpPr>
        <p:spPr bwMode="auto">
          <a:xfrm>
            <a:off x="323850" y="3141663"/>
            <a:ext cx="83518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>
                <a:solidFill>
                  <a:schemeClr val="bg1"/>
                </a:solidFill>
              </a:rPr>
              <a:t>СПАСИБО ЗА ВНИМАНИЕ!</a:t>
            </a:r>
          </a:p>
        </p:txBody>
      </p:sp>
      <p:sp>
        <p:nvSpPr>
          <p:cNvPr id="47109" name="TextBox 1"/>
          <p:cNvSpPr txBox="1">
            <a:spLocks noChangeArrowheads="1"/>
          </p:cNvSpPr>
          <p:nvPr/>
        </p:nvSpPr>
        <p:spPr bwMode="auto">
          <a:xfrm>
            <a:off x="741363" y="5537200"/>
            <a:ext cx="80073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i="1">
                <a:solidFill>
                  <a:srgbClr val="2A6A6C"/>
                </a:solidFill>
              </a:rPr>
              <a:t>e-mail: irort2011@gmail.com</a:t>
            </a:r>
            <a:endParaRPr lang="en-US" sz="1200">
              <a:solidFill>
                <a:srgbClr val="2A6A6C"/>
              </a:solidFill>
            </a:endParaRPr>
          </a:p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Ключевые изменения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в обновленных ФГОС  НОО и ООО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1451161"/>
            <a:ext cx="7643802" cy="4642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Личностные результаты – по 8 направлениям программы воспитания </a:t>
            </a:r>
            <a:br>
              <a:rPr lang="ru-RU" sz="2400" b="1" dirty="0"/>
            </a:br>
            <a:r>
              <a:rPr lang="ru-RU" sz="2400" b="1" dirty="0"/>
              <a:t>(в т.ч. стратегии развития воспитания в РФ до 2025 года) – 36 конкретных результатов;</a:t>
            </a:r>
          </a:p>
          <a:p>
            <a:endParaRPr lang="ru-RU" sz="2400" b="1" dirty="0"/>
          </a:p>
          <a:p>
            <a:r>
              <a:rPr lang="ru-RU" sz="2400" b="1" dirty="0" err="1"/>
              <a:t>Метапредметные</a:t>
            </a:r>
            <a:r>
              <a:rPr lang="ru-RU" sz="2400" b="1" dirty="0"/>
              <a:t> результаты – 3 блока (познавательные, коммуникативные, регулятивные) – 33/30 конкретных результатов;</a:t>
            </a:r>
          </a:p>
          <a:p>
            <a:endParaRPr lang="ru-RU" sz="2400" b="1" dirty="0"/>
          </a:p>
          <a:p>
            <a:r>
              <a:rPr lang="ru-RU" sz="2400" b="1" dirty="0"/>
              <a:t>Предметные результаты – акцент на деятельность (отглагольные формы), принципа возможности оценивания и конкретизации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Апробация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235A5B"/>
                </a:solidFill>
              </a:rPr>
              <a:t>рабочих программ в Республике Татарстан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1451161"/>
            <a:ext cx="764380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 и Н РТ № под-1035/21 от 11. 08. 2021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«Об утверждении календарного плана (дорожной карты) организации в отдельных ОО апробации рабочих программ»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 и Н РТ 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под-1036/21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11. 08. 2021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«О проведении в отдельных общеобразовательных организациях апробации рабочих программ в 2021/2022 учебном году» 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b="1" dirty="0">
                <a:solidFill>
                  <a:srgbClr val="235A5B"/>
                </a:solidFill>
              </a:rPr>
              <a:t>50 школ по РТ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235A5B"/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235A5B"/>
                </a:solidFill>
              </a:rPr>
              <a:t>ИРО РТ – базовая площадка, методическое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cs typeface="Times New Roman" pitchFamily="18" charset="0"/>
              </a:rPr>
              <a:t>Примерные 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235A5B"/>
                </a:solidFill>
              </a:rPr>
              <a:t>рабочие программы 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1142984"/>
            <a:ext cx="771524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sz="2400" dirty="0"/>
              <a:t>14 учебных предметов начального общего образования </a:t>
            </a:r>
            <a:br>
              <a:rPr lang="ru-RU" sz="2400" dirty="0"/>
            </a:br>
            <a:r>
              <a:rPr lang="ru-RU" sz="2400" dirty="0"/>
              <a:t>и 21 учебный предмет основного общего образования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sz="2400" dirty="0"/>
              <a:t>Проекты размещены на сайтах </a:t>
            </a:r>
            <a:r>
              <a:rPr lang="en-US" sz="2400" dirty="0">
                <a:hlinkClick r:id="rId4"/>
              </a:rPr>
              <a:t>https://edsoo.ru</a:t>
            </a:r>
            <a:r>
              <a:rPr lang="ru-RU" sz="2400" dirty="0"/>
              <a:t> и </a:t>
            </a:r>
            <a:r>
              <a:rPr lang="en-US" sz="2400" dirty="0">
                <a:hlinkClick r:id="rId5"/>
              </a:rPr>
              <a:t>https://</a:t>
            </a:r>
            <a:r>
              <a:rPr lang="en-US" sz="2400" u="sng" dirty="0">
                <a:solidFill>
                  <a:schemeClr val="accent1"/>
                </a:solidFill>
                <a:hlinkClick r:id="rId5"/>
              </a:rPr>
              <a:t>instrao.ru</a:t>
            </a:r>
            <a:r>
              <a:rPr lang="ru-RU" sz="2400" u="sng" dirty="0">
                <a:solidFill>
                  <a:schemeClr val="accent1"/>
                </a:solidFill>
              </a:rPr>
              <a:t>  </a:t>
            </a:r>
            <a:r>
              <a:rPr lang="ru-RU" sz="2400" dirty="0"/>
              <a:t>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sz="2400" dirty="0"/>
              <a:t>Примерные рабочие программы (статус «проект» до 15 сентября) – разрабатываются на уровень, внедряются в 1 и 5 классах;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sz="2400" dirty="0"/>
              <a:t> Официальная апробация – с 15 сентября 2021 г. </a:t>
            </a:r>
            <a:br>
              <a:rPr lang="ru-RU" sz="2400" dirty="0"/>
            </a:br>
            <a:r>
              <a:rPr lang="ru-RU" sz="2400" dirty="0"/>
              <a:t>(завершается общественно-профессиональное обсуждение, </a:t>
            </a:r>
            <a:r>
              <a:rPr lang="ru-RU" sz="2400" dirty="0" smtClean="0"/>
              <a:t>принимается </a:t>
            </a:r>
            <a:r>
              <a:rPr lang="ru-RU" sz="2400" dirty="0"/>
              <a:t>на заседании ФУМО)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sz="2400" dirty="0"/>
              <a:t>ИРО РТ проводит </a:t>
            </a:r>
            <a:r>
              <a:rPr lang="ru-RU" sz="2400" dirty="0" err="1"/>
              <a:t>вебинары</a:t>
            </a:r>
            <a:r>
              <a:rPr lang="ru-RU" sz="2400" dirty="0"/>
              <a:t> по вопросам апробации примерных рабочих</a:t>
            </a: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cs typeface="Times New Roman" pitchFamily="18" charset="0"/>
              </a:rPr>
              <a:t>Примерные 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235A5B"/>
                </a:solidFill>
              </a:rPr>
              <a:t>рабочие программы </a:t>
            </a: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142976" y="1357298"/>
            <a:ext cx="771524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sz="2000" b="1" dirty="0"/>
              <a:t>Закон об образовании в </a:t>
            </a:r>
            <a:r>
              <a:rPr lang="ru-RU" sz="2000" b="1" dirty="0" smtClean="0"/>
              <a:t>РФ Статья </a:t>
            </a:r>
            <a:r>
              <a:rPr lang="ru-RU" sz="2000" b="1" dirty="0"/>
              <a:t>12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sz="2000" b="1" dirty="0"/>
              <a:t>Часть 7. ООП разрабатываются в соответствии с ФГОС и с учетом соответствующих примерных основных образовательных программ (ПООП)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ru-RU" sz="2000" b="1" dirty="0"/>
              <a:t>Часть 7.2. При разработке ООП организация вправе предусмотреть применение при реализации соответствующей образовательной программы примерного учебного плана и (или) примерного календарного учебного графика, и (или) примерных рабочих программ учебных предметов, курсов, дисциплин (модулей), включенных в соответствующую ПООП. В этом случае такая учебно-методическая документация не разрабатывается.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b="1" dirty="0"/>
              <a:t>Примерных ООП - пока нет</a:t>
            </a:r>
          </a:p>
          <a:p>
            <a:r>
              <a:rPr lang="ru-RU" sz="2400" dirty="0">
                <a:solidFill>
                  <a:srgbClr val="235A5B"/>
                </a:solidFill>
                <a:latin typeface="Times New Roman" pitchFamily="18" charset="0"/>
                <a:cs typeface="Times New Roman" pitchFamily="18" charset="0"/>
              </a:rPr>
              <a:t>Единый информационный ресурс </a:t>
            </a:r>
            <a:r>
              <a:rPr lang="en-US" sz="2400" b="1" dirty="0">
                <a:solidFill>
                  <a:srgbClr val="235A5B"/>
                </a:solidFill>
                <a:latin typeface="Times New Roman" pitchFamily="18" charset="0"/>
                <a:cs typeface="Times New Roman" pitchFamily="18" charset="0"/>
              </a:rPr>
              <a:t>edsoo.ru</a:t>
            </a:r>
            <a:r>
              <a:rPr lang="ru-RU" sz="2400" dirty="0">
                <a:solidFill>
                  <a:srgbClr val="235A5B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rgbClr val="235A5B"/>
                </a:solidFill>
                <a:latin typeface="Times New Roman" pitchFamily="18" charset="0"/>
                <a:cs typeface="Times New Roman" pitchFamily="18" charset="0"/>
              </a:rPr>
              <a:t>размещение методических материалов,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rgbClr val="235A5B"/>
                </a:solidFill>
                <a:latin typeface="Times New Roman" pitchFamily="18" charset="0"/>
                <a:cs typeface="Times New Roman" pitchFamily="18" charset="0"/>
              </a:rPr>
              <a:t> конструктор рабочих программ</a:t>
            </a:r>
            <a:endParaRPr lang="en-US" sz="2400" dirty="0">
              <a:solidFill>
                <a:srgbClr val="235A5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0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6888" y="87313"/>
            <a:ext cx="696912" cy="935037"/>
          </a:xfrm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8110114" cy="720724"/>
          </a:xfrm>
        </p:spPr>
        <p:txBody>
          <a:bodyPr/>
          <a:lstStyle/>
          <a:p>
            <a:pPr defTabSz="457200">
              <a:lnSpc>
                <a:spcPct val="90000"/>
              </a:lnSpc>
            </a:pP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Ключевые изменения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  <a:t>в обновленных ФГОС  НОО и ООО</a:t>
            </a:r>
            <a:br>
              <a:rPr lang="ru-RU" sz="2800" b="1" dirty="0">
                <a:solidFill>
                  <a:srgbClr val="235A5B"/>
                </a:solidFill>
                <a:ea typeface="TT SchoolBook"/>
                <a:cs typeface="Times New Roman" pitchFamily="18" charset="0"/>
              </a:rPr>
            </a:br>
            <a:endParaRPr lang="ru-RU" sz="2800" b="1" dirty="0">
              <a:solidFill>
                <a:srgbClr val="235A5B"/>
              </a:solidFill>
              <a:ea typeface="TT SchoolBook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28662" y="1071546"/>
            <a:ext cx="7643802" cy="4811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/>
              <a:t>Методическое сопровождение учителя муниципальными методическими службами с 1 сентября 2021г (апробация), с 1 сентября 2022года (все школы)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введения ФГОС (3): дорожная карта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Организационное,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нормативное, методическое, кадровое, информационное,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материально-техническое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финансово-экономическое обеспечение постепенного перехода на обучение по новым ФГОС НОО и ФГОС ООО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изменения в обновленных ФГОС НОО и ООО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tt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Вариативност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пояснительная записка к ООП, содержательный и организационный  разделы ООП :рабочие программы педагогов рабочая программа воспитания, предметные области и предметы, объем урочной и внеурочной деятельности, обучающиеся с ОВЗ, адаптированные программы.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18538377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 на 19 июля 2018 (Экстремизм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19 июля 2018 (Экстремизм)</Template>
  <TotalTime>6689</TotalTime>
  <Words>2663</Words>
  <Application>Microsoft Office PowerPoint</Application>
  <PresentationFormat>Экран (4:3)</PresentationFormat>
  <Paragraphs>362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Презентация на 19 июля 2018 (Экстремизм)</vt:lpstr>
      <vt:lpstr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vt:lpstr>
      <vt:lpstr> Обновленные ФГОС  НОО и ООО</vt:lpstr>
      <vt:lpstr>Как перейти на новые ФГОС НОО и ФГОС ООО</vt:lpstr>
      <vt:lpstr>Ключевые изменения в обновленных ФГОС  НОО и ООО</vt:lpstr>
      <vt:lpstr>Ключевые изменения в обновленных ФГОС  НОО и ООО </vt:lpstr>
      <vt:lpstr>Апробация рабочих программ в Республике Татарстан  </vt:lpstr>
      <vt:lpstr>Примерные  рабочие программы   </vt:lpstr>
      <vt:lpstr>Примерные  рабочие программы   </vt:lpstr>
      <vt:lpstr>Ключевые изменения в обновленных ФГОС  НОО и ООО </vt:lpstr>
      <vt:lpstr>Ключевые изменения в обновленных ФГОС  НОО и ООО</vt:lpstr>
      <vt:lpstr>Ключевая педагогическая задача: </vt:lpstr>
      <vt:lpstr>Дорожная карта перехода на новые ФГОС НОО и ФГОС ОО</vt:lpstr>
      <vt:lpstr>Дорожная карта перехода на новые ФГОС НОО и ФГОС ОО</vt:lpstr>
      <vt:lpstr>Памятка родителям по переходу на новые ФГОС НОО  </vt:lpstr>
      <vt:lpstr>Памятка родителям по переходу на новые ФГОС ООО  </vt:lpstr>
      <vt:lpstr>Организация методического обеспечения. Памятка педагогу по переходу на новые ФГОС НОО и ООО </vt:lpstr>
      <vt:lpstr>Организация методического обеспечения   </vt:lpstr>
      <vt:lpstr>Памятка педагогу по разработке рабочих программ по новым ФГОС НОО и ООО </vt:lpstr>
      <vt:lpstr>Вариативность содержания ООП НОО и ООО </vt:lpstr>
      <vt:lpstr>Вариативность содержания ООП НОО и ООО </vt:lpstr>
      <vt:lpstr>Пояснительная записка к ООП </vt:lpstr>
      <vt:lpstr>Содержательный раздел ООП НОО и ООО </vt:lpstr>
      <vt:lpstr>Требования к предметным результатам </vt:lpstr>
      <vt:lpstr>Требования к предметным результатам </vt:lpstr>
      <vt:lpstr>Система оценки планируемых результатов </vt:lpstr>
      <vt:lpstr>Личностные и метапредметные результаты по направлениям воспитания </vt:lpstr>
      <vt:lpstr>Рабочие программы педагогов </vt:lpstr>
      <vt:lpstr>Программа  формирования универсальных учебных действий </vt:lpstr>
      <vt:lpstr>Сравнение новых и старых разделов рабочей программы воспитания  </vt:lpstr>
      <vt:lpstr>Требования к разработке рабочих программ по новым ФГОС НОО и ООО </vt:lpstr>
      <vt:lpstr>Требования к разработке рабочих программ по новым ФГОС НОО и ООО </vt:lpstr>
      <vt:lpstr>Предметные области и предметы по новым ФГОС НОО и ФГОС ОО</vt:lpstr>
      <vt:lpstr>Объем аудиторной нагрузки  </vt:lpstr>
      <vt:lpstr>Календарные планы воспитательной работы</vt:lpstr>
      <vt:lpstr>Ученики с ОВЗ</vt:lpstr>
      <vt:lpstr>Использование электронных средств обучения, дистанционных технологий</vt:lpstr>
      <vt:lpstr>Деление учеников на группы</vt:lpstr>
      <vt:lpstr>Информационно- образовательная среда</vt:lpstr>
      <vt:lpstr>Психолого-педагогические условия</vt:lpstr>
      <vt:lpstr>Самое важное</vt:lpstr>
      <vt:lpstr>Сайты ФГОС </vt:lpstr>
      <vt:lpstr>Государственное автономное образовательное учреждение  дополнительного профессионального образования  «ИНСТИТУТ РАЗВИТИЯ ОБРАЗОВАНИЯ РЕСПУБЛИКИ ТАТАРСТАН»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dc:title>
  <dc:creator>irort</dc:creator>
  <cp:lastModifiedBy>Ray</cp:lastModifiedBy>
  <cp:revision>620</cp:revision>
  <cp:lastPrinted>2019-11-18T10:38:09Z</cp:lastPrinted>
  <dcterms:created xsi:type="dcterms:W3CDTF">2018-07-17T11:15:32Z</dcterms:created>
  <dcterms:modified xsi:type="dcterms:W3CDTF">2021-11-23T07:21:55Z</dcterms:modified>
</cp:coreProperties>
</file>