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12"/>
  </p:notesMasterIdLst>
  <p:sldIdLst>
    <p:sldId id="1337" r:id="rId2"/>
    <p:sldId id="1381" r:id="rId3"/>
    <p:sldId id="1374" r:id="rId4"/>
    <p:sldId id="1360" r:id="rId5"/>
    <p:sldId id="1368" r:id="rId6"/>
    <p:sldId id="1376" r:id="rId7"/>
    <p:sldId id="1304" r:id="rId8"/>
    <p:sldId id="1353" r:id="rId9"/>
    <p:sldId id="1383" r:id="rId10"/>
    <p:sldId id="1382" r:id="rId11"/>
  </p:sldIdLst>
  <p:sldSz cx="12858750" cy="7232650"/>
  <p:notesSz cx="6858000" cy="9144000"/>
  <p:custDataLst>
    <p:tags r:id="rId1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" userDrawn="1">
          <p15:clr>
            <a:srgbClr val="A4A3A4"/>
          </p15:clr>
        </p15:guide>
        <p15:guide id="2" pos="3959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339966"/>
    <a:srgbClr val="108036"/>
    <a:srgbClr val="8CC94C"/>
    <a:srgbClr val="108136"/>
    <a:srgbClr val="568D11"/>
    <a:srgbClr val="FF6907"/>
    <a:srgbClr val="042E60"/>
    <a:srgbClr val="0170C1"/>
    <a:srgbClr val="3484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3345" autoAdjust="0"/>
  </p:normalViewPr>
  <p:slideViewPr>
    <p:cSldViewPr>
      <p:cViewPr varScale="1">
        <p:scale>
          <a:sx n="111" d="100"/>
          <a:sy n="111" d="100"/>
        </p:scale>
        <p:origin x="-492" y="-84"/>
      </p:cViewPr>
      <p:guideLst>
        <p:guide orient="horz" pos="328"/>
        <p:guide orient="horz" pos="4183"/>
        <p:guide pos="3959"/>
        <p:guide pos="557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11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6AF05-2E51-4186-BA0E-DCB32E76054A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88B412-EA34-437C-98EB-606F28D398A4}">
      <dgm:prSet phldrT="[Текст]"/>
      <dgm:spPr>
        <a:solidFill>
          <a:srgbClr val="92D050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US" dirty="0">
              <a:latin typeface="Proxima Nova Lt" panose="02000506030000020004" pitchFamily="2" charset="0"/>
            </a:rPr>
            <a:t>www</a:t>
          </a:r>
          <a:r>
            <a:rPr lang="ru-RU" dirty="0">
              <a:latin typeface="Proxima Nova Lt" panose="02000506030000020004" pitchFamily="2" charset="0"/>
            </a:rPr>
            <a:t>.</a:t>
          </a:r>
          <a:r>
            <a:rPr lang="en-US" dirty="0">
              <a:latin typeface="Proxima Nova Lt" panose="02000506030000020004" pitchFamily="2" charset="0"/>
            </a:rPr>
            <a:t>vdtd.ru</a:t>
          </a:r>
          <a:endParaRPr lang="ru-RU" dirty="0">
            <a:latin typeface="Proxima Nova Lt" panose="02000506030000020004" pitchFamily="2" charset="0"/>
          </a:endParaRPr>
        </a:p>
      </dgm:t>
    </dgm:pt>
    <dgm:pt modelId="{D7664758-7B72-4A59-A6DE-DEFBF3A8D413}" type="parTrans" cxnId="{675F8A07-AFD3-4194-A106-F15281ACDF79}">
      <dgm:prSet/>
      <dgm:spPr/>
      <dgm:t>
        <a:bodyPr/>
        <a:lstStyle/>
        <a:p>
          <a:endParaRPr lang="ru-RU"/>
        </a:p>
      </dgm:t>
    </dgm:pt>
    <dgm:pt modelId="{FFD9D802-6F9C-4ADC-BB98-D19F7041438A}" type="sibTrans" cxnId="{675F8A07-AFD3-4194-A106-F15281ACDF79}">
      <dgm:prSet/>
      <dgm:spPr/>
      <dgm:t>
        <a:bodyPr/>
        <a:lstStyle/>
        <a:p>
          <a:endParaRPr lang="ru-RU"/>
        </a:p>
      </dgm:t>
    </dgm:pt>
    <dgm:pt modelId="{DF3E267F-D9AD-46D2-B3E7-E99055B916F9}">
      <dgm:prSet phldrT="[Текст]"/>
      <dgm:spPr>
        <a:solidFill>
          <a:srgbClr val="92D050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ru-RU" dirty="0">
              <a:latin typeface="Proxima Nova Lt" panose="02000506030000020004" pitchFamily="2" charset="0"/>
            </a:rPr>
            <a:t>Информационно-методические издания</a:t>
          </a:r>
        </a:p>
      </dgm:t>
    </dgm:pt>
    <dgm:pt modelId="{ADD320BF-08D5-41CC-A236-BFC61DA7517D}" type="parTrans" cxnId="{1657D1A8-3832-4392-A03F-36B0FA0870BA}">
      <dgm:prSet/>
      <dgm:spPr/>
      <dgm:t>
        <a:bodyPr/>
        <a:lstStyle/>
        <a:p>
          <a:endParaRPr lang="ru-RU"/>
        </a:p>
      </dgm:t>
    </dgm:pt>
    <dgm:pt modelId="{F377B101-CBE9-4C48-8431-04407D2E0C8D}" type="sibTrans" cxnId="{1657D1A8-3832-4392-A03F-36B0FA0870BA}">
      <dgm:prSet/>
      <dgm:spPr/>
      <dgm:t>
        <a:bodyPr/>
        <a:lstStyle/>
        <a:p>
          <a:endParaRPr lang="ru-RU"/>
        </a:p>
      </dgm:t>
    </dgm:pt>
    <dgm:pt modelId="{BA79393E-8D29-45CC-97F2-D9FB560021BB}">
      <dgm:prSet phldrT="[Текст]"/>
      <dgm:spPr>
        <a:solidFill>
          <a:srgbClr val="92D050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ru-RU" dirty="0" smtClean="0">
              <a:latin typeface="Proxima Nova Lt" panose="02000506030000020004" pitchFamily="2" charset="0"/>
            </a:rPr>
            <a:t>Видеоматериалы</a:t>
          </a:r>
          <a:endParaRPr lang="ru-RU" dirty="0">
            <a:latin typeface="Proxima Nova Lt" panose="02000506030000020004" pitchFamily="2" charset="0"/>
          </a:endParaRPr>
        </a:p>
      </dgm:t>
    </dgm:pt>
    <dgm:pt modelId="{645064E0-832F-403A-A417-5F74138992A2}" type="parTrans" cxnId="{B9986FE2-16E2-4CCC-9624-344D4EC176B7}">
      <dgm:prSet/>
      <dgm:spPr/>
      <dgm:t>
        <a:bodyPr/>
        <a:lstStyle/>
        <a:p>
          <a:endParaRPr lang="ru-RU"/>
        </a:p>
      </dgm:t>
    </dgm:pt>
    <dgm:pt modelId="{60292A2E-3956-4175-AFCD-D679A510171A}" type="sibTrans" cxnId="{B9986FE2-16E2-4CCC-9624-344D4EC176B7}">
      <dgm:prSet/>
      <dgm:spPr/>
      <dgm:t>
        <a:bodyPr/>
        <a:lstStyle/>
        <a:p>
          <a:endParaRPr lang="ru-RU"/>
        </a:p>
      </dgm:t>
    </dgm:pt>
    <dgm:pt modelId="{897C75A9-BCA6-44F3-A9AB-C471551C42E7}">
      <dgm:prSet phldrT="[Текст]"/>
      <dgm:spPr>
        <a:solidFill>
          <a:srgbClr val="92D050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ru-RU" dirty="0">
              <a:latin typeface="Proxima Nova Lt" panose="02000506030000020004" pitchFamily="2" charset="0"/>
            </a:rPr>
            <a:t>Групповые </a:t>
          </a:r>
          <a:r>
            <a:rPr lang="ru-RU" dirty="0" smtClean="0">
              <a:latin typeface="Proxima Nova Lt" panose="02000506030000020004" pitchFamily="2" charset="0"/>
            </a:rPr>
            <a:t>онлайн- </a:t>
          </a:r>
          <a:r>
            <a:rPr lang="ru-RU" dirty="0" err="1">
              <a:latin typeface="Proxima Nova Lt" panose="02000506030000020004" pitchFamily="2" charset="0"/>
            </a:rPr>
            <a:t>супервизии</a:t>
          </a:r>
          <a:endParaRPr lang="ru-RU" dirty="0">
            <a:latin typeface="Proxima Nova Lt" panose="02000506030000020004" pitchFamily="2" charset="0"/>
          </a:endParaRPr>
        </a:p>
      </dgm:t>
    </dgm:pt>
    <dgm:pt modelId="{B77A4089-DAFF-45C6-8D10-9B4AF638C7CC}" type="parTrans" cxnId="{31672593-C7E0-4CB1-9E5B-DB49535A46C1}">
      <dgm:prSet/>
      <dgm:spPr/>
      <dgm:t>
        <a:bodyPr/>
        <a:lstStyle/>
        <a:p>
          <a:endParaRPr lang="ru-RU"/>
        </a:p>
      </dgm:t>
    </dgm:pt>
    <dgm:pt modelId="{B4F8164D-BFD6-4012-8A0C-EA15F68EA205}" type="sibTrans" cxnId="{31672593-C7E0-4CB1-9E5B-DB49535A46C1}">
      <dgm:prSet/>
      <dgm:spPr/>
      <dgm:t>
        <a:bodyPr/>
        <a:lstStyle/>
        <a:p>
          <a:endParaRPr lang="ru-RU"/>
        </a:p>
      </dgm:t>
    </dgm:pt>
    <dgm:pt modelId="{5A11D9F3-040B-4A87-9E35-7626E7F2B439}">
      <dgm:prSet phldrT="[Текст]"/>
      <dgm:spPr>
        <a:solidFill>
          <a:srgbClr val="92D050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ru-RU" dirty="0">
              <a:latin typeface="Proxima Nova Lt" panose="02000506030000020004" pitchFamily="2" charset="0"/>
            </a:rPr>
            <a:t>Ежегодный конкурс информационно-просветительских материалов</a:t>
          </a:r>
        </a:p>
      </dgm:t>
    </dgm:pt>
    <dgm:pt modelId="{217491E4-E906-4678-BA23-FC3ABD6AFC7B}" type="parTrans" cxnId="{8198FA63-6D25-469B-B498-70A252290E4D}">
      <dgm:prSet/>
      <dgm:spPr/>
      <dgm:t>
        <a:bodyPr/>
        <a:lstStyle/>
        <a:p>
          <a:endParaRPr lang="ru-RU"/>
        </a:p>
      </dgm:t>
    </dgm:pt>
    <dgm:pt modelId="{A5FD4657-26C9-45B3-AD7C-285B9F4CF400}" type="sibTrans" cxnId="{8198FA63-6D25-469B-B498-70A252290E4D}">
      <dgm:prSet/>
      <dgm:spPr/>
      <dgm:t>
        <a:bodyPr/>
        <a:lstStyle/>
        <a:p>
          <a:endParaRPr lang="ru-RU"/>
        </a:p>
      </dgm:t>
    </dgm:pt>
    <dgm:pt modelId="{7A6D9509-BBBF-4BA2-964B-6E5ADF868E82}" type="pres">
      <dgm:prSet presAssocID="{A636AF05-2E51-4186-BA0E-DCB32E76054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A76006-A2D7-44F1-B2A8-87E971B98929}" type="pres">
      <dgm:prSet presAssocID="{2688B412-EA34-437C-98EB-606F28D398A4}" presName="node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DD50610-B0D6-49D7-B7AA-B2A58F04BC3D}" type="pres">
      <dgm:prSet presAssocID="{FFD9D802-6F9C-4ADC-BB98-D19F7041438A}" presName="sibTrans" presStyleCnt="0"/>
      <dgm:spPr/>
    </dgm:pt>
    <dgm:pt modelId="{574608E2-C518-4AAC-9F96-39634B8BA9CF}" type="pres">
      <dgm:prSet presAssocID="{DF3E267F-D9AD-46D2-B3E7-E99055B916F9}" presName="node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EE633EA-518A-4DD8-8743-77065FC4E18B}" type="pres">
      <dgm:prSet presAssocID="{F377B101-CBE9-4C48-8431-04407D2E0C8D}" presName="sibTrans" presStyleCnt="0"/>
      <dgm:spPr/>
    </dgm:pt>
    <dgm:pt modelId="{F3C59372-5900-4B24-A1A2-CFAC8B71F204}" type="pres">
      <dgm:prSet presAssocID="{BA79393E-8D29-45CC-97F2-D9FB560021BB}" presName="node" presStyleLbl="node1" presStyleIdx="2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C1A6B79-8090-488B-96BA-C6B7BD5A1646}" type="pres">
      <dgm:prSet presAssocID="{60292A2E-3956-4175-AFCD-D679A510171A}" presName="sibTrans" presStyleCnt="0"/>
      <dgm:spPr/>
    </dgm:pt>
    <dgm:pt modelId="{9305B5D2-C48B-44E1-8F6C-D7AF8298E978}" type="pres">
      <dgm:prSet presAssocID="{897C75A9-BCA6-44F3-A9AB-C471551C42E7}" presName="node" presStyleLbl="node1" presStyleIdx="3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43AC850-5E03-496C-AD3A-D83465D98993}" type="pres">
      <dgm:prSet presAssocID="{B4F8164D-BFD6-4012-8A0C-EA15F68EA205}" presName="sibTrans" presStyleCnt="0"/>
      <dgm:spPr/>
    </dgm:pt>
    <dgm:pt modelId="{EC824D34-24A7-4DAC-8E43-C4EF14909D2E}" type="pres">
      <dgm:prSet presAssocID="{5A11D9F3-040B-4A87-9E35-7626E7F2B439}" presName="node" presStyleLbl="node1" presStyleIdx="4" presStyleCnt="5" custScaleX="20760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4FA87570-1BD9-4E51-A86E-FF5663D4773E}" type="presOf" srcId="{2688B412-EA34-437C-98EB-606F28D398A4}" destId="{50A76006-A2D7-44F1-B2A8-87E971B98929}" srcOrd="0" destOrd="0" presId="urn:microsoft.com/office/officeart/2005/8/layout/default"/>
    <dgm:cxn modelId="{31672593-C7E0-4CB1-9E5B-DB49535A46C1}" srcId="{A636AF05-2E51-4186-BA0E-DCB32E76054A}" destId="{897C75A9-BCA6-44F3-A9AB-C471551C42E7}" srcOrd="3" destOrd="0" parTransId="{B77A4089-DAFF-45C6-8D10-9B4AF638C7CC}" sibTransId="{B4F8164D-BFD6-4012-8A0C-EA15F68EA205}"/>
    <dgm:cxn modelId="{1657D1A8-3832-4392-A03F-36B0FA0870BA}" srcId="{A636AF05-2E51-4186-BA0E-DCB32E76054A}" destId="{DF3E267F-D9AD-46D2-B3E7-E99055B916F9}" srcOrd="1" destOrd="0" parTransId="{ADD320BF-08D5-41CC-A236-BFC61DA7517D}" sibTransId="{F377B101-CBE9-4C48-8431-04407D2E0C8D}"/>
    <dgm:cxn modelId="{2B2D38F8-A203-4172-8465-1152E862EF8F}" type="presOf" srcId="{5A11D9F3-040B-4A87-9E35-7626E7F2B439}" destId="{EC824D34-24A7-4DAC-8E43-C4EF14909D2E}" srcOrd="0" destOrd="0" presId="urn:microsoft.com/office/officeart/2005/8/layout/default"/>
    <dgm:cxn modelId="{675F8A07-AFD3-4194-A106-F15281ACDF79}" srcId="{A636AF05-2E51-4186-BA0E-DCB32E76054A}" destId="{2688B412-EA34-437C-98EB-606F28D398A4}" srcOrd="0" destOrd="0" parTransId="{D7664758-7B72-4A59-A6DE-DEFBF3A8D413}" sibTransId="{FFD9D802-6F9C-4ADC-BB98-D19F7041438A}"/>
    <dgm:cxn modelId="{990942B6-F4D8-4918-8A67-77613922A06D}" type="presOf" srcId="{897C75A9-BCA6-44F3-A9AB-C471551C42E7}" destId="{9305B5D2-C48B-44E1-8F6C-D7AF8298E978}" srcOrd="0" destOrd="0" presId="urn:microsoft.com/office/officeart/2005/8/layout/default"/>
    <dgm:cxn modelId="{B9986FE2-16E2-4CCC-9624-344D4EC176B7}" srcId="{A636AF05-2E51-4186-BA0E-DCB32E76054A}" destId="{BA79393E-8D29-45CC-97F2-D9FB560021BB}" srcOrd="2" destOrd="0" parTransId="{645064E0-832F-403A-A417-5F74138992A2}" sibTransId="{60292A2E-3956-4175-AFCD-D679A510171A}"/>
    <dgm:cxn modelId="{8198FA63-6D25-469B-B498-70A252290E4D}" srcId="{A636AF05-2E51-4186-BA0E-DCB32E76054A}" destId="{5A11D9F3-040B-4A87-9E35-7626E7F2B439}" srcOrd="4" destOrd="0" parTransId="{217491E4-E906-4678-BA23-FC3ABD6AFC7B}" sibTransId="{A5FD4657-26C9-45B3-AD7C-285B9F4CF400}"/>
    <dgm:cxn modelId="{AE1352B7-5095-4AC0-96E2-7D267FEF2230}" type="presOf" srcId="{DF3E267F-D9AD-46D2-B3E7-E99055B916F9}" destId="{574608E2-C518-4AAC-9F96-39634B8BA9CF}" srcOrd="0" destOrd="0" presId="urn:microsoft.com/office/officeart/2005/8/layout/default"/>
    <dgm:cxn modelId="{39C76AD3-7A5C-40F7-A167-474F105E0196}" type="presOf" srcId="{BA79393E-8D29-45CC-97F2-D9FB560021BB}" destId="{F3C59372-5900-4B24-A1A2-CFAC8B71F204}" srcOrd="0" destOrd="0" presId="urn:microsoft.com/office/officeart/2005/8/layout/default"/>
    <dgm:cxn modelId="{848FB9CE-612C-4712-909A-492CF147890B}" type="presOf" srcId="{A636AF05-2E51-4186-BA0E-DCB32E76054A}" destId="{7A6D9509-BBBF-4BA2-964B-6E5ADF868E82}" srcOrd="0" destOrd="0" presId="urn:microsoft.com/office/officeart/2005/8/layout/default"/>
    <dgm:cxn modelId="{DEB2ED8D-6382-4D92-8FB4-A339739ACD6D}" type="presParOf" srcId="{7A6D9509-BBBF-4BA2-964B-6E5ADF868E82}" destId="{50A76006-A2D7-44F1-B2A8-87E971B98929}" srcOrd="0" destOrd="0" presId="urn:microsoft.com/office/officeart/2005/8/layout/default"/>
    <dgm:cxn modelId="{BD94B9A5-1491-44BC-BB07-362867695518}" type="presParOf" srcId="{7A6D9509-BBBF-4BA2-964B-6E5ADF868E82}" destId="{4DD50610-B0D6-49D7-B7AA-B2A58F04BC3D}" srcOrd="1" destOrd="0" presId="urn:microsoft.com/office/officeart/2005/8/layout/default"/>
    <dgm:cxn modelId="{18D00B4D-F477-4DD9-8F2B-24E98F490FBD}" type="presParOf" srcId="{7A6D9509-BBBF-4BA2-964B-6E5ADF868E82}" destId="{574608E2-C518-4AAC-9F96-39634B8BA9CF}" srcOrd="2" destOrd="0" presId="urn:microsoft.com/office/officeart/2005/8/layout/default"/>
    <dgm:cxn modelId="{E7E6F27D-9C9C-4192-81EE-512CDF86F91B}" type="presParOf" srcId="{7A6D9509-BBBF-4BA2-964B-6E5ADF868E82}" destId="{AEE633EA-518A-4DD8-8743-77065FC4E18B}" srcOrd="3" destOrd="0" presId="urn:microsoft.com/office/officeart/2005/8/layout/default"/>
    <dgm:cxn modelId="{AA895EEC-3005-4F92-B811-0074B9AA2996}" type="presParOf" srcId="{7A6D9509-BBBF-4BA2-964B-6E5ADF868E82}" destId="{F3C59372-5900-4B24-A1A2-CFAC8B71F204}" srcOrd="4" destOrd="0" presId="urn:microsoft.com/office/officeart/2005/8/layout/default"/>
    <dgm:cxn modelId="{0F213A30-29E5-4D4D-8AFF-C9612AE6CEDF}" type="presParOf" srcId="{7A6D9509-BBBF-4BA2-964B-6E5ADF868E82}" destId="{9C1A6B79-8090-488B-96BA-C6B7BD5A1646}" srcOrd="5" destOrd="0" presId="urn:microsoft.com/office/officeart/2005/8/layout/default"/>
    <dgm:cxn modelId="{DFCD4EF2-6A3B-4FD4-BD25-425EEEE3FB68}" type="presParOf" srcId="{7A6D9509-BBBF-4BA2-964B-6E5ADF868E82}" destId="{9305B5D2-C48B-44E1-8F6C-D7AF8298E978}" srcOrd="6" destOrd="0" presId="urn:microsoft.com/office/officeart/2005/8/layout/default"/>
    <dgm:cxn modelId="{6D333E3A-9483-4C9A-9418-3F66ECB57C42}" type="presParOf" srcId="{7A6D9509-BBBF-4BA2-964B-6E5ADF868E82}" destId="{B43AC850-5E03-496C-AD3A-D83465D98993}" srcOrd="7" destOrd="0" presId="urn:microsoft.com/office/officeart/2005/8/layout/default"/>
    <dgm:cxn modelId="{13C5F567-FF55-48D5-B855-6F2D9BD87180}" type="presParOf" srcId="{7A6D9509-BBBF-4BA2-964B-6E5ADF868E82}" destId="{EC824D34-24A7-4DAC-8E43-C4EF14909D2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76006-A2D7-44F1-B2A8-87E971B98929}">
      <dsp:nvSpPr>
        <dsp:cNvPr id="0" name=""/>
        <dsp:cNvSpPr/>
      </dsp:nvSpPr>
      <dsp:spPr>
        <a:xfrm>
          <a:off x="1091869" y="1917"/>
          <a:ext cx="2454242" cy="1472545"/>
        </a:xfrm>
        <a:prstGeom prst="roundRect">
          <a:avLst/>
        </a:prstGeom>
        <a:solidFill>
          <a:srgbClr val="92D050"/>
        </a:solidFill>
        <a:ln>
          <a:solidFill>
            <a:schemeClr val="bg1">
              <a:lumMod val="8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latin typeface="Proxima Nova Lt" panose="02000506030000020004" pitchFamily="2" charset="0"/>
            </a:rPr>
            <a:t>www</a:t>
          </a:r>
          <a:r>
            <a:rPr lang="ru-RU" sz="2200" kern="1200" dirty="0">
              <a:latin typeface="Proxima Nova Lt" panose="02000506030000020004" pitchFamily="2" charset="0"/>
            </a:rPr>
            <a:t>.</a:t>
          </a:r>
          <a:r>
            <a:rPr lang="en-US" sz="2200" kern="1200" dirty="0">
              <a:latin typeface="Proxima Nova Lt" panose="02000506030000020004" pitchFamily="2" charset="0"/>
            </a:rPr>
            <a:t>vdtd.ru</a:t>
          </a:r>
          <a:endParaRPr lang="ru-RU" sz="2200" kern="1200" dirty="0">
            <a:latin typeface="Proxima Nova Lt" panose="02000506030000020004" pitchFamily="2" charset="0"/>
          </a:endParaRPr>
        </a:p>
      </dsp:txBody>
      <dsp:txXfrm>
        <a:off x="1163753" y="73801"/>
        <a:ext cx="2310474" cy="1328777"/>
      </dsp:txXfrm>
    </dsp:sp>
    <dsp:sp modelId="{574608E2-C518-4AAC-9F96-39634B8BA9CF}">
      <dsp:nvSpPr>
        <dsp:cNvPr id="0" name=""/>
        <dsp:cNvSpPr/>
      </dsp:nvSpPr>
      <dsp:spPr>
        <a:xfrm>
          <a:off x="3791536" y="1917"/>
          <a:ext cx="2454242" cy="1472545"/>
        </a:xfrm>
        <a:prstGeom prst="roundRect">
          <a:avLst/>
        </a:prstGeom>
        <a:solidFill>
          <a:srgbClr val="92D050"/>
        </a:solidFill>
        <a:ln>
          <a:solidFill>
            <a:schemeClr val="bg1">
              <a:lumMod val="8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Proxima Nova Lt" panose="02000506030000020004" pitchFamily="2" charset="0"/>
            </a:rPr>
            <a:t>Информационно-методические издания</a:t>
          </a:r>
        </a:p>
      </dsp:txBody>
      <dsp:txXfrm>
        <a:off x="3863420" y="73801"/>
        <a:ext cx="2310474" cy="1328777"/>
      </dsp:txXfrm>
    </dsp:sp>
    <dsp:sp modelId="{F3C59372-5900-4B24-A1A2-CFAC8B71F204}">
      <dsp:nvSpPr>
        <dsp:cNvPr id="0" name=""/>
        <dsp:cNvSpPr/>
      </dsp:nvSpPr>
      <dsp:spPr>
        <a:xfrm>
          <a:off x="1091869" y="1719887"/>
          <a:ext cx="2454242" cy="1472545"/>
        </a:xfrm>
        <a:prstGeom prst="roundRect">
          <a:avLst/>
        </a:prstGeom>
        <a:solidFill>
          <a:srgbClr val="92D050"/>
        </a:solidFill>
        <a:ln>
          <a:solidFill>
            <a:schemeClr val="bg1">
              <a:lumMod val="8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Proxima Nova Lt" panose="02000506030000020004" pitchFamily="2" charset="0"/>
            </a:rPr>
            <a:t>Видеоматериалы</a:t>
          </a:r>
          <a:endParaRPr lang="ru-RU" sz="2200" kern="1200" dirty="0">
            <a:latin typeface="Proxima Nova Lt" panose="02000506030000020004" pitchFamily="2" charset="0"/>
          </a:endParaRPr>
        </a:p>
      </dsp:txBody>
      <dsp:txXfrm>
        <a:off x="1163753" y="1791771"/>
        <a:ext cx="2310474" cy="1328777"/>
      </dsp:txXfrm>
    </dsp:sp>
    <dsp:sp modelId="{9305B5D2-C48B-44E1-8F6C-D7AF8298E978}">
      <dsp:nvSpPr>
        <dsp:cNvPr id="0" name=""/>
        <dsp:cNvSpPr/>
      </dsp:nvSpPr>
      <dsp:spPr>
        <a:xfrm>
          <a:off x="3791536" y="1719887"/>
          <a:ext cx="2454242" cy="1472545"/>
        </a:xfrm>
        <a:prstGeom prst="roundRect">
          <a:avLst/>
        </a:prstGeom>
        <a:solidFill>
          <a:srgbClr val="92D050"/>
        </a:solidFill>
        <a:ln>
          <a:solidFill>
            <a:schemeClr val="bg1">
              <a:lumMod val="8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Proxima Nova Lt" panose="02000506030000020004" pitchFamily="2" charset="0"/>
            </a:rPr>
            <a:t>Групповые </a:t>
          </a:r>
          <a:r>
            <a:rPr lang="ru-RU" sz="2200" kern="1200" dirty="0" smtClean="0">
              <a:latin typeface="Proxima Nova Lt" panose="02000506030000020004" pitchFamily="2" charset="0"/>
            </a:rPr>
            <a:t>онлайн- </a:t>
          </a:r>
          <a:r>
            <a:rPr lang="ru-RU" sz="2200" kern="1200" dirty="0" err="1">
              <a:latin typeface="Proxima Nova Lt" panose="02000506030000020004" pitchFamily="2" charset="0"/>
            </a:rPr>
            <a:t>супервизии</a:t>
          </a:r>
          <a:endParaRPr lang="ru-RU" sz="2200" kern="1200" dirty="0">
            <a:latin typeface="Proxima Nova Lt" panose="02000506030000020004" pitchFamily="2" charset="0"/>
          </a:endParaRPr>
        </a:p>
      </dsp:txBody>
      <dsp:txXfrm>
        <a:off x="3863420" y="1791771"/>
        <a:ext cx="2310474" cy="1328777"/>
      </dsp:txXfrm>
    </dsp:sp>
    <dsp:sp modelId="{EC824D34-24A7-4DAC-8E43-C4EF14909D2E}">
      <dsp:nvSpPr>
        <dsp:cNvPr id="0" name=""/>
        <dsp:cNvSpPr/>
      </dsp:nvSpPr>
      <dsp:spPr>
        <a:xfrm>
          <a:off x="1121295" y="3437857"/>
          <a:ext cx="5095056" cy="1472545"/>
        </a:xfrm>
        <a:prstGeom prst="roundRect">
          <a:avLst/>
        </a:prstGeom>
        <a:solidFill>
          <a:srgbClr val="92D050"/>
        </a:solidFill>
        <a:ln>
          <a:solidFill>
            <a:schemeClr val="bg1">
              <a:lumMod val="8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Proxima Nova Lt" panose="02000506030000020004" pitchFamily="2" charset="0"/>
            </a:rPr>
            <a:t>Ежегодный конкурс информационно-просветительских материалов</a:t>
          </a:r>
        </a:p>
      </dsp:txBody>
      <dsp:txXfrm>
        <a:off x="1193179" y="3509741"/>
        <a:ext cx="4951288" cy="1328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047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25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91193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185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1347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570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053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653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401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057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84354" y="6704023"/>
            <a:ext cx="2892783" cy="384175"/>
          </a:xfrm>
          <a:prstGeom prst="rect">
            <a:avLst/>
          </a:prstGeom>
        </p:spPr>
        <p:txBody>
          <a:bodyPr/>
          <a:lstStyle/>
          <a:p>
            <a:fld id="{3BED4874-415F-4462-8CBD-90FA9588F106}" type="datetimeFigureOut">
              <a:rPr lang="zh-CN" altLang="en-US" smtClean="0"/>
              <a:t>2022/6/3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259789" y="6704023"/>
            <a:ext cx="4339173" cy="3841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081627" y="6704023"/>
            <a:ext cx="2892783" cy="384175"/>
          </a:xfrm>
          <a:prstGeom prst="rect">
            <a:avLst/>
          </a:prstGeom>
        </p:spPr>
        <p:txBody>
          <a:bodyPr/>
          <a:lstStyle/>
          <a:p>
            <a:fld id="{8C92ADDF-ABC6-4EEC-846D-A1AE2D4106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15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2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7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0" indent="-228620" algn="l" defTabSz="91447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58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94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33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71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809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48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86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24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9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76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14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53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91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29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67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06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6"/>
          <p:cNvSpPr>
            <a:spLocks/>
          </p:cNvSpPr>
          <p:nvPr/>
        </p:nvSpPr>
        <p:spPr bwMode="auto">
          <a:xfrm>
            <a:off x="0" y="892214"/>
            <a:ext cx="11328078" cy="5332963"/>
          </a:xfrm>
          <a:custGeom>
            <a:avLst/>
            <a:gdLst>
              <a:gd name="T0" fmla="*/ 0 w 4756"/>
              <a:gd name="T1" fmla="*/ 0 h 2239"/>
              <a:gd name="T2" fmla="*/ 3897 w 4756"/>
              <a:gd name="T3" fmla="*/ 0 h 2239"/>
              <a:gd name="T4" fmla="*/ 4756 w 4756"/>
              <a:gd name="T5" fmla="*/ 1121 h 2239"/>
              <a:gd name="T6" fmla="*/ 3897 w 4756"/>
              <a:gd name="T7" fmla="*/ 2239 h 2239"/>
              <a:gd name="T8" fmla="*/ 0 w 4756"/>
              <a:gd name="T9" fmla="*/ 2239 h 2239"/>
              <a:gd name="T10" fmla="*/ 0 w 4756"/>
              <a:gd name="T11" fmla="*/ 0 h 2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56" h="2239">
                <a:moveTo>
                  <a:pt x="0" y="0"/>
                </a:moveTo>
                <a:lnTo>
                  <a:pt x="3897" y="0"/>
                </a:lnTo>
                <a:lnTo>
                  <a:pt x="4756" y="1121"/>
                </a:lnTo>
                <a:lnTo>
                  <a:pt x="3897" y="2239"/>
                </a:lnTo>
                <a:lnTo>
                  <a:pt x="0" y="2239"/>
                </a:lnTo>
                <a:lnTo>
                  <a:pt x="0" y="0"/>
                </a:lnTo>
                <a:close/>
              </a:path>
            </a:pathLst>
          </a:custGeom>
          <a:solidFill>
            <a:srgbClr val="33996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>
            <a:off x="5853338" y="-61716"/>
            <a:ext cx="4620789" cy="7240824"/>
          </a:xfrm>
          <a:custGeom>
            <a:avLst/>
            <a:gdLst>
              <a:gd name="T0" fmla="*/ 0 w 1940"/>
              <a:gd name="T1" fmla="*/ 0 h 3040"/>
              <a:gd name="T2" fmla="*/ 774 w 1940"/>
              <a:gd name="T3" fmla="*/ 0 h 3040"/>
              <a:gd name="T4" fmla="*/ 1938 w 1940"/>
              <a:gd name="T5" fmla="*/ 1537 h 3040"/>
              <a:gd name="T6" fmla="*/ 1940 w 1940"/>
              <a:gd name="T7" fmla="*/ 1537 h 3040"/>
              <a:gd name="T8" fmla="*/ 774 w 1940"/>
              <a:gd name="T9" fmla="*/ 3040 h 3040"/>
              <a:gd name="T10" fmla="*/ 0 w 1940"/>
              <a:gd name="T11" fmla="*/ 3040 h 3040"/>
              <a:gd name="T12" fmla="*/ 1167 w 1940"/>
              <a:gd name="T13" fmla="*/ 1537 h 3040"/>
              <a:gd name="T14" fmla="*/ 0 w 1940"/>
              <a:gd name="T15" fmla="*/ 0 h 3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40" h="3040">
                <a:moveTo>
                  <a:pt x="0" y="0"/>
                </a:moveTo>
                <a:lnTo>
                  <a:pt x="774" y="0"/>
                </a:lnTo>
                <a:lnTo>
                  <a:pt x="1938" y="1537"/>
                </a:lnTo>
                <a:lnTo>
                  <a:pt x="1940" y="1537"/>
                </a:lnTo>
                <a:lnTo>
                  <a:pt x="774" y="3040"/>
                </a:lnTo>
                <a:lnTo>
                  <a:pt x="0" y="3040"/>
                </a:lnTo>
                <a:lnTo>
                  <a:pt x="1167" y="1537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535791" y="2227258"/>
            <a:ext cx="7120722" cy="11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Proxima Nova Th" panose="02000506030000020004" pitchFamily="2" charset="0"/>
                <a:ea typeface="Roboto" panose="02000000000000000000" pitchFamily="2" charset="0"/>
              </a:rPr>
              <a:t>Всероссийский проект </a:t>
            </a:r>
          </a:p>
          <a:p>
            <a:pPr algn="ctr">
              <a:buNone/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Proxima Nova Th" panose="02000506030000020004" pitchFamily="2" charset="0"/>
                <a:ea typeface="Roboto" panose="02000000000000000000" pitchFamily="2" charset="0"/>
              </a:rPr>
              <a:t>«Детский телефон доверия»</a:t>
            </a:r>
            <a:endParaRPr lang="ru-RU" dirty="0">
              <a:solidFill>
                <a:schemeClr val="bg1">
                  <a:lumMod val="95000"/>
                </a:schemeClr>
              </a:solidFill>
              <a:latin typeface="Proxima Nova Th" panose="02000506030000020004" pitchFamily="2" charset="0"/>
              <a:ea typeface="Roboto" panose="02000000000000000000" pitchFamily="2" charset="0"/>
            </a:endParaRPr>
          </a:p>
        </p:txBody>
      </p:sp>
      <p:cxnSp>
        <p:nvCxnSpPr>
          <p:cNvPr id="13" name="直接连接符 12"/>
          <p:cNvCxnSpPr>
            <a:cxnSpLocks/>
          </p:cNvCxnSpPr>
          <p:nvPr/>
        </p:nvCxnSpPr>
        <p:spPr>
          <a:xfrm>
            <a:off x="838200" y="3544317"/>
            <a:ext cx="681831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CBAAC5-BA65-4566-869A-C2200E319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7801F92D-8C36-43DD-833A-FD08DA2FB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36" y="3616325"/>
            <a:ext cx="2208440" cy="199485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19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/>
        </p:nvGrpSpPr>
        <p:grpSpPr>
          <a:xfrm>
            <a:off x="-4049" y="235338"/>
            <a:ext cx="12881849" cy="7016362"/>
            <a:chOff x="0" y="222291"/>
            <a:chExt cx="12881849" cy="7016362"/>
          </a:xfrm>
        </p:grpSpPr>
        <p:sp>
          <p:nvSpPr>
            <p:cNvPr id="45" name="任意多边形 44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827688" y="222291"/>
              <a:ext cx="665567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</a:t>
              </a:r>
              <a:r>
                <a:rPr lang="ru-RU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9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8" name="TextBox 41"/>
            <p:cNvSpPr txBox="1"/>
            <p:nvPr/>
          </p:nvSpPr>
          <p:spPr>
            <a:xfrm>
              <a:off x="2040936" y="342879"/>
              <a:ext cx="23743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sz="2000" b="1" dirty="0">
                  <a:solidFill>
                    <a:schemeClr val="bg1"/>
                  </a:solidFill>
                  <a:latin typeface="Proxima Nova Rg" panose="02000506030000020004" pitchFamily="2" charset="0"/>
                  <a:ea typeface="微软雅黑" panose="020B0503020204020204" pitchFamily="34" charset="-122"/>
                </a:rPr>
                <a:t>Результативность</a:t>
              </a:r>
              <a:endParaRPr lang="zh-CN" altLang="en-US" sz="2000" b="1" dirty="0">
                <a:solidFill>
                  <a:schemeClr val="bg1"/>
                </a:solidFill>
                <a:latin typeface="Proxima Nova Rg" panose="02000506030000020004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7" name="TextBox 41">
              <a:extLst>
                <a:ext uri="{FF2B5EF4-FFF2-40B4-BE49-F238E27FC236}">
                  <a16:creationId xmlns:a16="http://schemas.microsoft.com/office/drawing/2014/main" xmlns="" id="{0B272925-1487-42E4-854E-8CEEB87DDA2C}"/>
                </a:ext>
              </a:extLst>
            </p:cNvPr>
            <p:cNvSpPr txBox="1"/>
            <p:nvPr/>
          </p:nvSpPr>
          <p:spPr>
            <a:xfrm>
              <a:off x="1979734" y="972279"/>
              <a:ext cx="85684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roxima Nova Rg" panose="02000506030000020004" pitchFamily="2" charset="0"/>
                </a:rPr>
                <a:t>Система информационно-методической поддержки специалистов служб Детского телефона доверия</a:t>
              </a:r>
            </a:p>
            <a:p>
              <a:pPr algn="just" fontAlgn="base"/>
              <a:endPara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Rg" panose="02000506030000020004" pitchFamily="2" charset="0"/>
              </a:endParaRPr>
            </a:p>
            <a:p>
              <a:pPr fontAlgn="base"/>
              <a:endPara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Rg" panose="02000506030000020004" pitchFamily="2" charset="0"/>
              </a:endParaRPr>
            </a:p>
          </p:txBody>
        </p:sp>
      </p:grp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xmlns="" id="{71F220E5-616A-47DF-B31B-7B4715A24968}"/>
              </a:ext>
            </a:extLst>
          </p:cNvPr>
          <p:cNvSpPr txBox="1">
            <a:spLocks/>
          </p:cNvSpPr>
          <p:nvPr/>
        </p:nvSpPr>
        <p:spPr>
          <a:xfrm>
            <a:off x="2802821" y="2063513"/>
            <a:ext cx="6696744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8E0DE483-7984-481B-8C43-48530891C08E}"/>
              </a:ext>
            </a:extLst>
          </p:cNvPr>
          <p:cNvSpPr txBox="1">
            <a:spLocks/>
          </p:cNvSpPr>
          <p:nvPr/>
        </p:nvSpPr>
        <p:spPr>
          <a:xfrm>
            <a:off x="2802821" y="2063513"/>
            <a:ext cx="7169968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xmlns="" id="{1919C949-3EC3-49A7-A48F-F243E6AFF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8591787"/>
              </p:ext>
            </p:extLst>
          </p:nvPr>
        </p:nvGraphicFramePr>
        <p:xfrm>
          <a:off x="2635141" y="1893536"/>
          <a:ext cx="733764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63ACB4C-F7E1-41DC-AF84-A49C329A4C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组合 131"/>
          <p:cNvGrpSpPr/>
          <p:nvPr/>
        </p:nvGrpSpPr>
        <p:grpSpPr>
          <a:xfrm>
            <a:off x="5008299" y="4150431"/>
            <a:ext cx="2823472" cy="2348442"/>
            <a:chOff x="229394" y="1453366"/>
            <a:chExt cx="969072" cy="1119178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3" name="Freeform 27"/>
            <p:cNvSpPr>
              <a:spLocks/>
            </p:cNvSpPr>
            <p:nvPr/>
          </p:nvSpPr>
          <p:spPr bwMode="auto">
            <a:xfrm>
              <a:off x="229394" y="1453366"/>
              <a:ext cx="969072" cy="1119178"/>
            </a:xfrm>
            <a:custGeom>
              <a:avLst/>
              <a:gdLst>
                <a:gd name="T0" fmla="*/ 1098 w 2195"/>
                <a:gd name="T1" fmla="*/ 2535 h 2535"/>
                <a:gd name="T2" fmla="*/ 0 w 2195"/>
                <a:gd name="T3" fmla="*/ 1903 h 2535"/>
                <a:gd name="T4" fmla="*/ 0 w 2195"/>
                <a:gd name="T5" fmla="*/ 634 h 2535"/>
                <a:gd name="T6" fmla="*/ 1098 w 2195"/>
                <a:gd name="T7" fmla="*/ 0 h 2535"/>
                <a:gd name="T8" fmla="*/ 2195 w 2195"/>
                <a:gd name="T9" fmla="*/ 634 h 2535"/>
                <a:gd name="T10" fmla="*/ 2195 w 2195"/>
                <a:gd name="T11" fmla="*/ 1903 h 2535"/>
                <a:gd name="T12" fmla="*/ 1098 w 2195"/>
                <a:gd name="T13" fmla="*/ 2535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5" h="2535">
                  <a:moveTo>
                    <a:pt x="1098" y="2535"/>
                  </a:moveTo>
                  <a:lnTo>
                    <a:pt x="0" y="1903"/>
                  </a:lnTo>
                  <a:lnTo>
                    <a:pt x="0" y="634"/>
                  </a:lnTo>
                  <a:lnTo>
                    <a:pt x="1098" y="0"/>
                  </a:lnTo>
                  <a:lnTo>
                    <a:pt x="2195" y="634"/>
                  </a:lnTo>
                  <a:lnTo>
                    <a:pt x="2195" y="1903"/>
                  </a:lnTo>
                  <a:lnTo>
                    <a:pt x="1098" y="2535"/>
                  </a:lnTo>
                  <a:close/>
                </a:path>
              </a:pathLst>
            </a:custGeom>
            <a:gradFill>
              <a:gsLst>
                <a:gs pos="22000">
                  <a:schemeClr val="bg1">
                    <a:alpha val="40000"/>
                  </a:schemeClr>
                </a:gs>
                <a:gs pos="50000">
                  <a:srgbClr val="FFFFFF">
                    <a:alpha val="10000"/>
                  </a:srgbClr>
                </a:gs>
                <a:gs pos="50000">
                  <a:schemeClr val="bg1">
                    <a:alpha val="20000"/>
                  </a:schemeClr>
                </a:gs>
                <a:gs pos="15000">
                  <a:schemeClr val="bg1">
                    <a:alpha val="87000"/>
                  </a:schemeClr>
                </a:gs>
              </a:gsLst>
              <a:lin ang="2700000" scaled="0"/>
            </a:gradFill>
            <a:ln>
              <a:gradFill>
                <a:gsLst>
                  <a:gs pos="75000">
                    <a:srgbClr val="F0F0F0"/>
                  </a:gs>
                  <a:gs pos="50000">
                    <a:srgbClr val="C8C8C8"/>
                  </a:gs>
                  <a:gs pos="25000">
                    <a:srgbClr val="F0F0F0"/>
                  </a:gs>
                  <a:gs pos="0">
                    <a:schemeClr val="bg1"/>
                  </a:gs>
                  <a:gs pos="100000">
                    <a:schemeClr val="bg1"/>
                  </a:gs>
                </a:gsLst>
                <a:lin ang="2700000" scaled="0"/>
              </a:gradFill>
            </a:ln>
            <a:effectLst>
              <a:outerShdw blurRad="228600" dist="889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4" name="Freeform 27"/>
            <p:cNvSpPr>
              <a:spLocks/>
            </p:cNvSpPr>
            <p:nvPr/>
          </p:nvSpPr>
          <p:spPr bwMode="auto">
            <a:xfrm>
              <a:off x="295550" y="1563847"/>
              <a:ext cx="869616" cy="890367"/>
            </a:xfrm>
            <a:custGeom>
              <a:avLst/>
              <a:gdLst>
                <a:gd name="T0" fmla="*/ 1098 w 2195"/>
                <a:gd name="T1" fmla="*/ 2535 h 2535"/>
                <a:gd name="T2" fmla="*/ 0 w 2195"/>
                <a:gd name="T3" fmla="*/ 1903 h 2535"/>
                <a:gd name="T4" fmla="*/ 0 w 2195"/>
                <a:gd name="T5" fmla="*/ 634 h 2535"/>
                <a:gd name="T6" fmla="*/ 1098 w 2195"/>
                <a:gd name="T7" fmla="*/ 0 h 2535"/>
                <a:gd name="T8" fmla="*/ 2195 w 2195"/>
                <a:gd name="T9" fmla="*/ 634 h 2535"/>
                <a:gd name="T10" fmla="*/ 2195 w 2195"/>
                <a:gd name="T11" fmla="*/ 1903 h 2535"/>
                <a:gd name="T12" fmla="*/ 1098 w 2195"/>
                <a:gd name="T13" fmla="*/ 2535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5" h="2535">
                  <a:moveTo>
                    <a:pt x="1098" y="2535"/>
                  </a:moveTo>
                  <a:lnTo>
                    <a:pt x="0" y="1903"/>
                  </a:lnTo>
                  <a:lnTo>
                    <a:pt x="0" y="634"/>
                  </a:lnTo>
                  <a:lnTo>
                    <a:pt x="1098" y="0"/>
                  </a:lnTo>
                  <a:lnTo>
                    <a:pt x="2195" y="634"/>
                  </a:lnTo>
                  <a:lnTo>
                    <a:pt x="2195" y="1903"/>
                  </a:lnTo>
                  <a:lnTo>
                    <a:pt x="1098" y="2535"/>
                  </a:lnTo>
                  <a:close/>
                </a:path>
              </a:pathLst>
            </a:custGeom>
            <a:solidFill>
              <a:srgbClr val="339966"/>
            </a:solidFill>
            <a:ln w="285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1897350" y="4150431"/>
            <a:ext cx="2823472" cy="2348442"/>
            <a:chOff x="4966840" y="32547"/>
            <a:chExt cx="1506022" cy="1739302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0" name="Freeform 27"/>
            <p:cNvSpPr>
              <a:spLocks/>
            </p:cNvSpPr>
            <p:nvPr/>
          </p:nvSpPr>
          <p:spPr bwMode="auto">
            <a:xfrm>
              <a:off x="4966840" y="32547"/>
              <a:ext cx="1506022" cy="1739302"/>
            </a:xfrm>
            <a:custGeom>
              <a:avLst/>
              <a:gdLst>
                <a:gd name="T0" fmla="*/ 1098 w 2195"/>
                <a:gd name="T1" fmla="*/ 2535 h 2535"/>
                <a:gd name="T2" fmla="*/ 0 w 2195"/>
                <a:gd name="T3" fmla="*/ 1903 h 2535"/>
                <a:gd name="T4" fmla="*/ 0 w 2195"/>
                <a:gd name="T5" fmla="*/ 634 h 2535"/>
                <a:gd name="T6" fmla="*/ 1098 w 2195"/>
                <a:gd name="T7" fmla="*/ 0 h 2535"/>
                <a:gd name="T8" fmla="*/ 2195 w 2195"/>
                <a:gd name="T9" fmla="*/ 634 h 2535"/>
                <a:gd name="T10" fmla="*/ 2195 w 2195"/>
                <a:gd name="T11" fmla="*/ 1903 h 2535"/>
                <a:gd name="T12" fmla="*/ 1098 w 2195"/>
                <a:gd name="T13" fmla="*/ 2535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5" h="2535">
                  <a:moveTo>
                    <a:pt x="1098" y="2535"/>
                  </a:moveTo>
                  <a:lnTo>
                    <a:pt x="0" y="1903"/>
                  </a:lnTo>
                  <a:lnTo>
                    <a:pt x="0" y="634"/>
                  </a:lnTo>
                  <a:lnTo>
                    <a:pt x="1098" y="0"/>
                  </a:lnTo>
                  <a:lnTo>
                    <a:pt x="2195" y="634"/>
                  </a:lnTo>
                  <a:lnTo>
                    <a:pt x="2195" y="1903"/>
                  </a:lnTo>
                  <a:lnTo>
                    <a:pt x="1098" y="2535"/>
                  </a:lnTo>
                  <a:close/>
                </a:path>
              </a:pathLst>
            </a:custGeom>
            <a:gradFill>
              <a:gsLst>
                <a:gs pos="22000">
                  <a:schemeClr val="bg1">
                    <a:alpha val="40000"/>
                  </a:schemeClr>
                </a:gs>
                <a:gs pos="50000">
                  <a:srgbClr val="FFFFFF">
                    <a:alpha val="10000"/>
                  </a:srgbClr>
                </a:gs>
                <a:gs pos="50000">
                  <a:schemeClr val="bg1">
                    <a:alpha val="20000"/>
                  </a:schemeClr>
                </a:gs>
                <a:gs pos="15000">
                  <a:schemeClr val="bg1">
                    <a:alpha val="87000"/>
                  </a:schemeClr>
                </a:gs>
              </a:gsLst>
              <a:lin ang="2700000" scaled="0"/>
            </a:gradFill>
            <a:ln>
              <a:gradFill>
                <a:gsLst>
                  <a:gs pos="75000">
                    <a:srgbClr val="F0F0F0"/>
                  </a:gs>
                  <a:gs pos="50000">
                    <a:srgbClr val="C8C8C8"/>
                  </a:gs>
                  <a:gs pos="25000">
                    <a:srgbClr val="F0F0F0"/>
                  </a:gs>
                  <a:gs pos="0">
                    <a:schemeClr val="bg1"/>
                  </a:gs>
                  <a:gs pos="100000">
                    <a:schemeClr val="bg1"/>
                  </a:gs>
                </a:gsLst>
                <a:lin ang="2700000" scaled="0"/>
              </a:gradFill>
            </a:ln>
            <a:effectLst>
              <a:outerShdw blurRad="228600" dist="889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1" name="Freeform 27"/>
            <p:cNvSpPr>
              <a:spLocks/>
            </p:cNvSpPr>
            <p:nvPr/>
          </p:nvSpPr>
          <p:spPr bwMode="auto">
            <a:xfrm>
              <a:off x="5120790" y="210344"/>
              <a:ext cx="1198122" cy="1383709"/>
            </a:xfrm>
            <a:custGeom>
              <a:avLst/>
              <a:gdLst>
                <a:gd name="T0" fmla="*/ 1098 w 2195"/>
                <a:gd name="T1" fmla="*/ 2535 h 2535"/>
                <a:gd name="T2" fmla="*/ 0 w 2195"/>
                <a:gd name="T3" fmla="*/ 1903 h 2535"/>
                <a:gd name="T4" fmla="*/ 0 w 2195"/>
                <a:gd name="T5" fmla="*/ 634 h 2535"/>
                <a:gd name="T6" fmla="*/ 1098 w 2195"/>
                <a:gd name="T7" fmla="*/ 0 h 2535"/>
                <a:gd name="T8" fmla="*/ 2195 w 2195"/>
                <a:gd name="T9" fmla="*/ 634 h 2535"/>
                <a:gd name="T10" fmla="*/ 2195 w 2195"/>
                <a:gd name="T11" fmla="*/ 1903 h 2535"/>
                <a:gd name="T12" fmla="*/ 1098 w 2195"/>
                <a:gd name="T13" fmla="*/ 2535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5" h="2535">
                  <a:moveTo>
                    <a:pt x="1098" y="2535"/>
                  </a:moveTo>
                  <a:lnTo>
                    <a:pt x="0" y="1903"/>
                  </a:lnTo>
                  <a:lnTo>
                    <a:pt x="0" y="634"/>
                  </a:lnTo>
                  <a:lnTo>
                    <a:pt x="1098" y="0"/>
                  </a:lnTo>
                  <a:lnTo>
                    <a:pt x="2195" y="634"/>
                  </a:lnTo>
                  <a:lnTo>
                    <a:pt x="2195" y="1903"/>
                  </a:lnTo>
                  <a:lnTo>
                    <a:pt x="1098" y="2535"/>
                  </a:lnTo>
                  <a:close/>
                </a:path>
              </a:pathLst>
            </a:custGeom>
            <a:solidFill>
              <a:srgbClr val="8CC94C"/>
            </a:solidFill>
            <a:ln w="285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cxnSp>
        <p:nvCxnSpPr>
          <p:cNvPr id="102" name="直接连接符 20"/>
          <p:cNvCxnSpPr>
            <a:cxnSpLocks noChangeShapeType="1"/>
            <a:stCxn id="100" idx="3"/>
            <a:endCxn id="118" idx="0"/>
          </p:cNvCxnSpPr>
          <p:nvPr/>
        </p:nvCxnSpPr>
        <p:spPr bwMode="auto">
          <a:xfrm flipV="1">
            <a:off x="3309729" y="3556735"/>
            <a:ext cx="3111921" cy="593696"/>
          </a:xfrm>
          <a:prstGeom prst="line">
            <a:avLst/>
          </a:prstGeom>
          <a:noFill/>
          <a:ln w="19050">
            <a:solidFill>
              <a:srgbClr val="33996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直接连接符 20"/>
          <p:cNvCxnSpPr>
            <a:cxnSpLocks noChangeShapeType="1"/>
            <a:stCxn id="133" idx="3"/>
            <a:endCxn id="118" idx="0"/>
          </p:cNvCxnSpPr>
          <p:nvPr/>
        </p:nvCxnSpPr>
        <p:spPr bwMode="auto">
          <a:xfrm flipV="1">
            <a:off x="6420678" y="3556735"/>
            <a:ext cx="972" cy="593696"/>
          </a:xfrm>
          <a:prstGeom prst="line">
            <a:avLst/>
          </a:prstGeom>
          <a:noFill/>
          <a:ln w="19050">
            <a:solidFill>
              <a:srgbClr val="33996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接连接符 20"/>
          <p:cNvCxnSpPr>
            <a:cxnSpLocks noChangeShapeType="1"/>
            <a:stCxn id="60" idx="3"/>
            <a:endCxn id="118" idx="0"/>
          </p:cNvCxnSpPr>
          <p:nvPr/>
        </p:nvCxnSpPr>
        <p:spPr bwMode="auto">
          <a:xfrm flipH="1" flipV="1">
            <a:off x="6421650" y="3556735"/>
            <a:ext cx="3109977" cy="585459"/>
          </a:xfrm>
          <a:prstGeom prst="line">
            <a:avLst/>
          </a:prstGeom>
          <a:noFill/>
          <a:ln w="19050">
            <a:solidFill>
              <a:srgbClr val="33996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6" name="TextBox 105"/>
          <p:cNvSpPr txBox="1"/>
          <p:nvPr/>
        </p:nvSpPr>
        <p:spPr>
          <a:xfrm>
            <a:off x="2433529" y="4700380"/>
            <a:ext cx="1772341" cy="1082216"/>
          </a:xfrm>
          <a:prstGeom prst="rect">
            <a:avLst/>
          </a:prstGeom>
          <a:noFill/>
        </p:spPr>
        <p:txBody>
          <a:bodyPr wrap="square" lIns="96392" tIns="48195" rIns="96392" bIns="48195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1600" dirty="0" smtClean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215 </a:t>
            </a:r>
            <a:r>
              <a:rPr lang="ru-RU" altLang="zh-CN" sz="1600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служб во всех субъектах Российской Федерации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201051" y="4849962"/>
            <a:ext cx="2533701" cy="589774"/>
          </a:xfrm>
          <a:prstGeom prst="rect">
            <a:avLst/>
          </a:prstGeom>
          <a:noFill/>
        </p:spPr>
        <p:txBody>
          <a:bodyPr wrap="square" lIns="96392" tIns="48195" rIns="96392" bIns="48195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1600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Круглосуточно в </a:t>
            </a:r>
            <a:r>
              <a:rPr lang="ru-RU" altLang="zh-CN" sz="1600" dirty="0" smtClean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78 субъектах </a:t>
            </a:r>
            <a:r>
              <a:rPr lang="ru-RU" altLang="zh-CN" sz="1600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Российской Федерации</a:t>
            </a:r>
          </a:p>
        </p:txBody>
      </p:sp>
      <p:grpSp>
        <p:nvGrpSpPr>
          <p:cNvPr id="114" name="组合 113"/>
          <p:cNvGrpSpPr/>
          <p:nvPr/>
        </p:nvGrpSpPr>
        <p:grpSpPr>
          <a:xfrm>
            <a:off x="3981103" y="1068210"/>
            <a:ext cx="4960556" cy="2498151"/>
            <a:chOff x="2757415" y="829317"/>
            <a:chExt cx="3529013" cy="1532909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5" name="组合 114"/>
            <p:cNvGrpSpPr/>
            <p:nvPr/>
          </p:nvGrpSpPr>
          <p:grpSpPr>
            <a:xfrm>
              <a:off x="2757415" y="829317"/>
              <a:ext cx="3470901" cy="1532909"/>
              <a:chOff x="3971683" y="32547"/>
              <a:chExt cx="3470901" cy="1532909"/>
            </a:xfrm>
          </p:grpSpPr>
          <p:sp>
            <p:nvSpPr>
              <p:cNvPr id="117" name="Freeform 27"/>
              <p:cNvSpPr>
                <a:spLocks/>
              </p:cNvSpPr>
              <p:nvPr/>
            </p:nvSpPr>
            <p:spPr bwMode="auto">
              <a:xfrm>
                <a:off x="3971683" y="32547"/>
                <a:ext cx="3454891" cy="1532909"/>
              </a:xfrm>
              <a:custGeom>
                <a:avLst/>
                <a:gdLst>
                  <a:gd name="T0" fmla="*/ 1098 w 2195"/>
                  <a:gd name="T1" fmla="*/ 2535 h 2535"/>
                  <a:gd name="T2" fmla="*/ 0 w 2195"/>
                  <a:gd name="T3" fmla="*/ 1903 h 2535"/>
                  <a:gd name="T4" fmla="*/ 0 w 2195"/>
                  <a:gd name="T5" fmla="*/ 634 h 2535"/>
                  <a:gd name="T6" fmla="*/ 1098 w 2195"/>
                  <a:gd name="T7" fmla="*/ 0 h 2535"/>
                  <a:gd name="T8" fmla="*/ 2195 w 2195"/>
                  <a:gd name="T9" fmla="*/ 634 h 2535"/>
                  <a:gd name="T10" fmla="*/ 2195 w 2195"/>
                  <a:gd name="T11" fmla="*/ 1903 h 2535"/>
                  <a:gd name="T12" fmla="*/ 1098 w 2195"/>
                  <a:gd name="T13" fmla="*/ 2535 h 2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95" h="2535">
                    <a:moveTo>
                      <a:pt x="1098" y="2535"/>
                    </a:moveTo>
                    <a:lnTo>
                      <a:pt x="0" y="1903"/>
                    </a:lnTo>
                    <a:lnTo>
                      <a:pt x="0" y="634"/>
                    </a:lnTo>
                    <a:lnTo>
                      <a:pt x="1098" y="0"/>
                    </a:lnTo>
                    <a:lnTo>
                      <a:pt x="2195" y="634"/>
                    </a:lnTo>
                    <a:lnTo>
                      <a:pt x="2195" y="1903"/>
                    </a:lnTo>
                    <a:lnTo>
                      <a:pt x="1098" y="2535"/>
                    </a:lnTo>
                    <a:close/>
                  </a:path>
                </a:pathLst>
              </a:custGeom>
              <a:gradFill>
                <a:gsLst>
                  <a:gs pos="22000">
                    <a:schemeClr val="bg1">
                      <a:alpha val="40000"/>
                    </a:schemeClr>
                  </a:gs>
                  <a:gs pos="50000">
                    <a:srgbClr val="FFFFFF">
                      <a:alpha val="10000"/>
                    </a:srgbClr>
                  </a:gs>
                  <a:gs pos="50000">
                    <a:schemeClr val="bg1">
                      <a:alpha val="20000"/>
                    </a:schemeClr>
                  </a:gs>
                  <a:gs pos="15000">
                    <a:schemeClr val="bg1">
                      <a:alpha val="87000"/>
                    </a:schemeClr>
                  </a:gs>
                </a:gsLst>
                <a:lin ang="2700000" scaled="0"/>
              </a:gradFill>
              <a:ln>
                <a:gradFill>
                  <a:gsLst>
                    <a:gs pos="75000">
                      <a:srgbClr val="F0F0F0"/>
                    </a:gs>
                    <a:gs pos="50000">
                      <a:srgbClr val="C8C8C8"/>
                    </a:gs>
                    <a:gs pos="25000">
                      <a:srgbClr val="F0F0F0"/>
                    </a:gs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700000" scaled="0"/>
                </a:gradFill>
              </a:ln>
              <a:effectLst>
                <a:outerShdw blurRad="228600" dist="889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Freeform 27"/>
              <p:cNvSpPr>
                <a:spLocks/>
              </p:cNvSpPr>
              <p:nvPr/>
            </p:nvSpPr>
            <p:spPr bwMode="auto">
              <a:xfrm>
                <a:off x="3971683" y="48367"/>
                <a:ext cx="3470901" cy="1511182"/>
              </a:xfrm>
              <a:custGeom>
                <a:avLst/>
                <a:gdLst>
                  <a:gd name="T0" fmla="*/ 1098 w 2195"/>
                  <a:gd name="T1" fmla="*/ 2535 h 2535"/>
                  <a:gd name="T2" fmla="*/ 0 w 2195"/>
                  <a:gd name="T3" fmla="*/ 1903 h 2535"/>
                  <a:gd name="T4" fmla="*/ 0 w 2195"/>
                  <a:gd name="T5" fmla="*/ 634 h 2535"/>
                  <a:gd name="T6" fmla="*/ 1098 w 2195"/>
                  <a:gd name="T7" fmla="*/ 0 h 2535"/>
                  <a:gd name="T8" fmla="*/ 2195 w 2195"/>
                  <a:gd name="T9" fmla="*/ 634 h 2535"/>
                  <a:gd name="T10" fmla="*/ 2195 w 2195"/>
                  <a:gd name="T11" fmla="*/ 1903 h 2535"/>
                  <a:gd name="T12" fmla="*/ 1098 w 2195"/>
                  <a:gd name="T13" fmla="*/ 2535 h 2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95" h="2535">
                    <a:moveTo>
                      <a:pt x="1098" y="2535"/>
                    </a:moveTo>
                    <a:lnTo>
                      <a:pt x="0" y="1903"/>
                    </a:lnTo>
                    <a:lnTo>
                      <a:pt x="0" y="634"/>
                    </a:lnTo>
                    <a:lnTo>
                      <a:pt x="1098" y="0"/>
                    </a:lnTo>
                    <a:lnTo>
                      <a:pt x="2195" y="634"/>
                    </a:lnTo>
                    <a:lnTo>
                      <a:pt x="2195" y="1903"/>
                    </a:lnTo>
                    <a:lnTo>
                      <a:pt x="1098" y="2535"/>
                    </a:lnTo>
                    <a:close/>
                  </a:path>
                </a:pathLst>
              </a:custGeom>
              <a:solidFill>
                <a:srgbClr val="339966"/>
              </a:solidFill>
              <a:ln w="285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6429" tIns="48214" rIns="96429" bIns="48214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6" name="TextBox 115"/>
            <p:cNvSpPr txBox="1"/>
            <p:nvPr/>
          </p:nvSpPr>
          <p:spPr>
            <a:xfrm>
              <a:off x="2766693" y="1158337"/>
              <a:ext cx="3519735" cy="812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sz="2000" dirty="0">
                  <a:solidFill>
                    <a:schemeClr val="bg1">
                      <a:lumMod val="95000"/>
                    </a:schemeClr>
                  </a:solidFill>
                  <a:latin typeface="Proxima Nova Rg" panose="02000506030000020004" pitchFamily="2" charset="0"/>
                  <a:ea typeface="Segoe UI Emoji" panose="020B0502040204020203" pitchFamily="34" charset="0"/>
                </a:rPr>
                <a:t>Детский телефон доверия –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sz="2000" dirty="0">
                  <a:solidFill>
                    <a:schemeClr val="bg1">
                      <a:lumMod val="95000"/>
                    </a:schemeClr>
                  </a:solidFill>
                  <a:latin typeface="Proxima Nova Rg" panose="02000506030000020004" pitchFamily="2" charset="0"/>
                  <a:ea typeface="Segoe UI Emoji" panose="020B0502040204020203" pitchFamily="34" charset="0"/>
                </a:rPr>
                <a:t> это устойчивая система оказания экстренной психологической помощи по телефону</a:t>
              </a:r>
            </a:p>
          </p:txBody>
        </p:sp>
      </p:grpSp>
      <p:sp>
        <p:nvSpPr>
          <p:cNvPr id="123" name="Freeform 18"/>
          <p:cNvSpPr>
            <a:spLocks noEditPoints="1"/>
          </p:cNvSpPr>
          <p:nvPr/>
        </p:nvSpPr>
        <p:spPr bwMode="auto">
          <a:xfrm>
            <a:off x="10385663" y="4227174"/>
            <a:ext cx="759239" cy="665672"/>
          </a:xfrm>
          <a:custGeom>
            <a:avLst/>
            <a:gdLst>
              <a:gd name="T0" fmla="*/ 417 w 785"/>
              <a:gd name="T1" fmla="*/ 0 h 690"/>
              <a:gd name="T2" fmla="*/ 417 w 785"/>
              <a:gd name="T3" fmla="*/ 593 h 690"/>
              <a:gd name="T4" fmla="*/ 646 w 785"/>
              <a:gd name="T5" fmla="*/ 690 h 690"/>
              <a:gd name="T6" fmla="*/ 626 w 785"/>
              <a:gd name="T7" fmla="*/ 540 h 690"/>
              <a:gd name="T8" fmla="*/ 30 w 785"/>
              <a:gd name="T9" fmla="*/ 315 h 690"/>
              <a:gd name="T10" fmla="*/ 0 w 785"/>
              <a:gd name="T11" fmla="*/ 396 h 690"/>
              <a:gd name="T12" fmla="*/ 122 w 785"/>
              <a:gd name="T13" fmla="*/ 600 h 690"/>
              <a:gd name="T14" fmla="*/ 214 w 785"/>
              <a:gd name="T15" fmla="*/ 613 h 690"/>
              <a:gd name="T16" fmla="*/ 355 w 785"/>
              <a:gd name="T17" fmla="*/ 609 h 690"/>
              <a:gd name="T18" fmla="*/ 189 w 785"/>
              <a:gd name="T19" fmla="*/ 400 h 690"/>
              <a:gd name="T20" fmla="*/ 257 w 785"/>
              <a:gd name="T21" fmla="*/ 219 h 690"/>
              <a:gd name="T22" fmla="*/ 310 w 785"/>
              <a:gd name="T23" fmla="*/ 241 h 690"/>
              <a:gd name="T24" fmla="*/ 311 w 785"/>
              <a:gd name="T25" fmla="*/ 287 h 690"/>
              <a:gd name="T26" fmla="*/ 317 w 785"/>
              <a:gd name="T27" fmla="*/ 320 h 690"/>
              <a:gd name="T28" fmla="*/ 320 w 785"/>
              <a:gd name="T29" fmla="*/ 371 h 690"/>
              <a:gd name="T30" fmla="*/ 287 w 785"/>
              <a:gd name="T31" fmla="*/ 397 h 690"/>
              <a:gd name="T32" fmla="*/ 189 w 785"/>
              <a:gd name="T33" fmla="*/ 400 h 690"/>
              <a:gd name="T34" fmla="*/ 252 w 785"/>
              <a:gd name="T35" fmla="*/ 295 h 690"/>
              <a:gd name="T36" fmla="*/ 289 w 785"/>
              <a:gd name="T37" fmla="*/ 284 h 690"/>
              <a:gd name="T38" fmla="*/ 289 w 785"/>
              <a:gd name="T39" fmla="*/ 252 h 690"/>
              <a:gd name="T40" fmla="*/ 249 w 785"/>
              <a:gd name="T41" fmla="*/ 240 h 690"/>
              <a:gd name="T42" fmla="*/ 213 w 785"/>
              <a:gd name="T43" fmla="*/ 295 h 690"/>
              <a:gd name="T44" fmla="*/ 258 w 785"/>
              <a:gd name="T45" fmla="*/ 379 h 690"/>
              <a:gd name="T46" fmla="*/ 288 w 785"/>
              <a:gd name="T47" fmla="*/ 373 h 690"/>
              <a:gd name="T48" fmla="*/ 301 w 785"/>
              <a:gd name="T49" fmla="*/ 348 h 690"/>
              <a:gd name="T50" fmla="*/ 281 w 785"/>
              <a:gd name="T51" fmla="*/ 320 h 690"/>
              <a:gd name="T52" fmla="*/ 213 w 785"/>
              <a:gd name="T53" fmla="*/ 317 h 690"/>
              <a:gd name="T54" fmla="*/ 372 w 785"/>
              <a:gd name="T55" fmla="*/ 400 h 690"/>
              <a:gd name="T56" fmla="*/ 440 w 785"/>
              <a:gd name="T57" fmla="*/ 219 h 690"/>
              <a:gd name="T58" fmla="*/ 493 w 785"/>
              <a:gd name="T59" fmla="*/ 241 h 690"/>
              <a:gd name="T60" fmla="*/ 494 w 785"/>
              <a:gd name="T61" fmla="*/ 287 h 690"/>
              <a:gd name="T62" fmla="*/ 500 w 785"/>
              <a:gd name="T63" fmla="*/ 320 h 690"/>
              <a:gd name="T64" fmla="*/ 503 w 785"/>
              <a:gd name="T65" fmla="*/ 371 h 690"/>
              <a:gd name="T66" fmla="*/ 470 w 785"/>
              <a:gd name="T67" fmla="*/ 397 h 690"/>
              <a:gd name="T68" fmla="*/ 372 w 785"/>
              <a:gd name="T69" fmla="*/ 400 h 690"/>
              <a:gd name="T70" fmla="*/ 435 w 785"/>
              <a:gd name="T71" fmla="*/ 295 h 690"/>
              <a:gd name="T72" fmla="*/ 472 w 785"/>
              <a:gd name="T73" fmla="*/ 284 h 690"/>
              <a:gd name="T74" fmla="*/ 472 w 785"/>
              <a:gd name="T75" fmla="*/ 252 h 690"/>
              <a:gd name="T76" fmla="*/ 432 w 785"/>
              <a:gd name="T77" fmla="*/ 240 h 690"/>
              <a:gd name="T78" fmla="*/ 396 w 785"/>
              <a:gd name="T79" fmla="*/ 295 h 690"/>
              <a:gd name="T80" fmla="*/ 441 w 785"/>
              <a:gd name="T81" fmla="*/ 379 h 690"/>
              <a:gd name="T82" fmla="*/ 471 w 785"/>
              <a:gd name="T83" fmla="*/ 373 h 690"/>
              <a:gd name="T84" fmla="*/ 484 w 785"/>
              <a:gd name="T85" fmla="*/ 348 h 690"/>
              <a:gd name="T86" fmla="*/ 464 w 785"/>
              <a:gd name="T87" fmla="*/ 320 h 690"/>
              <a:gd name="T88" fmla="*/ 396 w 785"/>
              <a:gd name="T89" fmla="*/ 317 h 690"/>
              <a:gd name="T90" fmla="*/ 548 w 785"/>
              <a:gd name="T91" fmla="*/ 342 h 690"/>
              <a:gd name="T92" fmla="*/ 578 w 785"/>
              <a:gd name="T93" fmla="*/ 362 h 690"/>
              <a:gd name="T94" fmla="*/ 624 w 785"/>
              <a:gd name="T95" fmla="*/ 382 h 690"/>
              <a:gd name="T96" fmla="*/ 664 w 785"/>
              <a:gd name="T97" fmla="*/ 367 h 690"/>
              <a:gd name="T98" fmla="*/ 664 w 785"/>
              <a:gd name="T99" fmla="*/ 336 h 690"/>
              <a:gd name="T100" fmla="*/ 615 w 785"/>
              <a:gd name="T101" fmla="*/ 317 h 690"/>
              <a:gd name="T102" fmla="*/ 561 w 785"/>
              <a:gd name="T103" fmla="*/ 288 h 690"/>
              <a:gd name="T104" fmla="*/ 562 w 785"/>
              <a:gd name="T105" fmla="*/ 240 h 690"/>
              <a:gd name="T106" fmla="*/ 618 w 785"/>
              <a:gd name="T107" fmla="*/ 216 h 690"/>
              <a:gd name="T108" fmla="*/ 678 w 785"/>
              <a:gd name="T109" fmla="*/ 241 h 690"/>
              <a:gd name="T110" fmla="*/ 664 w 785"/>
              <a:gd name="T111" fmla="*/ 272 h 690"/>
              <a:gd name="T112" fmla="*/ 619 w 785"/>
              <a:gd name="T113" fmla="*/ 237 h 690"/>
              <a:gd name="T114" fmla="*/ 578 w 785"/>
              <a:gd name="T115" fmla="*/ 264 h 690"/>
              <a:gd name="T116" fmla="*/ 621 w 785"/>
              <a:gd name="T117" fmla="*/ 293 h 690"/>
              <a:gd name="T118" fmla="*/ 685 w 785"/>
              <a:gd name="T119" fmla="*/ 323 h 690"/>
              <a:gd name="T120" fmla="*/ 684 w 785"/>
              <a:gd name="T121" fmla="*/ 376 h 690"/>
              <a:gd name="T122" fmla="*/ 625 w 785"/>
              <a:gd name="T123" fmla="*/ 403 h 690"/>
              <a:gd name="T124" fmla="*/ 558 w 785"/>
              <a:gd name="T125" fmla="*/ 375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85" h="690">
                <a:moveTo>
                  <a:pt x="785" y="297"/>
                </a:moveTo>
                <a:cubicBezTo>
                  <a:pt x="785" y="133"/>
                  <a:pt x="620" y="0"/>
                  <a:pt x="417" y="0"/>
                </a:cubicBezTo>
                <a:cubicBezTo>
                  <a:pt x="213" y="0"/>
                  <a:pt x="49" y="133"/>
                  <a:pt x="49" y="297"/>
                </a:cubicBezTo>
                <a:cubicBezTo>
                  <a:pt x="49" y="460"/>
                  <a:pt x="213" y="593"/>
                  <a:pt x="417" y="593"/>
                </a:cubicBezTo>
                <a:cubicBezTo>
                  <a:pt x="436" y="593"/>
                  <a:pt x="455" y="592"/>
                  <a:pt x="473" y="589"/>
                </a:cubicBezTo>
                <a:cubicBezTo>
                  <a:pt x="507" y="646"/>
                  <a:pt x="571" y="685"/>
                  <a:pt x="646" y="690"/>
                </a:cubicBezTo>
                <a:cubicBezTo>
                  <a:pt x="626" y="664"/>
                  <a:pt x="615" y="632"/>
                  <a:pt x="615" y="598"/>
                </a:cubicBezTo>
                <a:cubicBezTo>
                  <a:pt x="615" y="577"/>
                  <a:pt x="619" y="559"/>
                  <a:pt x="626" y="540"/>
                </a:cubicBezTo>
                <a:cubicBezTo>
                  <a:pt x="722" y="487"/>
                  <a:pt x="785" y="398"/>
                  <a:pt x="785" y="297"/>
                </a:cubicBezTo>
                <a:close/>
                <a:moveTo>
                  <a:pt x="30" y="315"/>
                </a:moveTo>
                <a:cubicBezTo>
                  <a:pt x="30" y="307"/>
                  <a:pt x="31" y="300"/>
                  <a:pt x="32" y="293"/>
                </a:cubicBezTo>
                <a:cubicBezTo>
                  <a:pt x="11" y="324"/>
                  <a:pt x="0" y="359"/>
                  <a:pt x="0" y="396"/>
                </a:cubicBezTo>
                <a:cubicBezTo>
                  <a:pt x="0" y="473"/>
                  <a:pt x="48" y="541"/>
                  <a:pt x="121" y="581"/>
                </a:cubicBezTo>
                <a:cubicBezTo>
                  <a:pt x="122" y="587"/>
                  <a:pt x="122" y="593"/>
                  <a:pt x="122" y="600"/>
                </a:cubicBezTo>
                <a:cubicBezTo>
                  <a:pt x="122" y="625"/>
                  <a:pt x="114" y="649"/>
                  <a:pt x="99" y="669"/>
                </a:cubicBezTo>
                <a:cubicBezTo>
                  <a:pt x="146" y="666"/>
                  <a:pt x="187" y="645"/>
                  <a:pt x="214" y="613"/>
                </a:cubicBezTo>
                <a:cubicBezTo>
                  <a:pt x="234" y="617"/>
                  <a:pt x="255" y="619"/>
                  <a:pt x="276" y="619"/>
                </a:cubicBezTo>
                <a:cubicBezTo>
                  <a:pt x="303" y="619"/>
                  <a:pt x="330" y="616"/>
                  <a:pt x="355" y="609"/>
                </a:cubicBezTo>
                <a:cubicBezTo>
                  <a:pt x="172" y="592"/>
                  <a:pt x="30" y="467"/>
                  <a:pt x="30" y="315"/>
                </a:cubicBezTo>
                <a:close/>
                <a:moveTo>
                  <a:pt x="189" y="400"/>
                </a:moveTo>
                <a:lnTo>
                  <a:pt x="189" y="219"/>
                </a:lnTo>
                <a:lnTo>
                  <a:pt x="257" y="219"/>
                </a:lnTo>
                <a:cubicBezTo>
                  <a:pt x="271" y="219"/>
                  <a:pt x="282" y="221"/>
                  <a:pt x="290" y="224"/>
                </a:cubicBezTo>
                <a:cubicBezTo>
                  <a:pt x="299" y="228"/>
                  <a:pt x="305" y="234"/>
                  <a:pt x="310" y="241"/>
                </a:cubicBezTo>
                <a:cubicBezTo>
                  <a:pt x="315" y="249"/>
                  <a:pt x="317" y="257"/>
                  <a:pt x="317" y="265"/>
                </a:cubicBezTo>
                <a:cubicBezTo>
                  <a:pt x="317" y="273"/>
                  <a:pt x="315" y="280"/>
                  <a:pt x="311" y="287"/>
                </a:cubicBezTo>
                <a:cubicBezTo>
                  <a:pt x="306" y="294"/>
                  <a:pt x="300" y="300"/>
                  <a:pt x="292" y="304"/>
                </a:cubicBezTo>
                <a:cubicBezTo>
                  <a:pt x="303" y="307"/>
                  <a:pt x="311" y="312"/>
                  <a:pt x="317" y="320"/>
                </a:cubicBezTo>
                <a:cubicBezTo>
                  <a:pt x="323" y="328"/>
                  <a:pt x="326" y="337"/>
                  <a:pt x="326" y="348"/>
                </a:cubicBezTo>
                <a:cubicBezTo>
                  <a:pt x="326" y="356"/>
                  <a:pt x="324" y="364"/>
                  <a:pt x="320" y="371"/>
                </a:cubicBezTo>
                <a:cubicBezTo>
                  <a:pt x="317" y="379"/>
                  <a:pt x="312" y="384"/>
                  <a:pt x="307" y="388"/>
                </a:cubicBezTo>
                <a:cubicBezTo>
                  <a:pt x="302" y="392"/>
                  <a:pt x="295" y="395"/>
                  <a:pt x="287" y="397"/>
                </a:cubicBezTo>
                <a:cubicBezTo>
                  <a:pt x="279" y="399"/>
                  <a:pt x="270" y="400"/>
                  <a:pt x="258" y="400"/>
                </a:cubicBezTo>
                <a:lnTo>
                  <a:pt x="189" y="400"/>
                </a:lnTo>
                <a:close/>
                <a:moveTo>
                  <a:pt x="213" y="295"/>
                </a:moveTo>
                <a:lnTo>
                  <a:pt x="252" y="295"/>
                </a:lnTo>
                <a:cubicBezTo>
                  <a:pt x="263" y="295"/>
                  <a:pt x="270" y="294"/>
                  <a:pt x="275" y="293"/>
                </a:cubicBezTo>
                <a:cubicBezTo>
                  <a:pt x="281" y="291"/>
                  <a:pt x="286" y="288"/>
                  <a:pt x="289" y="284"/>
                </a:cubicBezTo>
                <a:cubicBezTo>
                  <a:pt x="292" y="280"/>
                  <a:pt x="293" y="274"/>
                  <a:pt x="293" y="268"/>
                </a:cubicBezTo>
                <a:cubicBezTo>
                  <a:pt x="293" y="262"/>
                  <a:pt x="292" y="257"/>
                  <a:pt x="289" y="252"/>
                </a:cubicBezTo>
                <a:cubicBezTo>
                  <a:pt x="286" y="248"/>
                  <a:pt x="282" y="245"/>
                  <a:pt x="277" y="243"/>
                </a:cubicBezTo>
                <a:cubicBezTo>
                  <a:pt x="271" y="241"/>
                  <a:pt x="262" y="240"/>
                  <a:pt x="249" y="240"/>
                </a:cubicBezTo>
                <a:lnTo>
                  <a:pt x="213" y="240"/>
                </a:lnTo>
                <a:lnTo>
                  <a:pt x="213" y="295"/>
                </a:lnTo>
                <a:close/>
                <a:moveTo>
                  <a:pt x="213" y="379"/>
                </a:moveTo>
                <a:lnTo>
                  <a:pt x="258" y="379"/>
                </a:lnTo>
                <a:cubicBezTo>
                  <a:pt x="266" y="379"/>
                  <a:pt x="271" y="379"/>
                  <a:pt x="274" y="378"/>
                </a:cubicBezTo>
                <a:cubicBezTo>
                  <a:pt x="280" y="377"/>
                  <a:pt x="284" y="375"/>
                  <a:pt x="288" y="373"/>
                </a:cubicBezTo>
                <a:cubicBezTo>
                  <a:pt x="292" y="371"/>
                  <a:pt x="295" y="367"/>
                  <a:pt x="297" y="363"/>
                </a:cubicBezTo>
                <a:cubicBezTo>
                  <a:pt x="300" y="359"/>
                  <a:pt x="301" y="353"/>
                  <a:pt x="301" y="348"/>
                </a:cubicBezTo>
                <a:cubicBezTo>
                  <a:pt x="301" y="341"/>
                  <a:pt x="299" y="335"/>
                  <a:pt x="296" y="330"/>
                </a:cubicBezTo>
                <a:cubicBezTo>
                  <a:pt x="292" y="325"/>
                  <a:pt x="287" y="322"/>
                  <a:pt x="281" y="320"/>
                </a:cubicBezTo>
                <a:cubicBezTo>
                  <a:pt x="275" y="318"/>
                  <a:pt x="266" y="317"/>
                  <a:pt x="255" y="317"/>
                </a:cubicBezTo>
                <a:lnTo>
                  <a:pt x="213" y="317"/>
                </a:lnTo>
                <a:lnTo>
                  <a:pt x="213" y="379"/>
                </a:lnTo>
                <a:close/>
                <a:moveTo>
                  <a:pt x="372" y="400"/>
                </a:moveTo>
                <a:lnTo>
                  <a:pt x="372" y="219"/>
                </a:lnTo>
                <a:lnTo>
                  <a:pt x="440" y="219"/>
                </a:lnTo>
                <a:cubicBezTo>
                  <a:pt x="454" y="219"/>
                  <a:pt x="465" y="221"/>
                  <a:pt x="473" y="224"/>
                </a:cubicBezTo>
                <a:cubicBezTo>
                  <a:pt x="482" y="228"/>
                  <a:pt x="488" y="234"/>
                  <a:pt x="493" y="241"/>
                </a:cubicBezTo>
                <a:cubicBezTo>
                  <a:pt x="498" y="249"/>
                  <a:pt x="500" y="257"/>
                  <a:pt x="500" y="265"/>
                </a:cubicBezTo>
                <a:cubicBezTo>
                  <a:pt x="500" y="273"/>
                  <a:pt x="498" y="280"/>
                  <a:pt x="494" y="287"/>
                </a:cubicBezTo>
                <a:cubicBezTo>
                  <a:pt x="489" y="294"/>
                  <a:pt x="483" y="300"/>
                  <a:pt x="475" y="304"/>
                </a:cubicBezTo>
                <a:cubicBezTo>
                  <a:pt x="486" y="307"/>
                  <a:pt x="494" y="312"/>
                  <a:pt x="500" y="320"/>
                </a:cubicBezTo>
                <a:cubicBezTo>
                  <a:pt x="506" y="328"/>
                  <a:pt x="509" y="337"/>
                  <a:pt x="509" y="348"/>
                </a:cubicBezTo>
                <a:cubicBezTo>
                  <a:pt x="509" y="356"/>
                  <a:pt x="507" y="364"/>
                  <a:pt x="503" y="371"/>
                </a:cubicBezTo>
                <a:cubicBezTo>
                  <a:pt x="500" y="379"/>
                  <a:pt x="495" y="384"/>
                  <a:pt x="490" y="388"/>
                </a:cubicBezTo>
                <a:cubicBezTo>
                  <a:pt x="485" y="392"/>
                  <a:pt x="478" y="395"/>
                  <a:pt x="470" y="397"/>
                </a:cubicBezTo>
                <a:cubicBezTo>
                  <a:pt x="462" y="399"/>
                  <a:pt x="453" y="400"/>
                  <a:pt x="441" y="400"/>
                </a:cubicBezTo>
                <a:lnTo>
                  <a:pt x="372" y="400"/>
                </a:lnTo>
                <a:close/>
                <a:moveTo>
                  <a:pt x="396" y="295"/>
                </a:moveTo>
                <a:lnTo>
                  <a:pt x="435" y="295"/>
                </a:lnTo>
                <a:cubicBezTo>
                  <a:pt x="446" y="295"/>
                  <a:pt x="453" y="294"/>
                  <a:pt x="458" y="293"/>
                </a:cubicBezTo>
                <a:cubicBezTo>
                  <a:pt x="464" y="291"/>
                  <a:pt x="469" y="288"/>
                  <a:pt x="472" y="284"/>
                </a:cubicBezTo>
                <a:cubicBezTo>
                  <a:pt x="475" y="280"/>
                  <a:pt x="476" y="274"/>
                  <a:pt x="476" y="268"/>
                </a:cubicBezTo>
                <a:cubicBezTo>
                  <a:pt x="476" y="262"/>
                  <a:pt x="475" y="257"/>
                  <a:pt x="472" y="252"/>
                </a:cubicBezTo>
                <a:cubicBezTo>
                  <a:pt x="469" y="248"/>
                  <a:pt x="465" y="245"/>
                  <a:pt x="460" y="243"/>
                </a:cubicBezTo>
                <a:cubicBezTo>
                  <a:pt x="454" y="241"/>
                  <a:pt x="445" y="240"/>
                  <a:pt x="432" y="240"/>
                </a:cubicBezTo>
                <a:lnTo>
                  <a:pt x="396" y="240"/>
                </a:lnTo>
                <a:lnTo>
                  <a:pt x="396" y="295"/>
                </a:lnTo>
                <a:close/>
                <a:moveTo>
                  <a:pt x="396" y="379"/>
                </a:moveTo>
                <a:lnTo>
                  <a:pt x="441" y="379"/>
                </a:lnTo>
                <a:cubicBezTo>
                  <a:pt x="449" y="379"/>
                  <a:pt x="454" y="379"/>
                  <a:pt x="457" y="378"/>
                </a:cubicBezTo>
                <a:cubicBezTo>
                  <a:pt x="463" y="377"/>
                  <a:pt x="467" y="375"/>
                  <a:pt x="471" y="373"/>
                </a:cubicBezTo>
                <a:cubicBezTo>
                  <a:pt x="475" y="371"/>
                  <a:pt x="478" y="367"/>
                  <a:pt x="480" y="363"/>
                </a:cubicBezTo>
                <a:cubicBezTo>
                  <a:pt x="483" y="359"/>
                  <a:pt x="484" y="353"/>
                  <a:pt x="484" y="348"/>
                </a:cubicBezTo>
                <a:cubicBezTo>
                  <a:pt x="484" y="341"/>
                  <a:pt x="482" y="335"/>
                  <a:pt x="479" y="330"/>
                </a:cubicBezTo>
                <a:cubicBezTo>
                  <a:pt x="475" y="325"/>
                  <a:pt x="470" y="322"/>
                  <a:pt x="464" y="320"/>
                </a:cubicBezTo>
                <a:cubicBezTo>
                  <a:pt x="458" y="318"/>
                  <a:pt x="449" y="317"/>
                  <a:pt x="438" y="317"/>
                </a:cubicBezTo>
                <a:lnTo>
                  <a:pt x="396" y="317"/>
                </a:lnTo>
                <a:lnTo>
                  <a:pt x="396" y="379"/>
                </a:lnTo>
                <a:close/>
                <a:moveTo>
                  <a:pt x="548" y="342"/>
                </a:moveTo>
                <a:lnTo>
                  <a:pt x="570" y="340"/>
                </a:lnTo>
                <a:cubicBezTo>
                  <a:pt x="571" y="349"/>
                  <a:pt x="574" y="357"/>
                  <a:pt x="578" y="362"/>
                </a:cubicBezTo>
                <a:cubicBezTo>
                  <a:pt x="582" y="368"/>
                  <a:pt x="588" y="373"/>
                  <a:pt x="596" y="376"/>
                </a:cubicBezTo>
                <a:cubicBezTo>
                  <a:pt x="604" y="380"/>
                  <a:pt x="614" y="382"/>
                  <a:pt x="624" y="382"/>
                </a:cubicBezTo>
                <a:cubicBezTo>
                  <a:pt x="633" y="382"/>
                  <a:pt x="641" y="380"/>
                  <a:pt x="648" y="378"/>
                </a:cubicBezTo>
                <a:cubicBezTo>
                  <a:pt x="655" y="375"/>
                  <a:pt x="660" y="371"/>
                  <a:pt x="664" y="367"/>
                </a:cubicBezTo>
                <a:cubicBezTo>
                  <a:pt x="667" y="362"/>
                  <a:pt x="669" y="357"/>
                  <a:pt x="669" y="351"/>
                </a:cubicBezTo>
                <a:cubicBezTo>
                  <a:pt x="669" y="345"/>
                  <a:pt x="667" y="340"/>
                  <a:pt x="664" y="336"/>
                </a:cubicBezTo>
                <a:cubicBezTo>
                  <a:pt x="661" y="332"/>
                  <a:pt x="655" y="328"/>
                  <a:pt x="648" y="325"/>
                </a:cubicBezTo>
                <a:cubicBezTo>
                  <a:pt x="643" y="324"/>
                  <a:pt x="632" y="321"/>
                  <a:pt x="615" y="317"/>
                </a:cubicBezTo>
                <a:cubicBezTo>
                  <a:pt x="599" y="313"/>
                  <a:pt x="587" y="309"/>
                  <a:pt x="580" y="305"/>
                </a:cubicBezTo>
                <a:cubicBezTo>
                  <a:pt x="572" y="301"/>
                  <a:pt x="565" y="295"/>
                  <a:pt x="561" y="288"/>
                </a:cubicBezTo>
                <a:cubicBezTo>
                  <a:pt x="557" y="282"/>
                  <a:pt x="555" y="274"/>
                  <a:pt x="555" y="266"/>
                </a:cubicBezTo>
                <a:cubicBezTo>
                  <a:pt x="555" y="257"/>
                  <a:pt x="557" y="248"/>
                  <a:pt x="562" y="240"/>
                </a:cubicBezTo>
                <a:cubicBezTo>
                  <a:pt x="568" y="232"/>
                  <a:pt x="575" y="226"/>
                  <a:pt x="585" y="222"/>
                </a:cubicBezTo>
                <a:cubicBezTo>
                  <a:pt x="595" y="218"/>
                  <a:pt x="606" y="216"/>
                  <a:pt x="618" y="216"/>
                </a:cubicBezTo>
                <a:cubicBezTo>
                  <a:pt x="632" y="216"/>
                  <a:pt x="644" y="218"/>
                  <a:pt x="654" y="222"/>
                </a:cubicBezTo>
                <a:cubicBezTo>
                  <a:pt x="664" y="227"/>
                  <a:pt x="672" y="233"/>
                  <a:pt x="678" y="241"/>
                </a:cubicBezTo>
                <a:cubicBezTo>
                  <a:pt x="683" y="250"/>
                  <a:pt x="686" y="259"/>
                  <a:pt x="687" y="270"/>
                </a:cubicBezTo>
                <a:lnTo>
                  <a:pt x="664" y="272"/>
                </a:lnTo>
                <a:cubicBezTo>
                  <a:pt x="662" y="260"/>
                  <a:pt x="658" y="252"/>
                  <a:pt x="651" y="246"/>
                </a:cubicBezTo>
                <a:cubicBezTo>
                  <a:pt x="644" y="240"/>
                  <a:pt x="633" y="237"/>
                  <a:pt x="619" y="237"/>
                </a:cubicBezTo>
                <a:cubicBezTo>
                  <a:pt x="605" y="237"/>
                  <a:pt x="594" y="240"/>
                  <a:pt x="588" y="245"/>
                </a:cubicBezTo>
                <a:cubicBezTo>
                  <a:pt x="581" y="250"/>
                  <a:pt x="578" y="257"/>
                  <a:pt x="578" y="264"/>
                </a:cubicBezTo>
                <a:cubicBezTo>
                  <a:pt x="578" y="271"/>
                  <a:pt x="580" y="276"/>
                  <a:pt x="585" y="280"/>
                </a:cubicBezTo>
                <a:cubicBezTo>
                  <a:pt x="589" y="284"/>
                  <a:pt x="601" y="289"/>
                  <a:pt x="621" y="293"/>
                </a:cubicBezTo>
                <a:cubicBezTo>
                  <a:pt x="640" y="298"/>
                  <a:pt x="654" y="301"/>
                  <a:pt x="661" y="305"/>
                </a:cubicBezTo>
                <a:cubicBezTo>
                  <a:pt x="672" y="310"/>
                  <a:pt x="679" y="316"/>
                  <a:pt x="685" y="323"/>
                </a:cubicBezTo>
                <a:cubicBezTo>
                  <a:pt x="690" y="331"/>
                  <a:pt x="692" y="339"/>
                  <a:pt x="692" y="349"/>
                </a:cubicBezTo>
                <a:cubicBezTo>
                  <a:pt x="692" y="359"/>
                  <a:pt x="689" y="368"/>
                  <a:pt x="684" y="376"/>
                </a:cubicBezTo>
                <a:cubicBezTo>
                  <a:pt x="678" y="385"/>
                  <a:pt x="670" y="391"/>
                  <a:pt x="660" y="396"/>
                </a:cubicBezTo>
                <a:cubicBezTo>
                  <a:pt x="650" y="401"/>
                  <a:pt x="638" y="403"/>
                  <a:pt x="625" y="403"/>
                </a:cubicBezTo>
                <a:cubicBezTo>
                  <a:pt x="609" y="403"/>
                  <a:pt x="595" y="401"/>
                  <a:pt x="584" y="396"/>
                </a:cubicBezTo>
                <a:cubicBezTo>
                  <a:pt x="573" y="391"/>
                  <a:pt x="564" y="384"/>
                  <a:pt x="558" y="375"/>
                </a:cubicBezTo>
                <a:cubicBezTo>
                  <a:pt x="551" y="365"/>
                  <a:pt x="548" y="354"/>
                  <a:pt x="548" y="3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8540" tIns="64270" rIns="128540" bIns="64270" numCol="1" anchor="t" anchorCtr="0" compatLnSpc="1">
            <a:prstTxWarp prst="textNoShape">
              <a:avLst/>
            </a:prstTxWarp>
          </a:bodyPr>
          <a:lstStyle/>
          <a:p>
            <a:pPr defTabSz="128544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1" kern="0">
              <a:solidFill>
                <a:sysClr val="windowText" lastClr="000000"/>
              </a:solidFill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-4049" y="235338"/>
            <a:ext cx="12881849" cy="7016362"/>
            <a:chOff x="0" y="222291"/>
            <a:chExt cx="12881849" cy="7016362"/>
          </a:xfrm>
        </p:grpSpPr>
        <p:sp>
          <p:nvSpPr>
            <p:cNvPr id="54" name="任意多边形 53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任意多边形 54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827688" y="222291"/>
              <a:ext cx="655372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</a:t>
              </a:r>
              <a:r>
                <a:rPr lang="ru-RU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1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7" name="TextBox 41"/>
            <p:cNvSpPr txBox="1"/>
            <p:nvPr/>
          </p:nvSpPr>
          <p:spPr>
            <a:xfrm>
              <a:off x="1957845" y="358053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1"/>
                </a:solidFill>
                <a:latin typeface="Proxima Nova Rg" panose="02000506030000020004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59" name="组合 88">
            <a:extLst>
              <a:ext uri="{FF2B5EF4-FFF2-40B4-BE49-F238E27FC236}">
                <a16:creationId xmlns:a16="http://schemas.microsoft.com/office/drawing/2014/main" xmlns="" id="{021671AE-D653-4E94-87FE-03A7785ACE52}"/>
              </a:ext>
            </a:extLst>
          </p:cNvPr>
          <p:cNvGrpSpPr/>
          <p:nvPr/>
        </p:nvGrpSpPr>
        <p:grpSpPr>
          <a:xfrm>
            <a:off x="8119248" y="4142194"/>
            <a:ext cx="2823472" cy="2348442"/>
            <a:chOff x="4966841" y="-7119"/>
            <a:chExt cx="1506022" cy="1739302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xmlns="" id="{611E9300-02CF-4FB5-AA59-D96B5A182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6841" y="-7119"/>
              <a:ext cx="1506022" cy="1739302"/>
            </a:xfrm>
            <a:custGeom>
              <a:avLst/>
              <a:gdLst>
                <a:gd name="T0" fmla="*/ 1098 w 2195"/>
                <a:gd name="T1" fmla="*/ 2535 h 2535"/>
                <a:gd name="T2" fmla="*/ 0 w 2195"/>
                <a:gd name="T3" fmla="*/ 1903 h 2535"/>
                <a:gd name="T4" fmla="*/ 0 w 2195"/>
                <a:gd name="T5" fmla="*/ 634 h 2535"/>
                <a:gd name="T6" fmla="*/ 1098 w 2195"/>
                <a:gd name="T7" fmla="*/ 0 h 2535"/>
                <a:gd name="T8" fmla="*/ 2195 w 2195"/>
                <a:gd name="T9" fmla="*/ 634 h 2535"/>
                <a:gd name="T10" fmla="*/ 2195 w 2195"/>
                <a:gd name="T11" fmla="*/ 1903 h 2535"/>
                <a:gd name="T12" fmla="*/ 1098 w 2195"/>
                <a:gd name="T13" fmla="*/ 2535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5" h="2535">
                  <a:moveTo>
                    <a:pt x="1098" y="2535"/>
                  </a:moveTo>
                  <a:lnTo>
                    <a:pt x="0" y="1903"/>
                  </a:lnTo>
                  <a:lnTo>
                    <a:pt x="0" y="634"/>
                  </a:lnTo>
                  <a:lnTo>
                    <a:pt x="1098" y="0"/>
                  </a:lnTo>
                  <a:lnTo>
                    <a:pt x="2195" y="634"/>
                  </a:lnTo>
                  <a:lnTo>
                    <a:pt x="2195" y="1903"/>
                  </a:lnTo>
                  <a:lnTo>
                    <a:pt x="1098" y="2535"/>
                  </a:lnTo>
                  <a:close/>
                </a:path>
              </a:pathLst>
            </a:custGeom>
            <a:gradFill>
              <a:gsLst>
                <a:gs pos="22000">
                  <a:schemeClr val="bg1">
                    <a:alpha val="40000"/>
                  </a:schemeClr>
                </a:gs>
                <a:gs pos="50000">
                  <a:srgbClr val="FFFFFF">
                    <a:alpha val="10000"/>
                  </a:srgbClr>
                </a:gs>
                <a:gs pos="50000">
                  <a:schemeClr val="bg1">
                    <a:alpha val="20000"/>
                  </a:schemeClr>
                </a:gs>
                <a:gs pos="15000">
                  <a:schemeClr val="bg1">
                    <a:alpha val="87000"/>
                  </a:schemeClr>
                </a:gs>
              </a:gsLst>
              <a:lin ang="2700000" scaled="0"/>
            </a:gradFill>
            <a:ln>
              <a:gradFill>
                <a:gsLst>
                  <a:gs pos="75000">
                    <a:srgbClr val="F0F0F0"/>
                  </a:gs>
                  <a:gs pos="50000">
                    <a:srgbClr val="C8C8C8"/>
                  </a:gs>
                  <a:gs pos="25000">
                    <a:srgbClr val="F0F0F0"/>
                  </a:gs>
                  <a:gs pos="0">
                    <a:schemeClr val="bg1"/>
                  </a:gs>
                  <a:gs pos="100000">
                    <a:schemeClr val="bg1"/>
                  </a:gs>
                </a:gsLst>
                <a:lin ang="2700000" scaled="0"/>
              </a:gradFill>
            </a:ln>
            <a:effectLst>
              <a:outerShdw blurRad="228600" dist="889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xmlns="" id="{806D0F0E-DCF5-44BD-B310-55678833E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0791" y="210344"/>
              <a:ext cx="1198122" cy="1383709"/>
            </a:xfrm>
            <a:custGeom>
              <a:avLst/>
              <a:gdLst>
                <a:gd name="T0" fmla="*/ 1098 w 2195"/>
                <a:gd name="T1" fmla="*/ 2535 h 2535"/>
                <a:gd name="T2" fmla="*/ 0 w 2195"/>
                <a:gd name="T3" fmla="*/ 1903 h 2535"/>
                <a:gd name="T4" fmla="*/ 0 w 2195"/>
                <a:gd name="T5" fmla="*/ 634 h 2535"/>
                <a:gd name="T6" fmla="*/ 1098 w 2195"/>
                <a:gd name="T7" fmla="*/ 0 h 2535"/>
                <a:gd name="T8" fmla="*/ 2195 w 2195"/>
                <a:gd name="T9" fmla="*/ 634 h 2535"/>
                <a:gd name="T10" fmla="*/ 2195 w 2195"/>
                <a:gd name="T11" fmla="*/ 1903 h 2535"/>
                <a:gd name="T12" fmla="*/ 1098 w 2195"/>
                <a:gd name="T13" fmla="*/ 2535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5" h="2535">
                  <a:moveTo>
                    <a:pt x="1098" y="2535"/>
                  </a:moveTo>
                  <a:lnTo>
                    <a:pt x="0" y="1903"/>
                  </a:lnTo>
                  <a:lnTo>
                    <a:pt x="0" y="634"/>
                  </a:lnTo>
                  <a:lnTo>
                    <a:pt x="1098" y="0"/>
                  </a:lnTo>
                  <a:lnTo>
                    <a:pt x="2195" y="634"/>
                  </a:lnTo>
                  <a:lnTo>
                    <a:pt x="2195" y="1903"/>
                  </a:lnTo>
                  <a:lnTo>
                    <a:pt x="1098" y="2535"/>
                  </a:lnTo>
                  <a:close/>
                </a:path>
              </a:pathLst>
            </a:custGeom>
            <a:solidFill>
              <a:srgbClr val="8CC94C"/>
            </a:solidFill>
            <a:ln w="285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1A14C7E1-DA21-47D5-93DB-F24FB216D087}"/>
              </a:ext>
            </a:extLst>
          </p:cNvPr>
          <p:cNvSpPr txBox="1"/>
          <p:nvPr/>
        </p:nvSpPr>
        <p:spPr>
          <a:xfrm>
            <a:off x="8648971" y="4700380"/>
            <a:ext cx="1772341" cy="1328438"/>
          </a:xfrm>
          <a:prstGeom prst="rect">
            <a:avLst/>
          </a:prstGeom>
          <a:noFill/>
        </p:spPr>
        <p:txBody>
          <a:bodyPr wrap="square" lIns="96392" tIns="48195" rIns="96392" bIns="48195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1600" dirty="0" smtClean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Более 12 </a:t>
            </a:r>
            <a:r>
              <a:rPr lang="ru-RU" altLang="zh-CN" sz="1600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млн. экстренных психологических консультаций за </a:t>
            </a:r>
            <a:r>
              <a:rPr lang="ru-RU" altLang="zh-CN" sz="1600" dirty="0" smtClean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12 </a:t>
            </a:r>
            <a:r>
              <a:rPr lang="ru-RU" altLang="zh-CN" sz="1600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  <a:ea typeface="Segoe UI Emoji" panose="020B0502040204020203" pitchFamily="34" charset="0"/>
              </a:rPr>
              <a:t>лет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36264A35-371F-4789-83DC-BA832B42A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1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9" grpId="0"/>
      <p:bldP spid="123" grpId="0" animBg="1"/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823639" y="1362635"/>
            <a:ext cx="10660164" cy="592635"/>
          </a:xfrm>
          <a:custGeom>
            <a:avLst/>
            <a:gdLst>
              <a:gd name="connsiteX0" fmla="*/ 5392799 w 10785598"/>
              <a:gd name="connsiteY0" fmla="*/ 0 h 599608"/>
              <a:gd name="connsiteX1" fmla="*/ 5783856 w 10785598"/>
              <a:gd name="connsiteY1" fmla="*/ 422028 h 599608"/>
              <a:gd name="connsiteX2" fmla="*/ 7247026 w 10785598"/>
              <a:gd name="connsiteY2" fmla="*/ 430641 h 599608"/>
              <a:gd name="connsiteX3" fmla="*/ 10676039 w 10785598"/>
              <a:gd name="connsiteY3" fmla="*/ 563357 h 599608"/>
              <a:gd name="connsiteX4" fmla="*/ 10785598 w 10785598"/>
              <a:gd name="connsiteY4" fmla="*/ 599608 h 599608"/>
              <a:gd name="connsiteX5" fmla="*/ 0 w 10785598"/>
              <a:gd name="connsiteY5" fmla="*/ 599608 h 599608"/>
              <a:gd name="connsiteX6" fmla="*/ 109559 w 10785598"/>
              <a:gd name="connsiteY6" fmla="*/ 563357 h 599608"/>
              <a:gd name="connsiteX7" fmla="*/ 3538573 w 10785598"/>
              <a:gd name="connsiteY7" fmla="*/ 430641 h 599608"/>
              <a:gd name="connsiteX8" fmla="*/ 5001742 w 10785598"/>
              <a:gd name="connsiteY8" fmla="*/ 422028 h 59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85598" h="599608">
                <a:moveTo>
                  <a:pt x="5392799" y="0"/>
                </a:moveTo>
                <a:lnTo>
                  <a:pt x="5783856" y="422028"/>
                </a:lnTo>
                <a:lnTo>
                  <a:pt x="7247026" y="430641"/>
                </a:lnTo>
                <a:cubicBezTo>
                  <a:pt x="8981558" y="451826"/>
                  <a:pt x="10298895" y="501879"/>
                  <a:pt x="10676039" y="563357"/>
                </a:cubicBezTo>
                <a:lnTo>
                  <a:pt x="10785598" y="599608"/>
                </a:lnTo>
                <a:lnTo>
                  <a:pt x="0" y="599608"/>
                </a:lnTo>
                <a:lnTo>
                  <a:pt x="109559" y="563357"/>
                </a:lnTo>
                <a:cubicBezTo>
                  <a:pt x="486703" y="501879"/>
                  <a:pt x="1804041" y="451826"/>
                  <a:pt x="3538573" y="430641"/>
                </a:cubicBezTo>
                <a:lnTo>
                  <a:pt x="5001742" y="42202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88900" dist="1016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44" b="1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843728" y="2522369"/>
            <a:ext cx="1940294" cy="2827572"/>
          </a:xfrm>
          <a:prstGeom prst="roundRect">
            <a:avLst/>
          </a:prstGeom>
          <a:solidFill>
            <a:srgbClr val="33996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87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任意多边形 43"/>
          <p:cNvSpPr/>
          <p:nvPr/>
        </p:nvSpPr>
        <p:spPr>
          <a:xfrm flipV="1">
            <a:off x="843380" y="1959810"/>
            <a:ext cx="1940874" cy="1358514"/>
          </a:xfrm>
          <a:custGeom>
            <a:avLst/>
            <a:gdLst>
              <a:gd name="connsiteX0" fmla="*/ 958996 w 1963711"/>
              <a:gd name="connsiteY0" fmla="*/ 1374500 h 1374500"/>
              <a:gd name="connsiteX1" fmla="*/ 1004715 w 1963711"/>
              <a:gd name="connsiteY1" fmla="*/ 1374500 h 1374500"/>
              <a:gd name="connsiteX2" fmla="*/ 1004715 w 1963711"/>
              <a:gd name="connsiteY2" fmla="*/ 805149 h 1374500"/>
              <a:gd name="connsiteX3" fmla="*/ 1636419 w 1963711"/>
              <a:gd name="connsiteY3" fmla="*/ 805149 h 1374500"/>
              <a:gd name="connsiteX4" fmla="*/ 1963711 w 1963711"/>
              <a:gd name="connsiteY4" fmla="*/ 477857 h 1374500"/>
              <a:gd name="connsiteX5" fmla="*/ 1963711 w 1963711"/>
              <a:gd name="connsiteY5" fmla="*/ 179883 h 1374500"/>
              <a:gd name="connsiteX6" fmla="*/ 1166735 w 1963711"/>
              <a:gd name="connsiteY6" fmla="*/ 179883 h 1374500"/>
              <a:gd name="connsiteX7" fmla="*/ 981855 w 1963711"/>
              <a:gd name="connsiteY7" fmla="*/ 0 h 1374500"/>
              <a:gd name="connsiteX8" fmla="*/ 796975 w 1963711"/>
              <a:gd name="connsiteY8" fmla="*/ 179883 h 1374500"/>
              <a:gd name="connsiteX9" fmla="*/ 0 w 1963711"/>
              <a:gd name="connsiteY9" fmla="*/ 179883 h 1374500"/>
              <a:gd name="connsiteX10" fmla="*/ 0 w 1963711"/>
              <a:gd name="connsiteY10" fmla="*/ 477857 h 1374500"/>
              <a:gd name="connsiteX11" fmla="*/ 327292 w 1963711"/>
              <a:gd name="connsiteY11" fmla="*/ 805149 h 1374500"/>
              <a:gd name="connsiteX12" fmla="*/ 958996 w 1963711"/>
              <a:gd name="connsiteY12" fmla="*/ 805149 h 137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3711" h="1374500">
                <a:moveTo>
                  <a:pt x="958996" y="1374500"/>
                </a:moveTo>
                <a:lnTo>
                  <a:pt x="1004715" y="1374500"/>
                </a:lnTo>
                <a:lnTo>
                  <a:pt x="1004715" y="805149"/>
                </a:lnTo>
                <a:lnTo>
                  <a:pt x="1636419" y="805149"/>
                </a:lnTo>
                <a:cubicBezTo>
                  <a:pt x="1817177" y="805149"/>
                  <a:pt x="1963711" y="658615"/>
                  <a:pt x="1963711" y="477857"/>
                </a:cubicBezTo>
                <a:lnTo>
                  <a:pt x="1963711" y="179883"/>
                </a:lnTo>
                <a:lnTo>
                  <a:pt x="1166735" y="179883"/>
                </a:lnTo>
                <a:lnTo>
                  <a:pt x="981855" y="0"/>
                </a:lnTo>
                <a:lnTo>
                  <a:pt x="796975" y="179883"/>
                </a:lnTo>
                <a:lnTo>
                  <a:pt x="0" y="179883"/>
                </a:lnTo>
                <a:lnTo>
                  <a:pt x="0" y="477857"/>
                </a:lnTo>
                <a:cubicBezTo>
                  <a:pt x="0" y="658615"/>
                  <a:pt x="146534" y="805149"/>
                  <a:pt x="327292" y="805149"/>
                </a:cubicBezTo>
                <a:lnTo>
                  <a:pt x="958996" y="805149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844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3020071" y="2522369"/>
            <a:ext cx="1941967" cy="2827572"/>
          </a:xfrm>
          <a:prstGeom prst="roundRect">
            <a:avLst/>
          </a:prstGeom>
          <a:solidFill>
            <a:srgbClr val="8CC94C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87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任意多边形 47"/>
          <p:cNvSpPr/>
          <p:nvPr/>
        </p:nvSpPr>
        <p:spPr>
          <a:xfrm flipV="1">
            <a:off x="3020814" y="1959810"/>
            <a:ext cx="1940874" cy="1358514"/>
          </a:xfrm>
          <a:custGeom>
            <a:avLst/>
            <a:gdLst>
              <a:gd name="connsiteX0" fmla="*/ 958996 w 1963711"/>
              <a:gd name="connsiteY0" fmla="*/ 1374500 h 1374500"/>
              <a:gd name="connsiteX1" fmla="*/ 1004715 w 1963711"/>
              <a:gd name="connsiteY1" fmla="*/ 1374500 h 1374500"/>
              <a:gd name="connsiteX2" fmla="*/ 1004715 w 1963711"/>
              <a:gd name="connsiteY2" fmla="*/ 805149 h 1374500"/>
              <a:gd name="connsiteX3" fmla="*/ 1636419 w 1963711"/>
              <a:gd name="connsiteY3" fmla="*/ 805149 h 1374500"/>
              <a:gd name="connsiteX4" fmla="*/ 1963711 w 1963711"/>
              <a:gd name="connsiteY4" fmla="*/ 477857 h 1374500"/>
              <a:gd name="connsiteX5" fmla="*/ 1963711 w 1963711"/>
              <a:gd name="connsiteY5" fmla="*/ 179883 h 1374500"/>
              <a:gd name="connsiteX6" fmla="*/ 1166735 w 1963711"/>
              <a:gd name="connsiteY6" fmla="*/ 179883 h 1374500"/>
              <a:gd name="connsiteX7" fmla="*/ 981855 w 1963711"/>
              <a:gd name="connsiteY7" fmla="*/ 0 h 1374500"/>
              <a:gd name="connsiteX8" fmla="*/ 796975 w 1963711"/>
              <a:gd name="connsiteY8" fmla="*/ 179883 h 1374500"/>
              <a:gd name="connsiteX9" fmla="*/ 0 w 1963711"/>
              <a:gd name="connsiteY9" fmla="*/ 179883 h 1374500"/>
              <a:gd name="connsiteX10" fmla="*/ 0 w 1963711"/>
              <a:gd name="connsiteY10" fmla="*/ 477857 h 1374500"/>
              <a:gd name="connsiteX11" fmla="*/ 327292 w 1963711"/>
              <a:gd name="connsiteY11" fmla="*/ 805149 h 1374500"/>
              <a:gd name="connsiteX12" fmla="*/ 958996 w 1963711"/>
              <a:gd name="connsiteY12" fmla="*/ 805149 h 137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3711" h="1374500">
                <a:moveTo>
                  <a:pt x="958996" y="1374500"/>
                </a:moveTo>
                <a:lnTo>
                  <a:pt x="1004715" y="1374500"/>
                </a:lnTo>
                <a:lnTo>
                  <a:pt x="1004715" y="805149"/>
                </a:lnTo>
                <a:lnTo>
                  <a:pt x="1636419" y="805149"/>
                </a:lnTo>
                <a:cubicBezTo>
                  <a:pt x="1817177" y="805149"/>
                  <a:pt x="1963711" y="658615"/>
                  <a:pt x="1963711" y="477857"/>
                </a:cubicBezTo>
                <a:lnTo>
                  <a:pt x="1963711" y="179883"/>
                </a:lnTo>
                <a:lnTo>
                  <a:pt x="1166735" y="179883"/>
                </a:lnTo>
                <a:lnTo>
                  <a:pt x="981855" y="0"/>
                </a:lnTo>
                <a:lnTo>
                  <a:pt x="796975" y="179883"/>
                </a:lnTo>
                <a:lnTo>
                  <a:pt x="0" y="179883"/>
                </a:lnTo>
                <a:lnTo>
                  <a:pt x="0" y="477857"/>
                </a:lnTo>
                <a:cubicBezTo>
                  <a:pt x="0" y="658615"/>
                  <a:pt x="146534" y="805149"/>
                  <a:pt x="327292" y="805149"/>
                </a:cubicBezTo>
                <a:lnTo>
                  <a:pt x="958996" y="805149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844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4" name="圆角矩形 53"/>
          <p:cNvSpPr/>
          <p:nvPr/>
        </p:nvSpPr>
        <p:spPr>
          <a:xfrm>
            <a:off x="5198088" y="2522369"/>
            <a:ext cx="1940293" cy="2827572"/>
          </a:xfrm>
          <a:prstGeom prst="roundRect">
            <a:avLst/>
          </a:prstGeom>
          <a:solidFill>
            <a:srgbClr val="33996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87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5" name="任意多边形 54"/>
          <p:cNvSpPr/>
          <p:nvPr/>
        </p:nvSpPr>
        <p:spPr>
          <a:xfrm flipV="1">
            <a:off x="5198248" y="1959810"/>
            <a:ext cx="1940874" cy="1358514"/>
          </a:xfrm>
          <a:custGeom>
            <a:avLst/>
            <a:gdLst>
              <a:gd name="connsiteX0" fmla="*/ 958996 w 1963711"/>
              <a:gd name="connsiteY0" fmla="*/ 1374500 h 1374500"/>
              <a:gd name="connsiteX1" fmla="*/ 1004715 w 1963711"/>
              <a:gd name="connsiteY1" fmla="*/ 1374500 h 1374500"/>
              <a:gd name="connsiteX2" fmla="*/ 1004715 w 1963711"/>
              <a:gd name="connsiteY2" fmla="*/ 805149 h 1374500"/>
              <a:gd name="connsiteX3" fmla="*/ 1636419 w 1963711"/>
              <a:gd name="connsiteY3" fmla="*/ 805149 h 1374500"/>
              <a:gd name="connsiteX4" fmla="*/ 1963711 w 1963711"/>
              <a:gd name="connsiteY4" fmla="*/ 477857 h 1374500"/>
              <a:gd name="connsiteX5" fmla="*/ 1963711 w 1963711"/>
              <a:gd name="connsiteY5" fmla="*/ 179883 h 1374500"/>
              <a:gd name="connsiteX6" fmla="*/ 1166735 w 1963711"/>
              <a:gd name="connsiteY6" fmla="*/ 179883 h 1374500"/>
              <a:gd name="connsiteX7" fmla="*/ 981855 w 1963711"/>
              <a:gd name="connsiteY7" fmla="*/ 0 h 1374500"/>
              <a:gd name="connsiteX8" fmla="*/ 796975 w 1963711"/>
              <a:gd name="connsiteY8" fmla="*/ 179883 h 1374500"/>
              <a:gd name="connsiteX9" fmla="*/ 0 w 1963711"/>
              <a:gd name="connsiteY9" fmla="*/ 179883 h 1374500"/>
              <a:gd name="connsiteX10" fmla="*/ 0 w 1963711"/>
              <a:gd name="connsiteY10" fmla="*/ 477857 h 1374500"/>
              <a:gd name="connsiteX11" fmla="*/ 327292 w 1963711"/>
              <a:gd name="connsiteY11" fmla="*/ 805149 h 1374500"/>
              <a:gd name="connsiteX12" fmla="*/ 958996 w 1963711"/>
              <a:gd name="connsiteY12" fmla="*/ 805149 h 137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3711" h="1374500">
                <a:moveTo>
                  <a:pt x="958996" y="1374500"/>
                </a:moveTo>
                <a:lnTo>
                  <a:pt x="1004715" y="1374500"/>
                </a:lnTo>
                <a:lnTo>
                  <a:pt x="1004715" y="805149"/>
                </a:lnTo>
                <a:lnTo>
                  <a:pt x="1636419" y="805149"/>
                </a:lnTo>
                <a:cubicBezTo>
                  <a:pt x="1817177" y="805149"/>
                  <a:pt x="1963711" y="658615"/>
                  <a:pt x="1963711" y="477857"/>
                </a:cubicBezTo>
                <a:lnTo>
                  <a:pt x="1963711" y="179883"/>
                </a:lnTo>
                <a:lnTo>
                  <a:pt x="1166735" y="179883"/>
                </a:lnTo>
                <a:lnTo>
                  <a:pt x="981855" y="0"/>
                </a:lnTo>
                <a:lnTo>
                  <a:pt x="796975" y="179883"/>
                </a:lnTo>
                <a:lnTo>
                  <a:pt x="0" y="179883"/>
                </a:lnTo>
                <a:lnTo>
                  <a:pt x="0" y="477857"/>
                </a:lnTo>
                <a:cubicBezTo>
                  <a:pt x="0" y="658615"/>
                  <a:pt x="146534" y="805149"/>
                  <a:pt x="327292" y="805149"/>
                </a:cubicBezTo>
                <a:lnTo>
                  <a:pt x="958996" y="805149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844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7376104" y="2522369"/>
            <a:ext cx="1940294" cy="2827572"/>
          </a:xfrm>
          <a:prstGeom prst="roundRect">
            <a:avLst/>
          </a:prstGeom>
          <a:solidFill>
            <a:srgbClr val="8CC94C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87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2" name="任意多边形 61"/>
          <p:cNvSpPr/>
          <p:nvPr/>
        </p:nvSpPr>
        <p:spPr>
          <a:xfrm flipV="1">
            <a:off x="7375682" y="1959810"/>
            <a:ext cx="1940874" cy="1358514"/>
          </a:xfrm>
          <a:custGeom>
            <a:avLst/>
            <a:gdLst>
              <a:gd name="connsiteX0" fmla="*/ 958996 w 1963711"/>
              <a:gd name="connsiteY0" fmla="*/ 1374500 h 1374500"/>
              <a:gd name="connsiteX1" fmla="*/ 1004715 w 1963711"/>
              <a:gd name="connsiteY1" fmla="*/ 1374500 h 1374500"/>
              <a:gd name="connsiteX2" fmla="*/ 1004715 w 1963711"/>
              <a:gd name="connsiteY2" fmla="*/ 805149 h 1374500"/>
              <a:gd name="connsiteX3" fmla="*/ 1636419 w 1963711"/>
              <a:gd name="connsiteY3" fmla="*/ 805149 h 1374500"/>
              <a:gd name="connsiteX4" fmla="*/ 1963711 w 1963711"/>
              <a:gd name="connsiteY4" fmla="*/ 477857 h 1374500"/>
              <a:gd name="connsiteX5" fmla="*/ 1963711 w 1963711"/>
              <a:gd name="connsiteY5" fmla="*/ 179883 h 1374500"/>
              <a:gd name="connsiteX6" fmla="*/ 1166735 w 1963711"/>
              <a:gd name="connsiteY6" fmla="*/ 179883 h 1374500"/>
              <a:gd name="connsiteX7" fmla="*/ 981855 w 1963711"/>
              <a:gd name="connsiteY7" fmla="*/ 0 h 1374500"/>
              <a:gd name="connsiteX8" fmla="*/ 796975 w 1963711"/>
              <a:gd name="connsiteY8" fmla="*/ 179883 h 1374500"/>
              <a:gd name="connsiteX9" fmla="*/ 0 w 1963711"/>
              <a:gd name="connsiteY9" fmla="*/ 179883 h 1374500"/>
              <a:gd name="connsiteX10" fmla="*/ 0 w 1963711"/>
              <a:gd name="connsiteY10" fmla="*/ 477857 h 1374500"/>
              <a:gd name="connsiteX11" fmla="*/ 327292 w 1963711"/>
              <a:gd name="connsiteY11" fmla="*/ 805149 h 1374500"/>
              <a:gd name="connsiteX12" fmla="*/ 958996 w 1963711"/>
              <a:gd name="connsiteY12" fmla="*/ 805149 h 137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3711" h="1374500">
                <a:moveTo>
                  <a:pt x="958996" y="1374500"/>
                </a:moveTo>
                <a:lnTo>
                  <a:pt x="1004715" y="1374500"/>
                </a:lnTo>
                <a:lnTo>
                  <a:pt x="1004715" y="805149"/>
                </a:lnTo>
                <a:lnTo>
                  <a:pt x="1636419" y="805149"/>
                </a:lnTo>
                <a:cubicBezTo>
                  <a:pt x="1817177" y="805149"/>
                  <a:pt x="1963711" y="658615"/>
                  <a:pt x="1963711" y="477857"/>
                </a:cubicBezTo>
                <a:lnTo>
                  <a:pt x="1963711" y="179883"/>
                </a:lnTo>
                <a:lnTo>
                  <a:pt x="1166735" y="179883"/>
                </a:lnTo>
                <a:lnTo>
                  <a:pt x="981855" y="0"/>
                </a:lnTo>
                <a:lnTo>
                  <a:pt x="796975" y="179883"/>
                </a:lnTo>
                <a:lnTo>
                  <a:pt x="0" y="179883"/>
                </a:lnTo>
                <a:lnTo>
                  <a:pt x="0" y="477857"/>
                </a:lnTo>
                <a:cubicBezTo>
                  <a:pt x="0" y="658615"/>
                  <a:pt x="146534" y="805149"/>
                  <a:pt x="327292" y="805149"/>
                </a:cubicBezTo>
                <a:lnTo>
                  <a:pt x="958996" y="805149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844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6" name="圆角矩形 65"/>
          <p:cNvSpPr/>
          <p:nvPr/>
        </p:nvSpPr>
        <p:spPr>
          <a:xfrm>
            <a:off x="9552447" y="2522369"/>
            <a:ext cx="1941967" cy="2827572"/>
          </a:xfrm>
          <a:prstGeom prst="roundRect">
            <a:avLst/>
          </a:prstGeom>
          <a:solidFill>
            <a:srgbClr val="33996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87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任意多边形 66"/>
          <p:cNvSpPr/>
          <p:nvPr/>
        </p:nvSpPr>
        <p:spPr>
          <a:xfrm flipV="1">
            <a:off x="9553114" y="1959810"/>
            <a:ext cx="1940874" cy="1358514"/>
          </a:xfrm>
          <a:custGeom>
            <a:avLst/>
            <a:gdLst>
              <a:gd name="connsiteX0" fmla="*/ 958996 w 1963711"/>
              <a:gd name="connsiteY0" fmla="*/ 1374500 h 1374500"/>
              <a:gd name="connsiteX1" fmla="*/ 1004715 w 1963711"/>
              <a:gd name="connsiteY1" fmla="*/ 1374500 h 1374500"/>
              <a:gd name="connsiteX2" fmla="*/ 1004715 w 1963711"/>
              <a:gd name="connsiteY2" fmla="*/ 805149 h 1374500"/>
              <a:gd name="connsiteX3" fmla="*/ 1636419 w 1963711"/>
              <a:gd name="connsiteY3" fmla="*/ 805149 h 1374500"/>
              <a:gd name="connsiteX4" fmla="*/ 1963711 w 1963711"/>
              <a:gd name="connsiteY4" fmla="*/ 477857 h 1374500"/>
              <a:gd name="connsiteX5" fmla="*/ 1963711 w 1963711"/>
              <a:gd name="connsiteY5" fmla="*/ 179883 h 1374500"/>
              <a:gd name="connsiteX6" fmla="*/ 1166735 w 1963711"/>
              <a:gd name="connsiteY6" fmla="*/ 179883 h 1374500"/>
              <a:gd name="connsiteX7" fmla="*/ 981855 w 1963711"/>
              <a:gd name="connsiteY7" fmla="*/ 0 h 1374500"/>
              <a:gd name="connsiteX8" fmla="*/ 796975 w 1963711"/>
              <a:gd name="connsiteY8" fmla="*/ 179883 h 1374500"/>
              <a:gd name="connsiteX9" fmla="*/ 0 w 1963711"/>
              <a:gd name="connsiteY9" fmla="*/ 179883 h 1374500"/>
              <a:gd name="connsiteX10" fmla="*/ 0 w 1963711"/>
              <a:gd name="connsiteY10" fmla="*/ 477857 h 1374500"/>
              <a:gd name="connsiteX11" fmla="*/ 327292 w 1963711"/>
              <a:gd name="connsiteY11" fmla="*/ 805149 h 1374500"/>
              <a:gd name="connsiteX12" fmla="*/ 958996 w 1963711"/>
              <a:gd name="connsiteY12" fmla="*/ 805149 h 137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63711" h="1374500">
                <a:moveTo>
                  <a:pt x="958996" y="1374500"/>
                </a:moveTo>
                <a:lnTo>
                  <a:pt x="1004715" y="1374500"/>
                </a:lnTo>
                <a:lnTo>
                  <a:pt x="1004715" y="805149"/>
                </a:lnTo>
                <a:lnTo>
                  <a:pt x="1636419" y="805149"/>
                </a:lnTo>
                <a:cubicBezTo>
                  <a:pt x="1817177" y="805149"/>
                  <a:pt x="1963711" y="658615"/>
                  <a:pt x="1963711" y="477857"/>
                </a:cubicBezTo>
                <a:lnTo>
                  <a:pt x="1963711" y="179883"/>
                </a:lnTo>
                <a:lnTo>
                  <a:pt x="1166735" y="179883"/>
                </a:lnTo>
                <a:lnTo>
                  <a:pt x="981855" y="0"/>
                </a:lnTo>
                <a:lnTo>
                  <a:pt x="796975" y="179883"/>
                </a:lnTo>
                <a:lnTo>
                  <a:pt x="0" y="179883"/>
                </a:lnTo>
                <a:lnTo>
                  <a:pt x="0" y="477857"/>
                </a:lnTo>
                <a:cubicBezTo>
                  <a:pt x="0" y="658615"/>
                  <a:pt x="146534" y="805149"/>
                  <a:pt x="327292" y="805149"/>
                </a:cubicBezTo>
                <a:lnTo>
                  <a:pt x="958996" y="805149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844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-4049" y="235338"/>
            <a:ext cx="12956277" cy="7016362"/>
            <a:chOff x="0" y="222291"/>
            <a:chExt cx="12956277" cy="7016362"/>
          </a:xfrm>
        </p:grpSpPr>
        <p:sp>
          <p:nvSpPr>
            <p:cNvPr id="32" name="任意多边形 31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827688" y="222291"/>
              <a:ext cx="665567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</a:t>
              </a:r>
              <a:r>
                <a:rPr lang="ru-RU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2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5" name="TextBox 41"/>
            <p:cNvSpPr txBox="1"/>
            <p:nvPr/>
          </p:nvSpPr>
          <p:spPr>
            <a:xfrm>
              <a:off x="1969590" y="301131"/>
              <a:ext cx="109866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bg1">
                      <a:lumMod val="95000"/>
                    </a:schemeClr>
                  </a:solidFill>
                  <a:latin typeface="Proxima Nova Rg" panose="02000506030000020004" pitchFamily="2" charset="0"/>
                </a:rPr>
                <a:t>Принципы работы Детского телефона доверия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8" name="Picture 2" descr="C:\Users\nvkulakova\Documents\2014ДТД\Реклама\A4-maket-princip-1.jpg">
            <a:extLst>
              <a:ext uri="{FF2B5EF4-FFF2-40B4-BE49-F238E27FC236}">
                <a16:creationId xmlns:a16="http://schemas.microsoft.com/office/drawing/2014/main" xmlns="" id="{54EEE004-FE8E-478E-B720-BCB41FC8D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63" y="2517829"/>
            <a:ext cx="2027907" cy="282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xmlns="" id="{0EFADEDE-EBF2-4A30-A312-56DCF3600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978" y="2522369"/>
            <a:ext cx="2027907" cy="2830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xmlns="" id="{8F45DBDA-1947-4576-A02B-CCB08795F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29" y="2515281"/>
            <a:ext cx="2036983" cy="284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5">
            <a:extLst>
              <a:ext uri="{FF2B5EF4-FFF2-40B4-BE49-F238E27FC236}">
                <a16:creationId xmlns:a16="http://schemas.microsoft.com/office/drawing/2014/main" xmlns="" id="{86E8D4CE-EB7F-48A5-9491-18491A3D6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369" y="2515281"/>
            <a:ext cx="2028390" cy="282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7">
            <a:extLst>
              <a:ext uri="{FF2B5EF4-FFF2-40B4-BE49-F238E27FC236}">
                <a16:creationId xmlns:a16="http://schemas.microsoft.com/office/drawing/2014/main" xmlns="" id="{AF62EF5E-515D-43DD-BCCC-98C331CFE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544" y="2517829"/>
            <a:ext cx="2025771" cy="282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A1950C44-9280-4038-9211-8DBA24D88B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9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4" grpId="0" animBg="1"/>
      <p:bldP spid="47" grpId="0" animBg="1"/>
      <p:bldP spid="48" grpId="0" animBg="1"/>
      <p:bldP spid="54" grpId="0" animBg="1"/>
      <p:bldP spid="55" grpId="0" animBg="1"/>
      <p:bldP spid="61" grpId="0" animBg="1"/>
      <p:bldP spid="62" grpId="0" animBg="1"/>
      <p:bldP spid="66" grpId="0" animBg="1"/>
      <p:bldP spid="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946290" y="3054706"/>
            <a:ext cx="6005876" cy="1803827"/>
          </a:xfrm>
          <a:prstGeom prst="rect">
            <a:avLst/>
          </a:prstGeom>
          <a:solidFill>
            <a:schemeClr val="bg1">
              <a:lumMod val="75000"/>
              <a:alpha val="41176"/>
            </a:schemeClr>
          </a:solidFill>
          <a:ln>
            <a:noFill/>
          </a:ln>
        </p:spPr>
        <p:txBody>
          <a:bodyPr vert="horz" wrap="square" lIns="96393" tIns="48196" rIns="96393" bIns="48196" numCol="1" anchor="t" anchorCtr="0" compatLnSpc="1">
            <a:prstTxWarp prst="textNoShape">
              <a:avLst/>
            </a:prstTxWarp>
          </a:bodyPr>
          <a:lstStyle/>
          <a:p>
            <a:pPr defTabSz="1285372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 kern="0">
              <a:solidFill>
                <a:sysClr val="windowText" lastClr="000000"/>
              </a:solidFill>
            </a:endParaRPr>
          </a:p>
        </p:txBody>
      </p:sp>
      <p:sp>
        <p:nvSpPr>
          <p:cNvPr id="44" name="Rectangle 8"/>
          <p:cNvSpPr>
            <a:spLocks noChangeArrowheads="1"/>
          </p:cNvSpPr>
          <p:nvPr/>
        </p:nvSpPr>
        <p:spPr bwMode="auto">
          <a:xfrm>
            <a:off x="925602" y="5045553"/>
            <a:ext cx="6005876" cy="1312243"/>
          </a:xfrm>
          <a:prstGeom prst="rect">
            <a:avLst/>
          </a:prstGeom>
          <a:solidFill>
            <a:schemeClr val="bg1">
              <a:lumMod val="75000"/>
              <a:alpha val="41176"/>
            </a:schemeClr>
          </a:solidFill>
          <a:ln>
            <a:noFill/>
          </a:ln>
        </p:spPr>
        <p:txBody>
          <a:bodyPr vert="horz" wrap="square" lIns="96393" tIns="48196" rIns="96393" bIns="48196" numCol="1" anchor="t" anchorCtr="0" compatLnSpc="1">
            <a:prstTxWarp prst="textNoShape">
              <a:avLst/>
            </a:prstTxWarp>
          </a:bodyPr>
          <a:lstStyle/>
          <a:p>
            <a:pPr defTabSz="1285372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 kern="0">
              <a:solidFill>
                <a:sysClr val="windowText" lastClr="000000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7483257" y="1902448"/>
            <a:ext cx="4623336" cy="4391810"/>
            <a:chOff x="-877094" y="-4168775"/>
            <a:chExt cx="4612482" cy="4381500"/>
          </a:xfrm>
        </p:grpSpPr>
        <p:sp>
          <p:nvSpPr>
            <p:cNvPr id="13" name="圆角矩形 12"/>
            <p:cNvSpPr/>
            <p:nvPr/>
          </p:nvSpPr>
          <p:spPr>
            <a:xfrm>
              <a:off x="-877094" y="-3048000"/>
              <a:ext cx="1447800" cy="990600"/>
            </a:xfrm>
            <a:prstGeom prst="round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2287588" y="-1930400"/>
              <a:ext cx="1447800" cy="990600"/>
            </a:xfrm>
            <a:prstGeom prst="round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-877094" y="-4168775"/>
              <a:ext cx="4600575" cy="3232150"/>
              <a:chOff x="2362994" y="438944"/>
              <a:chExt cx="4600575" cy="3232150"/>
            </a:xfrm>
            <a:solidFill>
              <a:srgbClr val="0067B4"/>
            </a:solidFill>
          </p:grpSpPr>
          <p:sp>
            <p:nvSpPr>
              <p:cNvPr id="23" name="圆角矩形 22"/>
              <p:cNvSpPr/>
              <p:nvPr/>
            </p:nvSpPr>
            <p:spPr>
              <a:xfrm>
                <a:off x="2362994" y="2680494"/>
                <a:ext cx="1447800" cy="990600"/>
              </a:xfrm>
              <a:prstGeom prst="roundRect">
                <a:avLst/>
              </a:prstGeom>
              <a:solidFill>
                <a:srgbClr val="8CC9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圆角矩形 23"/>
              <p:cNvSpPr/>
              <p:nvPr/>
            </p:nvSpPr>
            <p:spPr>
              <a:xfrm>
                <a:off x="5515769" y="438944"/>
                <a:ext cx="1447800" cy="990600"/>
              </a:xfrm>
              <a:prstGeom prst="roundRect">
                <a:avLst/>
              </a:prstGeom>
              <a:solidFill>
                <a:srgbClr val="8CC9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圆角矩形 24"/>
              <p:cNvSpPr/>
              <p:nvPr/>
            </p:nvSpPr>
            <p:spPr>
              <a:xfrm>
                <a:off x="3940176" y="1559719"/>
                <a:ext cx="1447800" cy="990600"/>
              </a:xfrm>
              <a:prstGeom prst="roundRect">
                <a:avLst/>
              </a:prstGeom>
              <a:solidFill>
                <a:srgbClr val="8CC9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圆角矩形 17"/>
              <p:cNvSpPr/>
              <p:nvPr/>
            </p:nvSpPr>
            <p:spPr>
              <a:xfrm rot="18884533">
                <a:off x="3394757" y="2310909"/>
                <a:ext cx="901862" cy="533365"/>
              </a:xfrm>
              <a:custGeom>
                <a:avLst/>
                <a:gdLst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858414 w 901862"/>
                  <a:gd name="connsiteY2" fmla="*/ 0 h 260684"/>
                  <a:gd name="connsiteX3" fmla="*/ 901862 w 901862"/>
                  <a:gd name="connsiteY3" fmla="*/ 43448 h 260684"/>
                  <a:gd name="connsiteX4" fmla="*/ 901862 w 901862"/>
                  <a:gd name="connsiteY4" fmla="*/ 217236 h 260684"/>
                  <a:gd name="connsiteX5" fmla="*/ 858414 w 901862"/>
                  <a:gd name="connsiteY5" fmla="*/ 260684 h 260684"/>
                  <a:gd name="connsiteX6" fmla="*/ 43448 w 901862"/>
                  <a:gd name="connsiteY6" fmla="*/ 260684 h 260684"/>
                  <a:gd name="connsiteX7" fmla="*/ 0 w 901862"/>
                  <a:gd name="connsiteY7" fmla="*/ 217236 h 260684"/>
                  <a:gd name="connsiteX8" fmla="*/ 0 w 901862"/>
                  <a:gd name="connsiteY8" fmla="*/ 43448 h 260684"/>
                  <a:gd name="connsiteX0" fmla="*/ 0 w 901862"/>
                  <a:gd name="connsiteY0" fmla="*/ 43539 h 260775"/>
                  <a:gd name="connsiteX1" fmla="*/ 43448 w 901862"/>
                  <a:gd name="connsiteY1" fmla="*/ 91 h 260775"/>
                  <a:gd name="connsiteX2" fmla="*/ 469179 w 901862"/>
                  <a:gd name="connsiteY2" fmla="*/ 0 h 260775"/>
                  <a:gd name="connsiteX3" fmla="*/ 858414 w 901862"/>
                  <a:gd name="connsiteY3" fmla="*/ 91 h 260775"/>
                  <a:gd name="connsiteX4" fmla="*/ 901862 w 901862"/>
                  <a:gd name="connsiteY4" fmla="*/ 43539 h 260775"/>
                  <a:gd name="connsiteX5" fmla="*/ 901862 w 901862"/>
                  <a:gd name="connsiteY5" fmla="*/ 217327 h 260775"/>
                  <a:gd name="connsiteX6" fmla="*/ 858414 w 901862"/>
                  <a:gd name="connsiteY6" fmla="*/ 260775 h 260775"/>
                  <a:gd name="connsiteX7" fmla="*/ 43448 w 901862"/>
                  <a:gd name="connsiteY7" fmla="*/ 260775 h 260775"/>
                  <a:gd name="connsiteX8" fmla="*/ 0 w 901862"/>
                  <a:gd name="connsiteY8" fmla="*/ 217327 h 260775"/>
                  <a:gd name="connsiteX9" fmla="*/ 0 w 901862"/>
                  <a:gd name="connsiteY9" fmla="*/ 43539 h 260775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1588 w 901862"/>
                  <a:gd name="connsiteY2" fmla="*/ 144593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3023 w 901862"/>
                  <a:gd name="connsiteY3" fmla="*/ 26637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3448 w 901862"/>
                  <a:gd name="connsiteY7" fmla="*/ 373490 h 373490"/>
                  <a:gd name="connsiteX8" fmla="*/ 0 w 901862"/>
                  <a:gd name="connsiteY8" fmla="*/ 330042 h 373490"/>
                  <a:gd name="connsiteX9" fmla="*/ 0 w 901862"/>
                  <a:gd name="connsiteY9" fmla="*/ 156254 h 373490"/>
                  <a:gd name="connsiteX0" fmla="*/ 0 w 901862"/>
                  <a:gd name="connsiteY0" fmla="*/ 156254 h 373784"/>
                  <a:gd name="connsiteX1" fmla="*/ 45639 w 901862"/>
                  <a:gd name="connsiteY1" fmla="*/ 0 h 373784"/>
                  <a:gd name="connsiteX2" fmla="*/ 408216 w 901862"/>
                  <a:gd name="connsiteY2" fmla="*/ 189898 h 373784"/>
                  <a:gd name="connsiteX3" fmla="*/ 792935 w 901862"/>
                  <a:gd name="connsiteY3" fmla="*/ 70414 h 373784"/>
                  <a:gd name="connsiteX4" fmla="*/ 901862 w 901862"/>
                  <a:gd name="connsiteY4" fmla="*/ 156254 h 373784"/>
                  <a:gd name="connsiteX5" fmla="*/ 901862 w 901862"/>
                  <a:gd name="connsiteY5" fmla="*/ 330042 h 373784"/>
                  <a:gd name="connsiteX6" fmla="*/ 858414 w 901862"/>
                  <a:gd name="connsiteY6" fmla="*/ 373490 h 373784"/>
                  <a:gd name="connsiteX7" fmla="*/ 486526 w 901862"/>
                  <a:gd name="connsiteY7" fmla="*/ 373784 h 373784"/>
                  <a:gd name="connsiteX8" fmla="*/ 43448 w 901862"/>
                  <a:gd name="connsiteY8" fmla="*/ 373490 h 373784"/>
                  <a:gd name="connsiteX9" fmla="*/ 0 w 901862"/>
                  <a:gd name="connsiteY9" fmla="*/ 330042 h 373784"/>
                  <a:gd name="connsiteX10" fmla="*/ 0 w 901862"/>
                  <a:gd name="connsiteY10" fmla="*/ 156254 h 373784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71864 w 901862"/>
                  <a:gd name="connsiteY7" fmla="*/ 26426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59752 w 901862"/>
                  <a:gd name="connsiteY7" fmla="*/ 33661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507"/>
                  <a:gd name="connsiteX1" fmla="*/ 45639 w 901862"/>
                  <a:gd name="connsiteY1" fmla="*/ 0 h 373507"/>
                  <a:gd name="connsiteX2" fmla="*/ 408216 w 901862"/>
                  <a:gd name="connsiteY2" fmla="*/ 189898 h 373507"/>
                  <a:gd name="connsiteX3" fmla="*/ 792935 w 901862"/>
                  <a:gd name="connsiteY3" fmla="*/ 70414 h 373507"/>
                  <a:gd name="connsiteX4" fmla="*/ 901862 w 901862"/>
                  <a:gd name="connsiteY4" fmla="*/ 156254 h 373507"/>
                  <a:gd name="connsiteX5" fmla="*/ 901862 w 901862"/>
                  <a:gd name="connsiteY5" fmla="*/ 330042 h 373507"/>
                  <a:gd name="connsiteX6" fmla="*/ 858414 w 901862"/>
                  <a:gd name="connsiteY6" fmla="*/ 373490 h 373507"/>
                  <a:gd name="connsiteX7" fmla="*/ 459752 w 901862"/>
                  <a:gd name="connsiteY7" fmla="*/ 336619 h 373507"/>
                  <a:gd name="connsiteX8" fmla="*/ 43448 w 901862"/>
                  <a:gd name="connsiteY8" fmla="*/ 373490 h 373507"/>
                  <a:gd name="connsiteX9" fmla="*/ 0 w 901862"/>
                  <a:gd name="connsiteY9" fmla="*/ 330042 h 373507"/>
                  <a:gd name="connsiteX10" fmla="*/ 0 w 901862"/>
                  <a:gd name="connsiteY10" fmla="*/ 156254 h 373507"/>
                  <a:gd name="connsiteX0" fmla="*/ 0 w 901862"/>
                  <a:gd name="connsiteY0" fmla="*/ 156254 h 420677"/>
                  <a:gd name="connsiteX1" fmla="*/ 45639 w 901862"/>
                  <a:gd name="connsiteY1" fmla="*/ 0 h 420677"/>
                  <a:gd name="connsiteX2" fmla="*/ 408216 w 901862"/>
                  <a:gd name="connsiteY2" fmla="*/ 189898 h 420677"/>
                  <a:gd name="connsiteX3" fmla="*/ 792935 w 901862"/>
                  <a:gd name="connsiteY3" fmla="*/ 70414 h 420677"/>
                  <a:gd name="connsiteX4" fmla="*/ 901862 w 901862"/>
                  <a:gd name="connsiteY4" fmla="*/ 156254 h 420677"/>
                  <a:gd name="connsiteX5" fmla="*/ 901862 w 901862"/>
                  <a:gd name="connsiteY5" fmla="*/ 330042 h 420677"/>
                  <a:gd name="connsiteX6" fmla="*/ 858414 w 901862"/>
                  <a:gd name="connsiteY6" fmla="*/ 373490 h 420677"/>
                  <a:gd name="connsiteX7" fmla="*/ 459752 w 901862"/>
                  <a:gd name="connsiteY7" fmla="*/ 336619 h 420677"/>
                  <a:gd name="connsiteX8" fmla="*/ 49971 w 901862"/>
                  <a:gd name="connsiteY8" fmla="*/ 420666 h 420677"/>
                  <a:gd name="connsiteX9" fmla="*/ 0 w 901862"/>
                  <a:gd name="connsiteY9" fmla="*/ 330042 h 420677"/>
                  <a:gd name="connsiteX10" fmla="*/ 0 w 901862"/>
                  <a:gd name="connsiteY10" fmla="*/ 156254 h 420677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71490 h 533365"/>
                  <a:gd name="connsiteX1" fmla="*/ 27185 w 901862"/>
                  <a:gd name="connsiteY1" fmla="*/ 0 h 533365"/>
                  <a:gd name="connsiteX2" fmla="*/ 408216 w 901862"/>
                  <a:gd name="connsiteY2" fmla="*/ 205134 h 533365"/>
                  <a:gd name="connsiteX3" fmla="*/ 792935 w 901862"/>
                  <a:gd name="connsiteY3" fmla="*/ 85650 h 533365"/>
                  <a:gd name="connsiteX4" fmla="*/ 901862 w 901862"/>
                  <a:gd name="connsiteY4" fmla="*/ 171490 h 533365"/>
                  <a:gd name="connsiteX5" fmla="*/ 901862 w 901862"/>
                  <a:gd name="connsiteY5" fmla="*/ 345278 h 533365"/>
                  <a:gd name="connsiteX6" fmla="*/ 820718 w 901862"/>
                  <a:gd name="connsiteY6" fmla="*/ 533365 h 533365"/>
                  <a:gd name="connsiteX7" fmla="*/ 449618 w 901862"/>
                  <a:gd name="connsiteY7" fmla="*/ 358545 h 533365"/>
                  <a:gd name="connsiteX8" fmla="*/ 53233 w 901862"/>
                  <a:gd name="connsiteY8" fmla="*/ 459490 h 533365"/>
                  <a:gd name="connsiteX9" fmla="*/ 0 w 901862"/>
                  <a:gd name="connsiteY9" fmla="*/ 345278 h 533365"/>
                  <a:gd name="connsiteX10" fmla="*/ 0 w 901862"/>
                  <a:gd name="connsiteY10" fmla="*/ 171490 h 533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1862" h="533365">
                    <a:moveTo>
                      <a:pt x="0" y="171490"/>
                    </a:moveTo>
                    <a:cubicBezTo>
                      <a:pt x="0" y="147494"/>
                      <a:pt x="3189" y="0"/>
                      <a:pt x="27185" y="0"/>
                    </a:cubicBezTo>
                    <a:cubicBezTo>
                      <a:pt x="108606" y="96799"/>
                      <a:pt x="280591" y="190859"/>
                      <a:pt x="408216" y="205134"/>
                    </a:cubicBezTo>
                    <a:cubicBezTo>
                      <a:pt x="535841" y="219409"/>
                      <a:pt x="638523" y="203937"/>
                      <a:pt x="792935" y="85650"/>
                    </a:cubicBezTo>
                    <a:cubicBezTo>
                      <a:pt x="816931" y="85650"/>
                      <a:pt x="901862" y="147494"/>
                      <a:pt x="901862" y="171490"/>
                    </a:cubicBezTo>
                    <a:lnTo>
                      <a:pt x="901862" y="345278"/>
                    </a:lnTo>
                    <a:cubicBezTo>
                      <a:pt x="901862" y="369274"/>
                      <a:pt x="844714" y="533365"/>
                      <a:pt x="820718" y="533365"/>
                    </a:cubicBezTo>
                    <a:cubicBezTo>
                      <a:pt x="658038" y="406441"/>
                      <a:pt x="577532" y="370857"/>
                      <a:pt x="449618" y="358545"/>
                    </a:cubicBezTo>
                    <a:cubicBezTo>
                      <a:pt x="321704" y="346233"/>
                      <a:pt x="129858" y="460586"/>
                      <a:pt x="53233" y="459490"/>
                    </a:cubicBezTo>
                    <a:cubicBezTo>
                      <a:pt x="29237" y="459490"/>
                      <a:pt x="0" y="369274"/>
                      <a:pt x="0" y="345278"/>
                    </a:cubicBezTo>
                    <a:lnTo>
                      <a:pt x="0" y="171490"/>
                    </a:lnTo>
                    <a:close/>
                  </a:path>
                </a:pathLst>
              </a:custGeom>
              <a:solidFill>
                <a:srgbClr val="8CC9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圆角矩形 17"/>
              <p:cNvSpPr/>
              <p:nvPr/>
            </p:nvSpPr>
            <p:spPr>
              <a:xfrm rot="18884533">
                <a:off x="4986624" y="1188251"/>
                <a:ext cx="901862" cy="533365"/>
              </a:xfrm>
              <a:custGeom>
                <a:avLst/>
                <a:gdLst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858414 w 901862"/>
                  <a:gd name="connsiteY2" fmla="*/ 0 h 260684"/>
                  <a:gd name="connsiteX3" fmla="*/ 901862 w 901862"/>
                  <a:gd name="connsiteY3" fmla="*/ 43448 h 260684"/>
                  <a:gd name="connsiteX4" fmla="*/ 901862 w 901862"/>
                  <a:gd name="connsiteY4" fmla="*/ 217236 h 260684"/>
                  <a:gd name="connsiteX5" fmla="*/ 858414 w 901862"/>
                  <a:gd name="connsiteY5" fmla="*/ 260684 h 260684"/>
                  <a:gd name="connsiteX6" fmla="*/ 43448 w 901862"/>
                  <a:gd name="connsiteY6" fmla="*/ 260684 h 260684"/>
                  <a:gd name="connsiteX7" fmla="*/ 0 w 901862"/>
                  <a:gd name="connsiteY7" fmla="*/ 217236 h 260684"/>
                  <a:gd name="connsiteX8" fmla="*/ 0 w 901862"/>
                  <a:gd name="connsiteY8" fmla="*/ 43448 h 260684"/>
                  <a:gd name="connsiteX0" fmla="*/ 0 w 901862"/>
                  <a:gd name="connsiteY0" fmla="*/ 43539 h 260775"/>
                  <a:gd name="connsiteX1" fmla="*/ 43448 w 901862"/>
                  <a:gd name="connsiteY1" fmla="*/ 91 h 260775"/>
                  <a:gd name="connsiteX2" fmla="*/ 469179 w 901862"/>
                  <a:gd name="connsiteY2" fmla="*/ 0 h 260775"/>
                  <a:gd name="connsiteX3" fmla="*/ 858414 w 901862"/>
                  <a:gd name="connsiteY3" fmla="*/ 91 h 260775"/>
                  <a:gd name="connsiteX4" fmla="*/ 901862 w 901862"/>
                  <a:gd name="connsiteY4" fmla="*/ 43539 h 260775"/>
                  <a:gd name="connsiteX5" fmla="*/ 901862 w 901862"/>
                  <a:gd name="connsiteY5" fmla="*/ 217327 h 260775"/>
                  <a:gd name="connsiteX6" fmla="*/ 858414 w 901862"/>
                  <a:gd name="connsiteY6" fmla="*/ 260775 h 260775"/>
                  <a:gd name="connsiteX7" fmla="*/ 43448 w 901862"/>
                  <a:gd name="connsiteY7" fmla="*/ 260775 h 260775"/>
                  <a:gd name="connsiteX8" fmla="*/ 0 w 901862"/>
                  <a:gd name="connsiteY8" fmla="*/ 217327 h 260775"/>
                  <a:gd name="connsiteX9" fmla="*/ 0 w 901862"/>
                  <a:gd name="connsiteY9" fmla="*/ 43539 h 260775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1588 w 901862"/>
                  <a:gd name="connsiteY2" fmla="*/ 144593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3023 w 901862"/>
                  <a:gd name="connsiteY3" fmla="*/ 26637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3448 w 901862"/>
                  <a:gd name="connsiteY7" fmla="*/ 373490 h 373490"/>
                  <a:gd name="connsiteX8" fmla="*/ 0 w 901862"/>
                  <a:gd name="connsiteY8" fmla="*/ 330042 h 373490"/>
                  <a:gd name="connsiteX9" fmla="*/ 0 w 901862"/>
                  <a:gd name="connsiteY9" fmla="*/ 156254 h 373490"/>
                  <a:gd name="connsiteX0" fmla="*/ 0 w 901862"/>
                  <a:gd name="connsiteY0" fmla="*/ 156254 h 373784"/>
                  <a:gd name="connsiteX1" fmla="*/ 45639 w 901862"/>
                  <a:gd name="connsiteY1" fmla="*/ 0 h 373784"/>
                  <a:gd name="connsiteX2" fmla="*/ 408216 w 901862"/>
                  <a:gd name="connsiteY2" fmla="*/ 189898 h 373784"/>
                  <a:gd name="connsiteX3" fmla="*/ 792935 w 901862"/>
                  <a:gd name="connsiteY3" fmla="*/ 70414 h 373784"/>
                  <a:gd name="connsiteX4" fmla="*/ 901862 w 901862"/>
                  <a:gd name="connsiteY4" fmla="*/ 156254 h 373784"/>
                  <a:gd name="connsiteX5" fmla="*/ 901862 w 901862"/>
                  <a:gd name="connsiteY5" fmla="*/ 330042 h 373784"/>
                  <a:gd name="connsiteX6" fmla="*/ 858414 w 901862"/>
                  <a:gd name="connsiteY6" fmla="*/ 373490 h 373784"/>
                  <a:gd name="connsiteX7" fmla="*/ 486526 w 901862"/>
                  <a:gd name="connsiteY7" fmla="*/ 373784 h 373784"/>
                  <a:gd name="connsiteX8" fmla="*/ 43448 w 901862"/>
                  <a:gd name="connsiteY8" fmla="*/ 373490 h 373784"/>
                  <a:gd name="connsiteX9" fmla="*/ 0 w 901862"/>
                  <a:gd name="connsiteY9" fmla="*/ 330042 h 373784"/>
                  <a:gd name="connsiteX10" fmla="*/ 0 w 901862"/>
                  <a:gd name="connsiteY10" fmla="*/ 156254 h 373784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71864 w 901862"/>
                  <a:gd name="connsiteY7" fmla="*/ 26426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59752 w 901862"/>
                  <a:gd name="connsiteY7" fmla="*/ 33661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507"/>
                  <a:gd name="connsiteX1" fmla="*/ 45639 w 901862"/>
                  <a:gd name="connsiteY1" fmla="*/ 0 h 373507"/>
                  <a:gd name="connsiteX2" fmla="*/ 408216 w 901862"/>
                  <a:gd name="connsiteY2" fmla="*/ 189898 h 373507"/>
                  <a:gd name="connsiteX3" fmla="*/ 792935 w 901862"/>
                  <a:gd name="connsiteY3" fmla="*/ 70414 h 373507"/>
                  <a:gd name="connsiteX4" fmla="*/ 901862 w 901862"/>
                  <a:gd name="connsiteY4" fmla="*/ 156254 h 373507"/>
                  <a:gd name="connsiteX5" fmla="*/ 901862 w 901862"/>
                  <a:gd name="connsiteY5" fmla="*/ 330042 h 373507"/>
                  <a:gd name="connsiteX6" fmla="*/ 858414 w 901862"/>
                  <a:gd name="connsiteY6" fmla="*/ 373490 h 373507"/>
                  <a:gd name="connsiteX7" fmla="*/ 459752 w 901862"/>
                  <a:gd name="connsiteY7" fmla="*/ 336619 h 373507"/>
                  <a:gd name="connsiteX8" fmla="*/ 43448 w 901862"/>
                  <a:gd name="connsiteY8" fmla="*/ 373490 h 373507"/>
                  <a:gd name="connsiteX9" fmla="*/ 0 w 901862"/>
                  <a:gd name="connsiteY9" fmla="*/ 330042 h 373507"/>
                  <a:gd name="connsiteX10" fmla="*/ 0 w 901862"/>
                  <a:gd name="connsiteY10" fmla="*/ 156254 h 373507"/>
                  <a:gd name="connsiteX0" fmla="*/ 0 w 901862"/>
                  <a:gd name="connsiteY0" fmla="*/ 156254 h 420677"/>
                  <a:gd name="connsiteX1" fmla="*/ 45639 w 901862"/>
                  <a:gd name="connsiteY1" fmla="*/ 0 h 420677"/>
                  <a:gd name="connsiteX2" fmla="*/ 408216 w 901862"/>
                  <a:gd name="connsiteY2" fmla="*/ 189898 h 420677"/>
                  <a:gd name="connsiteX3" fmla="*/ 792935 w 901862"/>
                  <a:gd name="connsiteY3" fmla="*/ 70414 h 420677"/>
                  <a:gd name="connsiteX4" fmla="*/ 901862 w 901862"/>
                  <a:gd name="connsiteY4" fmla="*/ 156254 h 420677"/>
                  <a:gd name="connsiteX5" fmla="*/ 901862 w 901862"/>
                  <a:gd name="connsiteY5" fmla="*/ 330042 h 420677"/>
                  <a:gd name="connsiteX6" fmla="*/ 858414 w 901862"/>
                  <a:gd name="connsiteY6" fmla="*/ 373490 h 420677"/>
                  <a:gd name="connsiteX7" fmla="*/ 459752 w 901862"/>
                  <a:gd name="connsiteY7" fmla="*/ 336619 h 420677"/>
                  <a:gd name="connsiteX8" fmla="*/ 49971 w 901862"/>
                  <a:gd name="connsiteY8" fmla="*/ 420666 h 420677"/>
                  <a:gd name="connsiteX9" fmla="*/ 0 w 901862"/>
                  <a:gd name="connsiteY9" fmla="*/ 330042 h 420677"/>
                  <a:gd name="connsiteX10" fmla="*/ 0 w 901862"/>
                  <a:gd name="connsiteY10" fmla="*/ 156254 h 420677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71490 h 533365"/>
                  <a:gd name="connsiteX1" fmla="*/ 27185 w 901862"/>
                  <a:gd name="connsiteY1" fmla="*/ 0 h 533365"/>
                  <a:gd name="connsiteX2" fmla="*/ 408216 w 901862"/>
                  <a:gd name="connsiteY2" fmla="*/ 205134 h 533365"/>
                  <a:gd name="connsiteX3" fmla="*/ 792935 w 901862"/>
                  <a:gd name="connsiteY3" fmla="*/ 85650 h 533365"/>
                  <a:gd name="connsiteX4" fmla="*/ 901862 w 901862"/>
                  <a:gd name="connsiteY4" fmla="*/ 171490 h 533365"/>
                  <a:gd name="connsiteX5" fmla="*/ 901862 w 901862"/>
                  <a:gd name="connsiteY5" fmla="*/ 345278 h 533365"/>
                  <a:gd name="connsiteX6" fmla="*/ 820718 w 901862"/>
                  <a:gd name="connsiteY6" fmla="*/ 533365 h 533365"/>
                  <a:gd name="connsiteX7" fmla="*/ 449618 w 901862"/>
                  <a:gd name="connsiteY7" fmla="*/ 358545 h 533365"/>
                  <a:gd name="connsiteX8" fmla="*/ 53233 w 901862"/>
                  <a:gd name="connsiteY8" fmla="*/ 459490 h 533365"/>
                  <a:gd name="connsiteX9" fmla="*/ 0 w 901862"/>
                  <a:gd name="connsiteY9" fmla="*/ 345278 h 533365"/>
                  <a:gd name="connsiteX10" fmla="*/ 0 w 901862"/>
                  <a:gd name="connsiteY10" fmla="*/ 171490 h 533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1862" h="533365">
                    <a:moveTo>
                      <a:pt x="0" y="171490"/>
                    </a:moveTo>
                    <a:cubicBezTo>
                      <a:pt x="0" y="147494"/>
                      <a:pt x="3189" y="0"/>
                      <a:pt x="27185" y="0"/>
                    </a:cubicBezTo>
                    <a:cubicBezTo>
                      <a:pt x="108606" y="96799"/>
                      <a:pt x="280591" y="190859"/>
                      <a:pt x="408216" y="205134"/>
                    </a:cubicBezTo>
                    <a:cubicBezTo>
                      <a:pt x="535841" y="219409"/>
                      <a:pt x="638523" y="203937"/>
                      <a:pt x="792935" y="85650"/>
                    </a:cubicBezTo>
                    <a:cubicBezTo>
                      <a:pt x="816931" y="85650"/>
                      <a:pt x="901862" y="147494"/>
                      <a:pt x="901862" y="171490"/>
                    </a:cubicBezTo>
                    <a:lnTo>
                      <a:pt x="901862" y="345278"/>
                    </a:lnTo>
                    <a:cubicBezTo>
                      <a:pt x="901862" y="369274"/>
                      <a:pt x="844714" y="533365"/>
                      <a:pt x="820718" y="533365"/>
                    </a:cubicBezTo>
                    <a:cubicBezTo>
                      <a:pt x="658038" y="406441"/>
                      <a:pt x="577532" y="370857"/>
                      <a:pt x="449618" y="358545"/>
                    </a:cubicBezTo>
                    <a:cubicBezTo>
                      <a:pt x="321704" y="346233"/>
                      <a:pt x="129858" y="460586"/>
                      <a:pt x="53233" y="459490"/>
                    </a:cubicBezTo>
                    <a:cubicBezTo>
                      <a:pt x="29237" y="459490"/>
                      <a:pt x="0" y="369274"/>
                      <a:pt x="0" y="345278"/>
                    </a:cubicBezTo>
                    <a:lnTo>
                      <a:pt x="0" y="171490"/>
                    </a:lnTo>
                    <a:close/>
                  </a:path>
                </a:pathLst>
              </a:custGeom>
              <a:solidFill>
                <a:srgbClr val="8CC9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700088" y="-3048000"/>
              <a:ext cx="3024187" cy="3260725"/>
              <a:chOff x="3940176" y="1559719"/>
              <a:chExt cx="3024187" cy="3260725"/>
            </a:xfrm>
            <a:solidFill>
              <a:srgbClr val="202A36"/>
            </a:solidFill>
          </p:grpSpPr>
          <p:sp>
            <p:nvSpPr>
              <p:cNvPr id="18" name="圆角矩形 17"/>
              <p:cNvSpPr/>
              <p:nvPr/>
            </p:nvSpPr>
            <p:spPr>
              <a:xfrm>
                <a:off x="5516563" y="1559719"/>
                <a:ext cx="1447800" cy="990600"/>
              </a:xfrm>
              <a:prstGeom prst="roundRect">
                <a:avLst/>
              </a:prstGeom>
              <a:solidFill>
                <a:srgbClr val="339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5515769" y="3829844"/>
                <a:ext cx="1447800" cy="990600"/>
              </a:xfrm>
              <a:prstGeom prst="roundRect">
                <a:avLst/>
              </a:prstGeom>
              <a:solidFill>
                <a:srgbClr val="339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3940176" y="2677319"/>
                <a:ext cx="1447800" cy="990600"/>
              </a:xfrm>
              <a:prstGeom prst="roundRect">
                <a:avLst/>
              </a:prstGeom>
              <a:solidFill>
                <a:srgbClr val="339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圆角矩形 17"/>
              <p:cNvSpPr/>
              <p:nvPr/>
            </p:nvSpPr>
            <p:spPr>
              <a:xfrm rot="18884533">
                <a:off x="4986624" y="2349450"/>
                <a:ext cx="901862" cy="445469"/>
              </a:xfrm>
              <a:custGeom>
                <a:avLst/>
                <a:gdLst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858414 w 901862"/>
                  <a:gd name="connsiteY2" fmla="*/ 0 h 260684"/>
                  <a:gd name="connsiteX3" fmla="*/ 901862 w 901862"/>
                  <a:gd name="connsiteY3" fmla="*/ 43448 h 260684"/>
                  <a:gd name="connsiteX4" fmla="*/ 901862 w 901862"/>
                  <a:gd name="connsiteY4" fmla="*/ 217236 h 260684"/>
                  <a:gd name="connsiteX5" fmla="*/ 858414 w 901862"/>
                  <a:gd name="connsiteY5" fmla="*/ 260684 h 260684"/>
                  <a:gd name="connsiteX6" fmla="*/ 43448 w 901862"/>
                  <a:gd name="connsiteY6" fmla="*/ 260684 h 260684"/>
                  <a:gd name="connsiteX7" fmla="*/ 0 w 901862"/>
                  <a:gd name="connsiteY7" fmla="*/ 217236 h 260684"/>
                  <a:gd name="connsiteX8" fmla="*/ 0 w 901862"/>
                  <a:gd name="connsiteY8" fmla="*/ 43448 h 260684"/>
                  <a:gd name="connsiteX0" fmla="*/ 0 w 901862"/>
                  <a:gd name="connsiteY0" fmla="*/ 43539 h 260775"/>
                  <a:gd name="connsiteX1" fmla="*/ 43448 w 901862"/>
                  <a:gd name="connsiteY1" fmla="*/ 91 h 260775"/>
                  <a:gd name="connsiteX2" fmla="*/ 469179 w 901862"/>
                  <a:gd name="connsiteY2" fmla="*/ 0 h 260775"/>
                  <a:gd name="connsiteX3" fmla="*/ 858414 w 901862"/>
                  <a:gd name="connsiteY3" fmla="*/ 91 h 260775"/>
                  <a:gd name="connsiteX4" fmla="*/ 901862 w 901862"/>
                  <a:gd name="connsiteY4" fmla="*/ 43539 h 260775"/>
                  <a:gd name="connsiteX5" fmla="*/ 901862 w 901862"/>
                  <a:gd name="connsiteY5" fmla="*/ 217327 h 260775"/>
                  <a:gd name="connsiteX6" fmla="*/ 858414 w 901862"/>
                  <a:gd name="connsiteY6" fmla="*/ 260775 h 260775"/>
                  <a:gd name="connsiteX7" fmla="*/ 43448 w 901862"/>
                  <a:gd name="connsiteY7" fmla="*/ 260775 h 260775"/>
                  <a:gd name="connsiteX8" fmla="*/ 0 w 901862"/>
                  <a:gd name="connsiteY8" fmla="*/ 217327 h 260775"/>
                  <a:gd name="connsiteX9" fmla="*/ 0 w 901862"/>
                  <a:gd name="connsiteY9" fmla="*/ 43539 h 260775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1588 w 901862"/>
                  <a:gd name="connsiteY2" fmla="*/ 144593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3023 w 901862"/>
                  <a:gd name="connsiteY3" fmla="*/ 26637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3448 w 901862"/>
                  <a:gd name="connsiteY7" fmla="*/ 373490 h 373490"/>
                  <a:gd name="connsiteX8" fmla="*/ 0 w 901862"/>
                  <a:gd name="connsiteY8" fmla="*/ 330042 h 373490"/>
                  <a:gd name="connsiteX9" fmla="*/ 0 w 901862"/>
                  <a:gd name="connsiteY9" fmla="*/ 156254 h 373490"/>
                  <a:gd name="connsiteX0" fmla="*/ 0 w 901862"/>
                  <a:gd name="connsiteY0" fmla="*/ 156254 h 373784"/>
                  <a:gd name="connsiteX1" fmla="*/ 45639 w 901862"/>
                  <a:gd name="connsiteY1" fmla="*/ 0 h 373784"/>
                  <a:gd name="connsiteX2" fmla="*/ 408216 w 901862"/>
                  <a:gd name="connsiteY2" fmla="*/ 189898 h 373784"/>
                  <a:gd name="connsiteX3" fmla="*/ 792935 w 901862"/>
                  <a:gd name="connsiteY3" fmla="*/ 70414 h 373784"/>
                  <a:gd name="connsiteX4" fmla="*/ 901862 w 901862"/>
                  <a:gd name="connsiteY4" fmla="*/ 156254 h 373784"/>
                  <a:gd name="connsiteX5" fmla="*/ 901862 w 901862"/>
                  <a:gd name="connsiteY5" fmla="*/ 330042 h 373784"/>
                  <a:gd name="connsiteX6" fmla="*/ 858414 w 901862"/>
                  <a:gd name="connsiteY6" fmla="*/ 373490 h 373784"/>
                  <a:gd name="connsiteX7" fmla="*/ 486526 w 901862"/>
                  <a:gd name="connsiteY7" fmla="*/ 373784 h 373784"/>
                  <a:gd name="connsiteX8" fmla="*/ 43448 w 901862"/>
                  <a:gd name="connsiteY8" fmla="*/ 373490 h 373784"/>
                  <a:gd name="connsiteX9" fmla="*/ 0 w 901862"/>
                  <a:gd name="connsiteY9" fmla="*/ 330042 h 373784"/>
                  <a:gd name="connsiteX10" fmla="*/ 0 w 901862"/>
                  <a:gd name="connsiteY10" fmla="*/ 156254 h 373784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71864 w 901862"/>
                  <a:gd name="connsiteY7" fmla="*/ 26426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59752 w 901862"/>
                  <a:gd name="connsiteY7" fmla="*/ 33661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507"/>
                  <a:gd name="connsiteX1" fmla="*/ 45639 w 901862"/>
                  <a:gd name="connsiteY1" fmla="*/ 0 h 373507"/>
                  <a:gd name="connsiteX2" fmla="*/ 408216 w 901862"/>
                  <a:gd name="connsiteY2" fmla="*/ 189898 h 373507"/>
                  <a:gd name="connsiteX3" fmla="*/ 792935 w 901862"/>
                  <a:gd name="connsiteY3" fmla="*/ 70414 h 373507"/>
                  <a:gd name="connsiteX4" fmla="*/ 901862 w 901862"/>
                  <a:gd name="connsiteY4" fmla="*/ 156254 h 373507"/>
                  <a:gd name="connsiteX5" fmla="*/ 901862 w 901862"/>
                  <a:gd name="connsiteY5" fmla="*/ 330042 h 373507"/>
                  <a:gd name="connsiteX6" fmla="*/ 858414 w 901862"/>
                  <a:gd name="connsiteY6" fmla="*/ 373490 h 373507"/>
                  <a:gd name="connsiteX7" fmla="*/ 459752 w 901862"/>
                  <a:gd name="connsiteY7" fmla="*/ 336619 h 373507"/>
                  <a:gd name="connsiteX8" fmla="*/ 43448 w 901862"/>
                  <a:gd name="connsiteY8" fmla="*/ 373490 h 373507"/>
                  <a:gd name="connsiteX9" fmla="*/ 0 w 901862"/>
                  <a:gd name="connsiteY9" fmla="*/ 330042 h 373507"/>
                  <a:gd name="connsiteX10" fmla="*/ 0 w 901862"/>
                  <a:gd name="connsiteY10" fmla="*/ 156254 h 373507"/>
                  <a:gd name="connsiteX0" fmla="*/ 0 w 901862"/>
                  <a:gd name="connsiteY0" fmla="*/ 156254 h 420677"/>
                  <a:gd name="connsiteX1" fmla="*/ 45639 w 901862"/>
                  <a:gd name="connsiteY1" fmla="*/ 0 h 420677"/>
                  <a:gd name="connsiteX2" fmla="*/ 408216 w 901862"/>
                  <a:gd name="connsiteY2" fmla="*/ 189898 h 420677"/>
                  <a:gd name="connsiteX3" fmla="*/ 792935 w 901862"/>
                  <a:gd name="connsiteY3" fmla="*/ 70414 h 420677"/>
                  <a:gd name="connsiteX4" fmla="*/ 901862 w 901862"/>
                  <a:gd name="connsiteY4" fmla="*/ 156254 h 420677"/>
                  <a:gd name="connsiteX5" fmla="*/ 901862 w 901862"/>
                  <a:gd name="connsiteY5" fmla="*/ 330042 h 420677"/>
                  <a:gd name="connsiteX6" fmla="*/ 858414 w 901862"/>
                  <a:gd name="connsiteY6" fmla="*/ 373490 h 420677"/>
                  <a:gd name="connsiteX7" fmla="*/ 459752 w 901862"/>
                  <a:gd name="connsiteY7" fmla="*/ 336619 h 420677"/>
                  <a:gd name="connsiteX8" fmla="*/ 49971 w 901862"/>
                  <a:gd name="connsiteY8" fmla="*/ 420666 h 420677"/>
                  <a:gd name="connsiteX9" fmla="*/ 0 w 901862"/>
                  <a:gd name="connsiteY9" fmla="*/ 330042 h 420677"/>
                  <a:gd name="connsiteX10" fmla="*/ 0 w 901862"/>
                  <a:gd name="connsiteY10" fmla="*/ 156254 h 420677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71490 h 533365"/>
                  <a:gd name="connsiteX1" fmla="*/ 27185 w 901862"/>
                  <a:gd name="connsiteY1" fmla="*/ 0 h 533365"/>
                  <a:gd name="connsiteX2" fmla="*/ 408216 w 901862"/>
                  <a:gd name="connsiteY2" fmla="*/ 205134 h 533365"/>
                  <a:gd name="connsiteX3" fmla="*/ 792935 w 901862"/>
                  <a:gd name="connsiteY3" fmla="*/ 85650 h 533365"/>
                  <a:gd name="connsiteX4" fmla="*/ 901862 w 901862"/>
                  <a:gd name="connsiteY4" fmla="*/ 171490 h 533365"/>
                  <a:gd name="connsiteX5" fmla="*/ 901862 w 901862"/>
                  <a:gd name="connsiteY5" fmla="*/ 345278 h 533365"/>
                  <a:gd name="connsiteX6" fmla="*/ 820718 w 901862"/>
                  <a:gd name="connsiteY6" fmla="*/ 533365 h 533365"/>
                  <a:gd name="connsiteX7" fmla="*/ 449618 w 901862"/>
                  <a:gd name="connsiteY7" fmla="*/ 358545 h 533365"/>
                  <a:gd name="connsiteX8" fmla="*/ 53233 w 901862"/>
                  <a:gd name="connsiteY8" fmla="*/ 459490 h 533365"/>
                  <a:gd name="connsiteX9" fmla="*/ 0 w 901862"/>
                  <a:gd name="connsiteY9" fmla="*/ 345278 h 533365"/>
                  <a:gd name="connsiteX10" fmla="*/ 0 w 901862"/>
                  <a:gd name="connsiteY10" fmla="*/ 171490 h 533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1862" h="533365">
                    <a:moveTo>
                      <a:pt x="0" y="171490"/>
                    </a:moveTo>
                    <a:cubicBezTo>
                      <a:pt x="0" y="147494"/>
                      <a:pt x="3189" y="0"/>
                      <a:pt x="27185" y="0"/>
                    </a:cubicBezTo>
                    <a:cubicBezTo>
                      <a:pt x="108606" y="96799"/>
                      <a:pt x="280591" y="190859"/>
                      <a:pt x="408216" y="205134"/>
                    </a:cubicBezTo>
                    <a:cubicBezTo>
                      <a:pt x="535841" y="219409"/>
                      <a:pt x="638523" y="203937"/>
                      <a:pt x="792935" y="85650"/>
                    </a:cubicBezTo>
                    <a:cubicBezTo>
                      <a:pt x="816931" y="85650"/>
                      <a:pt x="901862" y="147494"/>
                      <a:pt x="901862" y="171490"/>
                    </a:cubicBezTo>
                    <a:lnTo>
                      <a:pt x="901862" y="345278"/>
                    </a:lnTo>
                    <a:cubicBezTo>
                      <a:pt x="901862" y="369274"/>
                      <a:pt x="844714" y="533365"/>
                      <a:pt x="820718" y="533365"/>
                    </a:cubicBezTo>
                    <a:cubicBezTo>
                      <a:pt x="658038" y="406441"/>
                      <a:pt x="577532" y="370857"/>
                      <a:pt x="449618" y="358545"/>
                    </a:cubicBezTo>
                    <a:cubicBezTo>
                      <a:pt x="321704" y="346233"/>
                      <a:pt x="129858" y="460586"/>
                      <a:pt x="53233" y="459490"/>
                    </a:cubicBezTo>
                    <a:cubicBezTo>
                      <a:pt x="29237" y="459490"/>
                      <a:pt x="0" y="369274"/>
                      <a:pt x="0" y="345278"/>
                    </a:cubicBezTo>
                    <a:lnTo>
                      <a:pt x="0" y="17149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圆角矩形 17"/>
              <p:cNvSpPr/>
              <p:nvPr/>
            </p:nvSpPr>
            <p:spPr>
              <a:xfrm rot="2188039">
                <a:off x="4847484" y="3452363"/>
                <a:ext cx="1152426" cy="564051"/>
              </a:xfrm>
              <a:custGeom>
                <a:avLst/>
                <a:gdLst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858414 w 901862"/>
                  <a:gd name="connsiteY2" fmla="*/ 0 h 260684"/>
                  <a:gd name="connsiteX3" fmla="*/ 901862 w 901862"/>
                  <a:gd name="connsiteY3" fmla="*/ 43448 h 260684"/>
                  <a:gd name="connsiteX4" fmla="*/ 901862 w 901862"/>
                  <a:gd name="connsiteY4" fmla="*/ 217236 h 260684"/>
                  <a:gd name="connsiteX5" fmla="*/ 858414 w 901862"/>
                  <a:gd name="connsiteY5" fmla="*/ 260684 h 260684"/>
                  <a:gd name="connsiteX6" fmla="*/ 43448 w 901862"/>
                  <a:gd name="connsiteY6" fmla="*/ 260684 h 260684"/>
                  <a:gd name="connsiteX7" fmla="*/ 0 w 901862"/>
                  <a:gd name="connsiteY7" fmla="*/ 217236 h 260684"/>
                  <a:gd name="connsiteX8" fmla="*/ 0 w 901862"/>
                  <a:gd name="connsiteY8" fmla="*/ 43448 h 260684"/>
                  <a:gd name="connsiteX0" fmla="*/ 0 w 901862"/>
                  <a:gd name="connsiteY0" fmla="*/ 43539 h 260775"/>
                  <a:gd name="connsiteX1" fmla="*/ 43448 w 901862"/>
                  <a:gd name="connsiteY1" fmla="*/ 91 h 260775"/>
                  <a:gd name="connsiteX2" fmla="*/ 469179 w 901862"/>
                  <a:gd name="connsiteY2" fmla="*/ 0 h 260775"/>
                  <a:gd name="connsiteX3" fmla="*/ 858414 w 901862"/>
                  <a:gd name="connsiteY3" fmla="*/ 91 h 260775"/>
                  <a:gd name="connsiteX4" fmla="*/ 901862 w 901862"/>
                  <a:gd name="connsiteY4" fmla="*/ 43539 h 260775"/>
                  <a:gd name="connsiteX5" fmla="*/ 901862 w 901862"/>
                  <a:gd name="connsiteY5" fmla="*/ 217327 h 260775"/>
                  <a:gd name="connsiteX6" fmla="*/ 858414 w 901862"/>
                  <a:gd name="connsiteY6" fmla="*/ 260775 h 260775"/>
                  <a:gd name="connsiteX7" fmla="*/ 43448 w 901862"/>
                  <a:gd name="connsiteY7" fmla="*/ 260775 h 260775"/>
                  <a:gd name="connsiteX8" fmla="*/ 0 w 901862"/>
                  <a:gd name="connsiteY8" fmla="*/ 217327 h 260775"/>
                  <a:gd name="connsiteX9" fmla="*/ 0 w 901862"/>
                  <a:gd name="connsiteY9" fmla="*/ 43539 h 260775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1588 w 901862"/>
                  <a:gd name="connsiteY2" fmla="*/ 144593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43448 h 260684"/>
                  <a:gd name="connsiteX1" fmla="*/ 43448 w 901862"/>
                  <a:gd name="connsiteY1" fmla="*/ 0 h 260684"/>
                  <a:gd name="connsiteX2" fmla="*/ 446920 w 901862"/>
                  <a:gd name="connsiteY2" fmla="*/ 82317 h 260684"/>
                  <a:gd name="connsiteX3" fmla="*/ 858414 w 901862"/>
                  <a:gd name="connsiteY3" fmla="*/ 0 h 260684"/>
                  <a:gd name="connsiteX4" fmla="*/ 901862 w 901862"/>
                  <a:gd name="connsiteY4" fmla="*/ 43448 h 260684"/>
                  <a:gd name="connsiteX5" fmla="*/ 901862 w 901862"/>
                  <a:gd name="connsiteY5" fmla="*/ 217236 h 260684"/>
                  <a:gd name="connsiteX6" fmla="*/ 858414 w 901862"/>
                  <a:gd name="connsiteY6" fmla="*/ 260684 h 260684"/>
                  <a:gd name="connsiteX7" fmla="*/ 43448 w 901862"/>
                  <a:gd name="connsiteY7" fmla="*/ 260684 h 260684"/>
                  <a:gd name="connsiteX8" fmla="*/ 0 w 901862"/>
                  <a:gd name="connsiteY8" fmla="*/ 217236 h 260684"/>
                  <a:gd name="connsiteX9" fmla="*/ 0 w 901862"/>
                  <a:gd name="connsiteY9" fmla="*/ 43448 h 26068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90518 h 307754"/>
                  <a:gd name="connsiteX1" fmla="*/ 60498 w 901862"/>
                  <a:gd name="connsiteY1" fmla="*/ 0 h 307754"/>
                  <a:gd name="connsiteX2" fmla="*/ 446920 w 901862"/>
                  <a:gd name="connsiteY2" fmla="*/ 129387 h 307754"/>
                  <a:gd name="connsiteX3" fmla="*/ 858414 w 901862"/>
                  <a:gd name="connsiteY3" fmla="*/ 47070 h 307754"/>
                  <a:gd name="connsiteX4" fmla="*/ 901862 w 901862"/>
                  <a:gd name="connsiteY4" fmla="*/ 90518 h 307754"/>
                  <a:gd name="connsiteX5" fmla="*/ 901862 w 901862"/>
                  <a:gd name="connsiteY5" fmla="*/ 264306 h 307754"/>
                  <a:gd name="connsiteX6" fmla="*/ 858414 w 901862"/>
                  <a:gd name="connsiteY6" fmla="*/ 307754 h 307754"/>
                  <a:gd name="connsiteX7" fmla="*/ 43448 w 901862"/>
                  <a:gd name="connsiteY7" fmla="*/ 307754 h 307754"/>
                  <a:gd name="connsiteX8" fmla="*/ 0 w 901862"/>
                  <a:gd name="connsiteY8" fmla="*/ 264306 h 307754"/>
                  <a:gd name="connsiteX9" fmla="*/ 0 w 901862"/>
                  <a:gd name="connsiteY9" fmla="*/ 90518 h 307754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46920 w 901862"/>
                  <a:gd name="connsiteY2" fmla="*/ 147932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8414 w 901862"/>
                  <a:gd name="connsiteY3" fmla="*/ 65615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56799 w 901862"/>
                  <a:gd name="connsiteY3" fmla="*/ 5045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3023 w 901862"/>
                  <a:gd name="connsiteY3" fmla="*/ 26637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809712 w 901862"/>
                  <a:gd name="connsiteY3" fmla="*/ 36769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09063 h 326299"/>
                  <a:gd name="connsiteX1" fmla="*/ 55530 w 901862"/>
                  <a:gd name="connsiteY1" fmla="*/ 0 h 326299"/>
                  <a:gd name="connsiteX2" fmla="*/ 408216 w 901862"/>
                  <a:gd name="connsiteY2" fmla="*/ 142707 h 326299"/>
                  <a:gd name="connsiteX3" fmla="*/ 792935 w 901862"/>
                  <a:gd name="connsiteY3" fmla="*/ 23223 h 326299"/>
                  <a:gd name="connsiteX4" fmla="*/ 901862 w 901862"/>
                  <a:gd name="connsiteY4" fmla="*/ 109063 h 326299"/>
                  <a:gd name="connsiteX5" fmla="*/ 901862 w 901862"/>
                  <a:gd name="connsiteY5" fmla="*/ 282851 h 326299"/>
                  <a:gd name="connsiteX6" fmla="*/ 858414 w 901862"/>
                  <a:gd name="connsiteY6" fmla="*/ 326299 h 326299"/>
                  <a:gd name="connsiteX7" fmla="*/ 43448 w 901862"/>
                  <a:gd name="connsiteY7" fmla="*/ 326299 h 326299"/>
                  <a:gd name="connsiteX8" fmla="*/ 0 w 901862"/>
                  <a:gd name="connsiteY8" fmla="*/ 282851 h 326299"/>
                  <a:gd name="connsiteX9" fmla="*/ 0 w 901862"/>
                  <a:gd name="connsiteY9" fmla="*/ 109063 h 326299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3448 w 901862"/>
                  <a:gd name="connsiteY7" fmla="*/ 373490 h 373490"/>
                  <a:gd name="connsiteX8" fmla="*/ 0 w 901862"/>
                  <a:gd name="connsiteY8" fmla="*/ 330042 h 373490"/>
                  <a:gd name="connsiteX9" fmla="*/ 0 w 901862"/>
                  <a:gd name="connsiteY9" fmla="*/ 156254 h 373490"/>
                  <a:gd name="connsiteX0" fmla="*/ 0 w 901862"/>
                  <a:gd name="connsiteY0" fmla="*/ 156254 h 373784"/>
                  <a:gd name="connsiteX1" fmla="*/ 45639 w 901862"/>
                  <a:gd name="connsiteY1" fmla="*/ 0 h 373784"/>
                  <a:gd name="connsiteX2" fmla="*/ 408216 w 901862"/>
                  <a:gd name="connsiteY2" fmla="*/ 189898 h 373784"/>
                  <a:gd name="connsiteX3" fmla="*/ 792935 w 901862"/>
                  <a:gd name="connsiteY3" fmla="*/ 70414 h 373784"/>
                  <a:gd name="connsiteX4" fmla="*/ 901862 w 901862"/>
                  <a:gd name="connsiteY4" fmla="*/ 156254 h 373784"/>
                  <a:gd name="connsiteX5" fmla="*/ 901862 w 901862"/>
                  <a:gd name="connsiteY5" fmla="*/ 330042 h 373784"/>
                  <a:gd name="connsiteX6" fmla="*/ 858414 w 901862"/>
                  <a:gd name="connsiteY6" fmla="*/ 373490 h 373784"/>
                  <a:gd name="connsiteX7" fmla="*/ 486526 w 901862"/>
                  <a:gd name="connsiteY7" fmla="*/ 373784 h 373784"/>
                  <a:gd name="connsiteX8" fmla="*/ 43448 w 901862"/>
                  <a:gd name="connsiteY8" fmla="*/ 373490 h 373784"/>
                  <a:gd name="connsiteX9" fmla="*/ 0 w 901862"/>
                  <a:gd name="connsiteY9" fmla="*/ 330042 h 373784"/>
                  <a:gd name="connsiteX10" fmla="*/ 0 w 901862"/>
                  <a:gd name="connsiteY10" fmla="*/ 156254 h 373784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71864 w 901862"/>
                  <a:gd name="connsiteY7" fmla="*/ 26426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490"/>
                  <a:gd name="connsiteX1" fmla="*/ 45639 w 901862"/>
                  <a:gd name="connsiteY1" fmla="*/ 0 h 373490"/>
                  <a:gd name="connsiteX2" fmla="*/ 408216 w 901862"/>
                  <a:gd name="connsiteY2" fmla="*/ 189898 h 373490"/>
                  <a:gd name="connsiteX3" fmla="*/ 792935 w 901862"/>
                  <a:gd name="connsiteY3" fmla="*/ 70414 h 373490"/>
                  <a:gd name="connsiteX4" fmla="*/ 901862 w 901862"/>
                  <a:gd name="connsiteY4" fmla="*/ 156254 h 373490"/>
                  <a:gd name="connsiteX5" fmla="*/ 901862 w 901862"/>
                  <a:gd name="connsiteY5" fmla="*/ 330042 h 373490"/>
                  <a:gd name="connsiteX6" fmla="*/ 858414 w 901862"/>
                  <a:gd name="connsiteY6" fmla="*/ 373490 h 373490"/>
                  <a:gd name="connsiteX7" fmla="*/ 459752 w 901862"/>
                  <a:gd name="connsiteY7" fmla="*/ 336619 h 373490"/>
                  <a:gd name="connsiteX8" fmla="*/ 43448 w 901862"/>
                  <a:gd name="connsiteY8" fmla="*/ 373490 h 373490"/>
                  <a:gd name="connsiteX9" fmla="*/ 0 w 901862"/>
                  <a:gd name="connsiteY9" fmla="*/ 330042 h 373490"/>
                  <a:gd name="connsiteX10" fmla="*/ 0 w 901862"/>
                  <a:gd name="connsiteY10" fmla="*/ 156254 h 373490"/>
                  <a:gd name="connsiteX0" fmla="*/ 0 w 901862"/>
                  <a:gd name="connsiteY0" fmla="*/ 156254 h 373507"/>
                  <a:gd name="connsiteX1" fmla="*/ 45639 w 901862"/>
                  <a:gd name="connsiteY1" fmla="*/ 0 h 373507"/>
                  <a:gd name="connsiteX2" fmla="*/ 408216 w 901862"/>
                  <a:gd name="connsiteY2" fmla="*/ 189898 h 373507"/>
                  <a:gd name="connsiteX3" fmla="*/ 792935 w 901862"/>
                  <a:gd name="connsiteY3" fmla="*/ 70414 h 373507"/>
                  <a:gd name="connsiteX4" fmla="*/ 901862 w 901862"/>
                  <a:gd name="connsiteY4" fmla="*/ 156254 h 373507"/>
                  <a:gd name="connsiteX5" fmla="*/ 901862 w 901862"/>
                  <a:gd name="connsiteY5" fmla="*/ 330042 h 373507"/>
                  <a:gd name="connsiteX6" fmla="*/ 858414 w 901862"/>
                  <a:gd name="connsiteY6" fmla="*/ 373490 h 373507"/>
                  <a:gd name="connsiteX7" fmla="*/ 459752 w 901862"/>
                  <a:gd name="connsiteY7" fmla="*/ 336619 h 373507"/>
                  <a:gd name="connsiteX8" fmla="*/ 43448 w 901862"/>
                  <a:gd name="connsiteY8" fmla="*/ 373490 h 373507"/>
                  <a:gd name="connsiteX9" fmla="*/ 0 w 901862"/>
                  <a:gd name="connsiteY9" fmla="*/ 330042 h 373507"/>
                  <a:gd name="connsiteX10" fmla="*/ 0 w 901862"/>
                  <a:gd name="connsiteY10" fmla="*/ 156254 h 373507"/>
                  <a:gd name="connsiteX0" fmla="*/ 0 w 901862"/>
                  <a:gd name="connsiteY0" fmla="*/ 156254 h 420677"/>
                  <a:gd name="connsiteX1" fmla="*/ 45639 w 901862"/>
                  <a:gd name="connsiteY1" fmla="*/ 0 h 420677"/>
                  <a:gd name="connsiteX2" fmla="*/ 408216 w 901862"/>
                  <a:gd name="connsiteY2" fmla="*/ 189898 h 420677"/>
                  <a:gd name="connsiteX3" fmla="*/ 792935 w 901862"/>
                  <a:gd name="connsiteY3" fmla="*/ 70414 h 420677"/>
                  <a:gd name="connsiteX4" fmla="*/ 901862 w 901862"/>
                  <a:gd name="connsiteY4" fmla="*/ 156254 h 420677"/>
                  <a:gd name="connsiteX5" fmla="*/ 901862 w 901862"/>
                  <a:gd name="connsiteY5" fmla="*/ 330042 h 420677"/>
                  <a:gd name="connsiteX6" fmla="*/ 858414 w 901862"/>
                  <a:gd name="connsiteY6" fmla="*/ 373490 h 420677"/>
                  <a:gd name="connsiteX7" fmla="*/ 459752 w 901862"/>
                  <a:gd name="connsiteY7" fmla="*/ 336619 h 420677"/>
                  <a:gd name="connsiteX8" fmla="*/ 49971 w 901862"/>
                  <a:gd name="connsiteY8" fmla="*/ 420666 h 420677"/>
                  <a:gd name="connsiteX9" fmla="*/ 0 w 901862"/>
                  <a:gd name="connsiteY9" fmla="*/ 330042 h 420677"/>
                  <a:gd name="connsiteX10" fmla="*/ 0 w 901862"/>
                  <a:gd name="connsiteY10" fmla="*/ 156254 h 420677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460941"/>
                  <a:gd name="connsiteX1" fmla="*/ 45639 w 901862"/>
                  <a:gd name="connsiteY1" fmla="*/ 0 h 460941"/>
                  <a:gd name="connsiteX2" fmla="*/ 408216 w 901862"/>
                  <a:gd name="connsiteY2" fmla="*/ 189898 h 460941"/>
                  <a:gd name="connsiteX3" fmla="*/ 792935 w 901862"/>
                  <a:gd name="connsiteY3" fmla="*/ 70414 h 460941"/>
                  <a:gd name="connsiteX4" fmla="*/ 901862 w 901862"/>
                  <a:gd name="connsiteY4" fmla="*/ 156254 h 460941"/>
                  <a:gd name="connsiteX5" fmla="*/ 901862 w 901862"/>
                  <a:gd name="connsiteY5" fmla="*/ 330042 h 460941"/>
                  <a:gd name="connsiteX6" fmla="*/ 834446 w 901862"/>
                  <a:gd name="connsiteY6" fmla="*/ 460941 h 460941"/>
                  <a:gd name="connsiteX7" fmla="*/ 459752 w 901862"/>
                  <a:gd name="connsiteY7" fmla="*/ 336619 h 460941"/>
                  <a:gd name="connsiteX8" fmla="*/ 49971 w 901862"/>
                  <a:gd name="connsiteY8" fmla="*/ 420666 h 460941"/>
                  <a:gd name="connsiteX9" fmla="*/ 0 w 901862"/>
                  <a:gd name="connsiteY9" fmla="*/ 330042 h 460941"/>
                  <a:gd name="connsiteX10" fmla="*/ 0 w 901862"/>
                  <a:gd name="connsiteY10" fmla="*/ 156254 h 460941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59752 w 901862"/>
                  <a:gd name="connsiteY7" fmla="*/ 33661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49971 w 901862"/>
                  <a:gd name="connsiteY8" fmla="*/ 420666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56254 h 518129"/>
                  <a:gd name="connsiteX1" fmla="*/ 45639 w 901862"/>
                  <a:gd name="connsiteY1" fmla="*/ 0 h 518129"/>
                  <a:gd name="connsiteX2" fmla="*/ 408216 w 901862"/>
                  <a:gd name="connsiteY2" fmla="*/ 189898 h 518129"/>
                  <a:gd name="connsiteX3" fmla="*/ 792935 w 901862"/>
                  <a:gd name="connsiteY3" fmla="*/ 70414 h 518129"/>
                  <a:gd name="connsiteX4" fmla="*/ 901862 w 901862"/>
                  <a:gd name="connsiteY4" fmla="*/ 156254 h 518129"/>
                  <a:gd name="connsiteX5" fmla="*/ 901862 w 901862"/>
                  <a:gd name="connsiteY5" fmla="*/ 330042 h 518129"/>
                  <a:gd name="connsiteX6" fmla="*/ 820718 w 901862"/>
                  <a:gd name="connsiteY6" fmla="*/ 518129 h 518129"/>
                  <a:gd name="connsiteX7" fmla="*/ 449618 w 901862"/>
                  <a:gd name="connsiteY7" fmla="*/ 343309 h 518129"/>
                  <a:gd name="connsiteX8" fmla="*/ 53233 w 901862"/>
                  <a:gd name="connsiteY8" fmla="*/ 444254 h 518129"/>
                  <a:gd name="connsiteX9" fmla="*/ 0 w 901862"/>
                  <a:gd name="connsiteY9" fmla="*/ 330042 h 518129"/>
                  <a:gd name="connsiteX10" fmla="*/ 0 w 901862"/>
                  <a:gd name="connsiteY10" fmla="*/ 156254 h 518129"/>
                  <a:gd name="connsiteX0" fmla="*/ 0 w 901862"/>
                  <a:gd name="connsiteY0" fmla="*/ 171490 h 533365"/>
                  <a:gd name="connsiteX1" fmla="*/ 27185 w 901862"/>
                  <a:gd name="connsiteY1" fmla="*/ 0 h 533365"/>
                  <a:gd name="connsiteX2" fmla="*/ 408216 w 901862"/>
                  <a:gd name="connsiteY2" fmla="*/ 205134 h 533365"/>
                  <a:gd name="connsiteX3" fmla="*/ 792935 w 901862"/>
                  <a:gd name="connsiteY3" fmla="*/ 85650 h 533365"/>
                  <a:gd name="connsiteX4" fmla="*/ 901862 w 901862"/>
                  <a:gd name="connsiteY4" fmla="*/ 171490 h 533365"/>
                  <a:gd name="connsiteX5" fmla="*/ 901862 w 901862"/>
                  <a:gd name="connsiteY5" fmla="*/ 345278 h 533365"/>
                  <a:gd name="connsiteX6" fmla="*/ 820718 w 901862"/>
                  <a:gd name="connsiteY6" fmla="*/ 533365 h 533365"/>
                  <a:gd name="connsiteX7" fmla="*/ 449618 w 901862"/>
                  <a:gd name="connsiteY7" fmla="*/ 358545 h 533365"/>
                  <a:gd name="connsiteX8" fmla="*/ 53233 w 901862"/>
                  <a:gd name="connsiteY8" fmla="*/ 459490 h 533365"/>
                  <a:gd name="connsiteX9" fmla="*/ 0 w 901862"/>
                  <a:gd name="connsiteY9" fmla="*/ 345278 h 533365"/>
                  <a:gd name="connsiteX10" fmla="*/ 0 w 901862"/>
                  <a:gd name="connsiteY10" fmla="*/ 171490 h 533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1862" h="533365">
                    <a:moveTo>
                      <a:pt x="0" y="171490"/>
                    </a:moveTo>
                    <a:cubicBezTo>
                      <a:pt x="0" y="147494"/>
                      <a:pt x="3189" y="0"/>
                      <a:pt x="27185" y="0"/>
                    </a:cubicBezTo>
                    <a:cubicBezTo>
                      <a:pt x="108606" y="96799"/>
                      <a:pt x="280591" y="190859"/>
                      <a:pt x="408216" y="205134"/>
                    </a:cubicBezTo>
                    <a:cubicBezTo>
                      <a:pt x="535841" y="219409"/>
                      <a:pt x="638523" y="203937"/>
                      <a:pt x="792935" y="85650"/>
                    </a:cubicBezTo>
                    <a:cubicBezTo>
                      <a:pt x="816931" y="85650"/>
                      <a:pt x="901862" y="147494"/>
                      <a:pt x="901862" y="171490"/>
                    </a:cubicBezTo>
                    <a:lnTo>
                      <a:pt x="901862" y="345278"/>
                    </a:lnTo>
                    <a:cubicBezTo>
                      <a:pt x="901862" y="369274"/>
                      <a:pt x="844714" y="533365"/>
                      <a:pt x="820718" y="533365"/>
                    </a:cubicBezTo>
                    <a:cubicBezTo>
                      <a:pt x="658038" y="406441"/>
                      <a:pt x="577532" y="370857"/>
                      <a:pt x="449618" y="358545"/>
                    </a:cubicBezTo>
                    <a:cubicBezTo>
                      <a:pt x="321704" y="346233"/>
                      <a:pt x="129858" y="460586"/>
                      <a:pt x="53233" y="459490"/>
                    </a:cubicBezTo>
                    <a:cubicBezTo>
                      <a:pt x="29237" y="459490"/>
                      <a:pt x="0" y="369274"/>
                      <a:pt x="0" y="345278"/>
                    </a:cubicBezTo>
                    <a:lnTo>
                      <a:pt x="0" y="17149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946290" y="1551093"/>
            <a:ext cx="6005876" cy="1312243"/>
          </a:xfrm>
          <a:prstGeom prst="rect">
            <a:avLst/>
          </a:prstGeom>
          <a:solidFill>
            <a:schemeClr val="bg1">
              <a:lumMod val="75000"/>
              <a:alpha val="41176"/>
            </a:schemeClr>
          </a:solidFill>
          <a:ln>
            <a:noFill/>
          </a:ln>
        </p:spPr>
        <p:txBody>
          <a:bodyPr vert="horz" wrap="square" lIns="96393" tIns="48196" rIns="96393" bIns="48196" numCol="1" anchor="t" anchorCtr="0" compatLnSpc="1">
            <a:prstTxWarp prst="textNoShape">
              <a:avLst/>
            </a:prstTxWarp>
          </a:bodyPr>
          <a:lstStyle/>
          <a:p>
            <a:pPr defTabSz="1285372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 kern="0">
              <a:solidFill>
                <a:sysClr val="windowText" lastClr="000000"/>
              </a:solidFill>
            </a:endParaRPr>
          </a:p>
        </p:txBody>
      </p:sp>
      <p:sp>
        <p:nvSpPr>
          <p:cNvPr id="38" name="TextBox 170"/>
          <p:cNvSpPr txBox="1"/>
          <p:nvPr/>
        </p:nvSpPr>
        <p:spPr>
          <a:xfrm>
            <a:off x="1101523" y="1591281"/>
            <a:ext cx="5744139" cy="1205367"/>
          </a:xfrm>
          <a:prstGeom prst="rect">
            <a:avLst/>
          </a:prstGeom>
          <a:noFill/>
        </p:spPr>
        <p:txBody>
          <a:bodyPr wrap="square" lIns="96431" tIns="48215" rIns="96431" bIns="48215" rtlCol="0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За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12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лет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обучено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3701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специалист,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из них: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2821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консультант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630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супервизоров;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250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руководителей служб.</a:t>
            </a:r>
          </a:p>
        </p:txBody>
      </p:sp>
      <p:sp>
        <p:nvSpPr>
          <p:cNvPr id="40" name="TextBox 170"/>
          <p:cNvSpPr txBox="1"/>
          <p:nvPr/>
        </p:nvSpPr>
        <p:spPr>
          <a:xfrm>
            <a:off x="1128446" y="3054706"/>
            <a:ext cx="5600189" cy="1759365"/>
          </a:xfrm>
          <a:prstGeom prst="rect">
            <a:avLst/>
          </a:prstGeom>
          <a:noFill/>
        </p:spPr>
        <p:txBody>
          <a:bodyPr wrap="square" lIns="96431" tIns="48215" rIns="96431" bIns="48215" rtlCol="0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Новая модульная очно-дистанционная программа  обучения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специалистов.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Актуализация проблем: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буллинг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киберугрозы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экстримизм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</p:txBody>
      </p:sp>
      <p:sp>
        <p:nvSpPr>
          <p:cNvPr id="42" name="TextBox 170"/>
          <p:cNvSpPr txBox="1"/>
          <p:nvPr/>
        </p:nvSpPr>
        <p:spPr>
          <a:xfrm>
            <a:off x="1083920" y="5285785"/>
            <a:ext cx="5689240" cy="651370"/>
          </a:xfrm>
          <a:prstGeom prst="rect">
            <a:avLst/>
          </a:prstGeom>
          <a:noFill/>
        </p:spPr>
        <p:txBody>
          <a:bodyPr wrap="square" lIns="96431" tIns="48215" rIns="96431" bIns="48215" rtlCol="0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В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2021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году обучение прошли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272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специалиста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из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85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субъектов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РФ.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-4049" y="235338"/>
            <a:ext cx="12881849" cy="7016362"/>
            <a:chOff x="0" y="222291"/>
            <a:chExt cx="12881849" cy="7016362"/>
          </a:xfrm>
        </p:grpSpPr>
        <p:sp>
          <p:nvSpPr>
            <p:cNvPr id="36" name="任意多边形 35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827688" y="222291"/>
              <a:ext cx="665567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</a:t>
              </a:r>
              <a:r>
                <a:rPr lang="ru-RU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3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7" name="TextBox 41"/>
            <p:cNvSpPr txBox="1"/>
            <p:nvPr/>
          </p:nvSpPr>
          <p:spPr>
            <a:xfrm>
              <a:off x="1910977" y="318528"/>
              <a:ext cx="80425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2000" b="1" dirty="0">
                  <a:solidFill>
                    <a:schemeClr val="bg1">
                      <a:lumMod val="95000"/>
                    </a:schemeClr>
                  </a:solidFill>
                  <a:latin typeface="Proxima Nova Rg" panose="02000506030000020004" pitchFamily="2" charset="0"/>
                </a:rPr>
                <a:t>Ежегодное обучение специалистов Детского телефона доверия</a:t>
              </a:r>
            </a:p>
          </p:txBody>
        </p:sp>
        <p:sp>
          <p:nvSpPr>
            <p:cNvPr id="48" name="矩形 47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4" name="Picture 5">
            <a:extLst>
              <a:ext uri="{FF2B5EF4-FFF2-40B4-BE49-F238E27FC236}">
                <a16:creationId xmlns:a16="http://schemas.microsoft.com/office/drawing/2014/main" xmlns="" id="{CFE82BEC-68C5-4DBC-A494-8680B0F0E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" t="8562" r="4599"/>
          <a:stretch/>
        </p:blipFill>
        <p:spPr bwMode="auto">
          <a:xfrm>
            <a:off x="7575938" y="1944225"/>
            <a:ext cx="1265844" cy="76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8A0D521-1E6E-4248-8E04-19CA421D8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955" y="1899406"/>
            <a:ext cx="1451207" cy="999014"/>
          </a:xfrm>
          <a:prstGeom prst="roundRect">
            <a:avLst/>
          </a:prstGeom>
          <a:effectLst>
            <a:softEdge rad="0"/>
          </a:effectLst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E1904A8F-A854-4EAF-9A26-E6433E8C39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8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0" grpId="0" animBg="1"/>
      <p:bldP spid="38" grpId="0"/>
      <p:bldP spid="40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istrator\Desktop\787637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57" b="32739"/>
          <a:stretch/>
        </p:blipFill>
        <p:spPr bwMode="auto">
          <a:xfrm>
            <a:off x="4092168" y="2107274"/>
            <a:ext cx="4117688" cy="30835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6457242" y="3507047"/>
            <a:ext cx="1667910" cy="16827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9" name="同心圆 1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718894" y="1463269"/>
            <a:ext cx="1667910" cy="16254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9" name="同心圆 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42" name="矩形 3"/>
          <p:cNvSpPr>
            <a:spLocks noChangeArrowheads="1"/>
          </p:cNvSpPr>
          <p:nvPr/>
        </p:nvSpPr>
        <p:spPr bwMode="auto">
          <a:xfrm>
            <a:off x="8350401" y="1531329"/>
            <a:ext cx="2850874" cy="9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6408" tIns="48205" rIns="96408" bIns="48205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Человек набирает номер</a:t>
            </a: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8-800-2000-122</a:t>
            </a: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с любого телефона</a:t>
            </a:r>
          </a:p>
        </p:txBody>
      </p:sp>
      <p:sp>
        <p:nvSpPr>
          <p:cNvPr id="45" name="矩形 3"/>
          <p:cNvSpPr>
            <a:spLocks noChangeArrowheads="1"/>
          </p:cNvSpPr>
          <p:nvPr/>
        </p:nvSpPr>
        <p:spPr bwMode="auto">
          <a:xfrm>
            <a:off x="841283" y="2521415"/>
            <a:ext cx="3290098" cy="65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6408" tIns="48205" rIns="96408" bIns="48205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Происходит определение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Proxima Nova Lt" panose="02000506030000020004" pitchFamily="2" charset="0"/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региона исходящего вызова</a:t>
            </a:r>
          </a:p>
        </p:txBody>
      </p:sp>
      <p:grpSp>
        <p:nvGrpSpPr>
          <p:cNvPr id="47" name="Group 20"/>
          <p:cNvGrpSpPr/>
          <p:nvPr/>
        </p:nvGrpSpPr>
        <p:grpSpPr>
          <a:xfrm>
            <a:off x="4860353" y="3559849"/>
            <a:ext cx="434926" cy="301315"/>
            <a:chOff x="7416800" y="1122363"/>
            <a:chExt cx="366713" cy="254000"/>
          </a:xfrm>
          <a:solidFill>
            <a:schemeClr val="bg1"/>
          </a:solidFill>
        </p:grpSpPr>
        <p:sp>
          <p:nvSpPr>
            <p:cNvPr id="48" name="Freeform 48"/>
            <p:cNvSpPr>
              <a:spLocks noEditPoints="1"/>
            </p:cNvSpPr>
            <p:nvPr/>
          </p:nvSpPr>
          <p:spPr bwMode="auto">
            <a:xfrm>
              <a:off x="7416800" y="1122363"/>
              <a:ext cx="260350" cy="254000"/>
            </a:xfrm>
            <a:custGeom>
              <a:avLst/>
              <a:gdLst>
                <a:gd name="T0" fmla="*/ 86 w 99"/>
                <a:gd name="T1" fmla="*/ 59 h 97"/>
                <a:gd name="T2" fmla="*/ 99 w 99"/>
                <a:gd name="T3" fmla="*/ 53 h 97"/>
                <a:gd name="T4" fmla="*/ 99 w 99"/>
                <a:gd name="T5" fmla="*/ 42 h 97"/>
                <a:gd name="T6" fmla="*/ 86 w 99"/>
                <a:gd name="T7" fmla="*/ 37 h 97"/>
                <a:gd name="T8" fmla="*/ 83 w 99"/>
                <a:gd name="T9" fmla="*/ 31 h 97"/>
                <a:gd name="T10" fmla="*/ 89 w 99"/>
                <a:gd name="T11" fmla="*/ 17 h 97"/>
                <a:gd name="T12" fmla="*/ 81 w 99"/>
                <a:gd name="T13" fmla="*/ 10 h 97"/>
                <a:gd name="T14" fmla="*/ 67 w 99"/>
                <a:gd name="T15" fmla="*/ 15 h 97"/>
                <a:gd name="T16" fmla="*/ 61 w 99"/>
                <a:gd name="T17" fmla="*/ 13 h 97"/>
                <a:gd name="T18" fmla="*/ 55 w 99"/>
                <a:gd name="T19" fmla="*/ 0 h 97"/>
                <a:gd name="T20" fmla="*/ 44 w 99"/>
                <a:gd name="T21" fmla="*/ 0 h 97"/>
                <a:gd name="T22" fmla="*/ 39 w 99"/>
                <a:gd name="T23" fmla="*/ 13 h 97"/>
                <a:gd name="T24" fmla="*/ 32 w 99"/>
                <a:gd name="T25" fmla="*/ 15 h 97"/>
                <a:gd name="T26" fmla="*/ 19 w 99"/>
                <a:gd name="T27" fmla="*/ 10 h 97"/>
                <a:gd name="T28" fmla="*/ 11 w 99"/>
                <a:gd name="T29" fmla="*/ 18 h 97"/>
                <a:gd name="T30" fmla="*/ 16 w 99"/>
                <a:gd name="T31" fmla="*/ 31 h 97"/>
                <a:gd name="T32" fmla="*/ 14 w 99"/>
                <a:gd name="T33" fmla="*/ 37 h 97"/>
                <a:gd name="T34" fmla="*/ 0 w 99"/>
                <a:gd name="T35" fmla="*/ 43 h 97"/>
                <a:gd name="T36" fmla="*/ 0 w 99"/>
                <a:gd name="T37" fmla="*/ 54 h 97"/>
                <a:gd name="T38" fmla="*/ 14 w 99"/>
                <a:gd name="T39" fmla="*/ 59 h 97"/>
                <a:gd name="T40" fmla="*/ 16 w 99"/>
                <a:gd name="T41" fmla="*/ 65 h 97"/>
                <a:gd name="T42" fmla="*/ 11 w 99"/>
                <a:gd name="T43" fmla="*/ 79 h 97"/>
                <a:gd name="T44" fmla="*/ 19 w 99"/>
                <a:gd name="T45" fmla="*/ 86 h 97"/>
                <a:gd name="T46" fmla="*/ 33 w 99"/>
                <a:gd name="T47" fmla="*/ 81 h 97"/>
                <a:gd name="T48" fmla="*/ 39 w 99"/>
                <a:gd name="T49" fmla="*/ 83 h 97"/>
                <a:gd name="T50" fmla="*/ 45 w 99"/>
                <a:gd name="T51" fmla="*/ 97 h 97"/>
                <a:gd name="T52" fmla="*/ 56 w 99"/>
                <a:gd name="T53" fmla="*/ 97 h 97"/>
                <a:gd name="T54" fmla="*/ 61 w 99"/>
                <a:gd name="T55" fmla="*/ 83 h 97"/>
                <a:gd name="T56" fmla="*/ 67 w 99"/>
                <a:gd name="T57" fmla="*/ 81 h 97"/>
                <a:gd name="T58" fmla="*/ 81 w 99"/>
                <a:gd name="T59" fmla="*/ 86 h 97"/>
                <a:gd name="T60" fmla="*/ 89 w 99"/>
                <a:gd name="T61" fmla="*/ 78 h 97"/>
                <a:gd name="T62" fmla="*/ 83 w 99"/>
                <a:gd name="T63" fmla="*/ 65 h 97"/>
                <a:gd name="T64" fmla="*/ 86 w 99"/>
                <a:gd name="T65" fmla="*/ 59 h 97"/>
                <a:gd name="T66" fmla="*/ 50 w 99"/>
                <a:gd name="T67" fmla="*/ 64 h 97"/>
                <a:gd name="T68" fmla="*/ 34 w 99"/>
                <a:gd name="T69" fmla="*/ 48 h 97"/>
                <a:gd name="T70" fmla="*/ 50 w 99"/>
                <a:gd name="T71" fmla="*/ 33 h 97"/>
                <a:gd name="T72" fmla="*/ 66 w 99"/>
                <a:gd name="T73" fmla="*/ 48 h 97"/>
                <a:gd name="T74" fmla="*/ 50 w 99"/>
                <a:gd name="T75" fmla="*/ 6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9" h="97">
                  <a:moveTo>
                    <a:pt x="86" y="59"/>
                  </a:moveTo>
                  <a:cubicBezTo>
                    <a:pt x="86" y="59"/>
                    <a:pt x="99" y="54"/>
                    <a:pt x="99" y="53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2"/>
                    <a:pt x="86" y="37"/>
                    <a:pt x="86" y="37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9" y="18"/>
                    <a:pt x="89" y="1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9"/>
                    <a:pt x="67" y="15"/>
                    <a:pt x="67" y="15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56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39" y="13"/>
                    <a:pt x="39" y="13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19" y="10"/>
                    <a:pt x="19" y="10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8"/>
                    <a:pt x="16" y="31"/>
                    <a:pt x="16" y="3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0" y="42"/>
                    <a:pt x="0" y="4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14" y="59"/>
                    <a:pt x="14" y="5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1" y="78"/>
                    <a:pt x="11" y="79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7"/>
                    <a:pt x="33" y="81"/>
                    <a:pt x="33" y="81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83"/>
                    <a:pt x="44" y="97"/>
                    <a:pt x="45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61" y="83"/>
                    <a:pt x="61" y="83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81"/>
                    <a:pt x="81" y="86"/>
                    <a:pt x="81" y="86"/>
                  </a:cubicBezTo>
                  <a:cubicBezTo>
                    <a:pt x="89" y="78"/>
                    <a:pt x="89" y="78"/>
                    <a:pt x="89" y="78"/>
                  </a:cubicBezTo>
                  <a:cubicBezTo>
                    <a:pt x="89" y="78"/>
                    <a:pt x="83" y="65"/>
                    <a:pt x="83" y="65"/>
                  </a:cubicBezTo>
                  <a:lnTo>
                    <a:pt x="86" y="59"/>
                  </a:lnTo>
                  <a:close/>
                  <a:moveTo>
                    <a:pt x="50" y="64"/>
                  </a:moveTo>
                  <a:cubicBezTo>
                    <a:pt x="41" y="64"/>
                    <a:pt x="34" y="57"/>
                    <a:pt x="34" y="48"/>
                  </a:cubicBezTo>
                  <a:cubicBezTo>
                    <a:pt x="34" y="39"/>
                    <a:pt x="41" y="33"/>
                    <a:pt x="50" y="33"/>
                  </a:cubicBezTo>
                  <a:cubicBezTo>
                    <a:pt x="59" y="33"/>
                    <a:pt x="66" y="39"/>
                    <a:pt x="66" y="48"/>
                  </a:cubicBezTo>
                  <a:cubicBezTo>
                    <a:pt x="66" y="57"/>
                    <a:pt x="59" y="64"/>
                    <a:pt x="5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9"/>
            <p:cNvSpPr>
              <a:spLocks noEditPoints="1"/>
            </p:cNvSpPr>
            <p:nvPr/>
          </p:nvSpPr>
          <p:spPr bwMode="auto">
            <a:xfrm>
              <a:off x="7661275" y="1247775"/>
              <a:ext cx="122238" cy="123825"/>
            </a:xfrm>
            <a:custGeom>
              <a:avLst/>
              <a:gdLst>
                <a:gd name="T0" fmla="*/ 41 w 47"/>
                <a:gd name="T1" fmla="*/ 22 h 47"/>
                <a:gd name="T2" fmla="*/ 41 w 47"/>
                <a:gd name="T3" fmla="*/ 19 h 47"/>
                <a:gd name="T4" fmla="*/ 45 w 47"/>
                <a:gd name="T5" fmla="*/ 13 h 47"/>
                <a:gd name="T6" fmla="*/ 42 w 47"/>
                <a:gd name="T7" fmla="*/ 9 h 47"/>
                <a:gd name="T8" fmla="*/ 35 w 47"/>
                <a:gd name="T9" fmla="*/ 10 h 47"/>
                <a:gd name="T10" fmla="*/ 33 w 47"/>
                <a:gd name="T11" fmla="*/ 8 h 47"/>
                <a:gd name="T12" fmla="*/ 32 w 47"/>
                <a:gd name="T13" fmla="*/ 1 h 47"/>
                <a:gd name="T14" fmla="*/ 27 w 47"/>
                <a:gd name="T15" fmla="*/ 0 h 47"/>
                <a:gd name="T16" fmla="*/ 22 w 47"/>
                <a:gd name="T17" fmla="*/ 6 h 47"/>
                <a:gd name="T18" fmla="*/ 19 w 47"/>
                <a:gd name="T19" fmla="*/ 6 h 47"/>
                <a:gd name="T20" fmla="*/ 14 w 47"/>
                <a:gd name="T21" fmla="*/ 2 h 47"/>
                <a:gd name="T22" fmla="*/ 9 w 47"/>
                <a:gd name="T23" fmla="*/ 5 h 47"/>
                <a:gd name="T24" fmla="*/ 10 w 47"/>
                <a:gd name="T25" fmla="*/ 12 h 47"/>
                <a:gd name="T26" fmla="*/ 9 w 47"/>
                <a:gd name="T27" fmla="*/ 14 h 47"/>
                <a:gd name="T28" fmla="*/ 2 w 47"/>
                <a:gd name="T29" fmla="*/ 16 h 47"/>
                <a:gd name="T30" fmla="*/ 0 w 47"/>
                <a:gd name="T31" fmla="*/ 21 h 47"/>
                <a:gd name="T32" fmla="*/ 6 w 47"/>
                <a:gd name="T33" fmla="*/ 25 h 47"/>
                <a:gd name="T34" fmla="*/ 6 w 47"/>
                <a:gd name="T35" fmla="*/ 28 h 47"/>
                <a:gd name="T36" fmla="*/ 2 w 47"/>
                <a:gd name="T37" fmla="*/ 34 h 47"/>
                <a:gd name="T38" fmla="*/ 5 w 47"/>
                <a:gd name="T39" fmla="*/ 38 h 47"/>
                <a:gd name="T40" fmla="*/ 12 w 47"/>
                <a:gd name="T41" fmla="*/ 37 h 47"/>
                <a:gd name="T42" fmla="*/ 14 w 47"/>
                <a:gd name="T43" fmla="*/ 39 h 47"/>
                <a:gd name="T44" fmla="*/ 16 w 47"/>
                <a:gd name="T45" fmla="*/ 46 h 47"/>
                <a:gd name="T46" fmla="*/ 20 w 47"/>
                <a:gd name="T47" fmla="*/ 47 h 47"/>
                <a:gd name="T48" fmla="*/ 25 w 47"/>
                <a:gd name="T49" fmla="*/ 42 h 47"/>
                <a:gd name="T50" fmla="*/ 28 w 47"/>
                <a:gd name="T51" fmla="*/ 41 h 47"/>
                <a:gd name="T52" fmla="*/ 33 w 47"/>
                <a:gd name="T53" fmla="*/ 45 h 47"/>
                <a:gd name="T54" fmla="*/ 38 w 47"/>
                <a:gd name="T55" fmla="*/ 42 h 47"/>
                <a:gd name="T56" fmla="*/ 37 w 47"/>
                <a:gd name="T57" fmla="*/ 35 h 47"/>
                <a:gd name="T58" fmla="*/ 39 w 47"/>
                <a:gd name="T59" fmla="*/ 33 h 47"/>
                <a:gd name="T60" fmla="*/ 45 w 47"/>
                <a:gd name="T61" fmla="*/ 32 h 47"/>
                <a:gd name="T62" fmla="*/ 47 w 47"/>
                <a:gd name="T63" fmla="*/ 27 h 47"/>
                <a:gd name="T64" fmla="*/ 41 w 47"/>
                <a:gd name="T65" fmla="*/ 22 h 47"/>
                <a:gd name="T66" fmla="*/ 31 w 47"/>
                <a:gd name="T67" fmla="*/ 25 h 47"/>
                <a:gd name="T68" fmla="*/ 22 w 47"/>
                <a:gd name="T69" fmla="*/ 31 h 47"/>
                <a:gd name="T70" fmla="*/ 16 w 47"/>
                <a:gd name="T71" fmla="*/ 22 h 47"/>
                <a:gd name="T72" fmla="*/ 25 w 47"/>
                <a:gd name="T73" fmla="*/ 16 h 47"/>
                <a:gd name="T74" fmla="*/ 31 w 47"/>
                <a:gd name="T75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" h="47">
                  <a:moveTo>
                    <a:pt x="41" y="22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5" y="14"/>
                    <a:pt x="45" y="13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35" y="10"/>
                    <a:pt x="35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2" y="1"/>
                    <a:pt x="32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2" y="6"/>
                    <a:pt x="22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4" y="2"/>
                    <a:pt x="14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10" y="12"/>
                    <a:pt x="10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2" y="15"/>
                    <a:pt x="2" y="1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6" y="25"/>
                    <a:pt x="6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2" y="34"/>
                    <a:pt x="2" y="34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12" y="37"/>
                    <a:pt x="12" y="37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46"/>
                    <a:pt x="16" y="46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5" y="42"/>
                    <a:pt x="25" y="42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33" y="45"/>
                    <a:pt x="33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7" y="35"/>
                    <a:pt x="37" y="35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45" y="32"/>
                    <a:pt x="45" y="32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6"/>
                    <a:pt x="41" y="22"/>
                    <a:pt x="41" y="22"/>
                  </a:cubicBezTo>
                  <a:close/>
                  <a:moveTo>
                    <a:pt x="31" y="25"/>
                  </a:moveTo>
                  <a:cubicBezTo>
                    <a:pt x="30" y="29"/>
                    <a:pt x="26" y="32"/>
                    <a:pt x="22" y="31"/>
                  </a:cubicBezTo>
                  <a:cubicBezTo>
                    <a:pt x="18" y="30"/>
                    <a:pt x="15" y="26"/>
                    <a:pt x="16" y="22"/>
                  </a:cubicBezTo>
                  <a:cubicBezTo>
                    <a:pt x="17" y="18"/>
                    <a:pt x="21" y="15"/>
                    <a:pt x="25" y="16"/>
                  </a:cubicBezTo>
                  <a:cubicBezTo>
                    <a:pt x="29" y="17"/>
                    <a:pt x="32" y="21"/>
                    <a:pt x="3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矩形 3"/>
          <p:cNvSpPr>
            <a:spLocks noChangeArrowheads="1"/>
          </p:cNvSpPr>
          <p:nvPr/>
        </p:nvSpPr>
        <p:spPr bwMode="auto">
          <a:xfrm>
            <a:off x="8161555" y="3660501"/>
            <a:ext cx="4562522" cy="65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96408" tIns="48205" rIns="96408" bIns="48205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Вызов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переадресуется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в службу психологической помощи этого региона</a:t>
            </a:r>
          </a:p>
        </p:txBody>
      </p:sp>
      <p:sp>
        <p:nvSpPr>
          <p:cNvPr id="64" name="矩形 3"/>
          <p:cNvSpPr>
            <a:spLocks noChangeArrowheads="1"/>
          </p:cNvSpPr>
          <p:nvPr/>
        </p:nvSpPr>
        <p:spPr bwMode="auto">
          <a:xfrm>
            <a:off x="188799" y="4580416"/>
            <a:ext cx="4360915" cy="120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96408" tIns="48205" rIns="96408" bIns="48205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Если линия занята, звонок переводится в другую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Proxima Nova Lt" panose="02000506030000020004" pitchFamily="2" charset="0"/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службу этого региона –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Proxima Nova Lt" panose="02000506030000020004" pitchFamily="2" charset="0"/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Lt" panose="02000506030000020004" pitchFamily="2" charset="0"/>
              </a:rPr>
              <a:t>до тех пор, пока не ответит психолог</a:t>
            </a:r>
          </a:p>
        </p:txBody>
      </p:sp>
      <p:grpSp>
        <p:nvGrpSpPr>
          <p:cNvPr id="80" name="Group 9"/>
          <p:cNvGrpSpPr/>
          <p:nvPr/>
        </p:nvGrpSpPr>
        <p:grpSpPr>
          <a:xfrm>
            <a:off x="5950391" y="6120298"/>
            <a:ext cx="405682" cy="300892"/>
            <a:chOff x="4572000" y="3414713"/>
            <a:chExt cx="374651" cy="277813"/>
          </a:xfrm>
          <a:solidFill>
            <a:schemeClr val="bg1"/>
          </a:solidFill>
        </p:grpSpPr>
        <p:sp>
          <p:nvSpPr>
            <p:cNvPr id="81" name="Freeform 17"/>
            <p:cNvSpPr>
              <a:spLocks/>
            </p:cNvSpPr>
            <p:nvPr/>
          </p:nvSpPr>
          <p:spPr bwMode="auto">
            <a:xfrm>
              <a:off x="4713288" y="3481388"/>
              <a:ext cx="233363" cy="211138"/>
            </a:xfrm>
            <a:custGeom>
              <a:avLst/>
              <a:gdLst>
                <a:gd name="T0" fmla="*/ 89 w 89"/>
                <a:gd name="T1" fmla="*/ 33 h 81"/>
                <a:gd name="T2" fmla="*/ 43 w 89"/>
                <a:gd name="T3" fmla="*/ 0 h 81"/>
                <a:gd name="T4" fmla="*/ 40 w 89"/>
                <a:gd name="T5" fmla="*/ 1 h 81"/>
                <a:gd name="T6" fmla="*/ 43 w 89"/>
                <a:gd name="T7" fmla="*/ 11 h 81"/>
                <a:gd name="T8" fmla="*/ 0 w 89"/>
                <a:gd name="T9" fmla="*/ 44 h 81"/>
                <a:gd name="T10" fmla="*/ 0 w 89"/>
                <a:gd name="T11" fmla="*/ 44 h 81"/>
                <a:gd name="T12" fmla="*/ 40 w 89"/>
                <a:gd name="T13" fmla="*/ 65 h 81"/>
                <a:gd name="T14" fmla="*/ 74 w 89"/>
                <a:gd name="T15" fmla="*/ 81 h 81"/>
                <a:gd name="T16" fmla="*/ 64 w 89"/>
                <a:gd name="T17" fmla="*/ 62 h 81"/>
                <a:gd name="T18" fmla="*/ 89 w 89"/>
                <a:gd name="T19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81">
                  <a:moveTo>
                    <a:pt x="89" y="33"/>
                  </a:moveTo>
                  <a:cubicBezTo>
                    <a:pt x="89" y="15"/>
                    <a:pt x="68" y="0"/>
                    <a:pt x="43" y="0"/>
                  </a:cubicBezTo>
                  <a:cubicBezTo>
                    <a:pt x="42" y="0"/>
                    <a:pt x="41" y="1"/>
                    <a:pt x="40" y="1"/>
                  </a:cubicBezTo>
                  <a:cubicBezTo>
                    <a:pt x="42" y="4"/>
                    <a:pt x="43" y="8"/>
                    <a:pt x="43" y="11"/>
                  </a:cubicBezTo>
                  <a:cubicBezTo>
                    <a:pt x="43" y="29"/>
                    <a:pt x="24" y="43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" y="56"/>
                    <a:pt x="21" y="64"/>
                    <a:pt x="40" y="65"/>
                  </a:cubicBezTo>
                  <a:cubicBezTo>
                    <a:pt x="53" y="75"/>
                    <a:pt x="74" y="81"/>
                    <a:pt x="74" y="81"/>
                  </a:cubicBezTo>
                  <a:cubicBezTo>
                    <a:pt x="64" y="72"/>
                    <a:pt x="63" y="65"/>
                    <a:pt x="64" y="62"/>
                  </a:cubicBezTo>
                  <a:cubicBezTo>
                    <a:pt x="79" y="56"/>
                    <a:pt x="89" y="46"/>
                    <a:pt x="8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8"/>
            <p:cNvSpPr>
              <a:spLocks/>
            </p:cNvSpPr>
            <p:nvPr/>
          </p:nvSpPr>
          <p:spPr bwMode="auto">
            <a:xfrm>
              <a:off x="4572000" y="3414713"/>
              <a:ext cx="241300" cy="209550"/>
            </a:xfrm>
            <a:custGeom>
              <a:avLst/>
              <a:gdLst>
                <a:gd name="T0" fmla="*/ 89 w 92"/>
                <a:gd name="T1" fmla="*/ 21 h 80"/>
                <a:gd name="T2" fmla="*/ 46 w 92"/>
                <a:gd name="T3" fmla="*/ 0 h 80"/>
                <a:gd name="T4" fmla="*/ 0 w 92"/>
                <a:gd name="T5" fmla="*/ 32 h 80"/>
                <a:gd name="T6" fmla="*/ 25 w 92"/>
                <a:gd name="T7" fmla="*/ 61 h 80"/>
                <a:gd name="T8" fmla="*/ 14 w 92"/>
                <a:gd name="T9" fmla="*/ 80 h 80"/>
                <a:gd name="T10" fmla="*/ 48 w 92"/>
                <a:gd name="T11" fmla="*/ 65 h 80"/>
                <a:gd name="T12" fmla="*/ 49 w 92"/>
                <a:gd name="T13" fmla="*/ 64 h 80"/>
                <a:gd name="T14" fmla="*/ 92 w 92"/>
                <a:gd name="T15" fmla="*/ 32 h 80"/>
                <a:gd name="T16" fmla="*/ 89 w 92"/>
                <a:gd name="T1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80">
                  <a:moveTo>
                    <a:pt x="89" y="21"/>
                  </a:moveTo>
                  <a:cubicBezTo>
                    <a:pt x="83" y="9"/>
                    <a:pt x="66" y="0"/>
                    <a:pt x="46" y="0"/>
                  </a:cubicBezTo>
                  <a:cubicBezTo>
                    <a:pt x="20" y="0"/>
                    <a:pt x="0" y="14"/>
                    <a:pt x="0" y="32"/>
                  </a:cubicBezTo>
                  <a:cubicBezTo>
                    <a:pt x="0" y="45"/>
                    <a:pt x="10" y="56"/>
                    <a:pt x="25" y="61"/>
                  </a:cubicBezTo>
                  <a:cubicBezTo>
                    <a:pt x="26" y="65"/>
                    <a:pt x="25" y="71"/>
                    <a:pt x="14" y="80"/>
                  </a:cubicBezTo>
                  <a:cubicBezTo>
                    <a:pt x="14" y="80"/>
                    <a:pt x="36" y="75"/>
                    <a:pt x="48" y="65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73" y="63"/>
                    <a:pt x="92" y="49"/>
                    <a:pt x="92" y="32"/>
                  </a:cubicBezTo>
                  <a:cubicBezTo>
                    <a:pt x="92" y="28"/>
                    <a:pt x="91" y="25"/>
                    <a:pt x="8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-4049" y="235338"/>
            <a:ext cx="12881849" cy="7016362"/>
            <a:chOff x="0" y="222291"/>
            <a:chExt cx="12881849" cy="7016362"/>
          </a:xfrm>
        </p:grpSpPr>
        <p:sp>
          <p:nvSpPr>
            <p:cNvPr id="90" name="任意多边形 89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任意多边形 90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矩形 91"/>
            <p:cNvSpPr/>
            <p:nvPr/>
          </p:nvSpPr>
          <p:spPr>
            <a:xfrm>
              <a:off x="827688" y="222291"/>
              <a:ext cx="665567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04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3" name="TextBox 41"/>
            <p:cNvSpPr txBox="1"/>
            <p:nvPr/>
          </p:nvSpPr>
          <p:spPr>
            <a:xfrm>
              <a:off x="1969590" y="301131"/>
              <a:ext cx="68836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2400" b="1" dirty="0">
                  <a:solidFill>
                    <a:schemeClr val="bg1">
                      <a:lumMod val="95000"/>
                    </a:schemeClr>
                  </a:solidFill>
                  <a:latin typeface="Proxima Nova Rg" panose="02000506030000020004" pitchFamily="2" charset="0"/>
                </a:rPr>
                <a:t>Принцип работы Детского телефона доверия</a:t>
              </a:r>
              <a:endParaRPr lang="ru-RU" sz="1050" b="1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87" name="组合 26">
            <a:extLst>
              <a:ext uri="{FF2B5EF4-FFF2-40B4-BE49-F238E27FC236}">
                <a16:creationId xmlns:a16="http://schemas.microsoft.com/office/drawing/2014/main" xmlns="" id="{FD9F7763-02AD-4C41-88E8-48B727C69070}"/>
              </a:ext>
            </a:extLst>
          </p:cNvPr>
          <p:cNvGrpSpPr/>
          <p:nvPr/>
        </p:nvGrpSpPr>
        <p:grpSpPr>
          <a:xfrm>
            <a:off x="4027213" y="2424200"/>
            <a:ext cx="1667910" cy="16254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5" name="同心圆 28">
              <a:extLst>
                <a:ext uri="{FF2B5EF4-FFF2-40B4-BE49-F238E27FC236}">
                  <a16:creationId xmlns:a16="http://schemas.microsoft.com/office/drawing/2014/main" xmlns="" id="{9C89FC81-4398-4044-9D80-2D4B86AED8AC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96" name="椭圆 29">
              <a:extLst>
                <a:ext uri="{FF2B5EF4-FFF2-40B4-BE49-F238E27FC236}">
                  <a16:creationId xmlns:a16="http://schemas.microsoft.com/office/drawing/2014/main" xmlns="" id="{7AB509AA-5183-42FE-914F-2FE0825AA919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grpSp>
        <p:nvGrpSpPr>
          <p:cNvPr id="98" name="组合 16">
            <a:extLst>
              <a:ext uri="{FF2B5EF4-FFF2-40B4-BE49-F238E27FC236}">
                <a16:creationId xmlns:a16="http://schemas.microsoft.com/office/drawing/2014/main" xmlns="" id="{7963A1B7-71FE-4526-AE70-3EFAF2C1771D}"/>
              </a:ext>
            </a:extLst>
          </p:cNvPr>
          <p:cNvGrpSpPr/>
          <p:nvPr/>
        </p:nvGrpSpPr>
        <p:grpSpPr>
          <a:xfrm>
            <a:off x="4273755" y="4509796"/>
            <a:ext cx="1667910" cy="16827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0" name="同心圆 18">
              <a:extLst>
                <a:ext uri="{FF2B5EF4-FFF2-40B4-BE49-F238E27FC236}">
                  <a16:creationId xmlns:a16="http://schemas.microsoft.com/office/drawing/2014/main" xmlns="" id="{A4EF1D4B-A49B-42F8-ABD6-76C8827ADD3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101" name="椭圆 19">
              <a:extLst>
                <a:ext uri="{FF2B5EF4-FFF2-40B4-BE49-F238E27FC236}">
                  <a16:creationId xmlns:a16="http://schemas.microsoft.com/office/drawing/2014/main" xmlns="" id="{36F38795-C5C6-4CC9-9D92-C8829B7C6D6A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8544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531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pic>
        <p:nvPicPr>
          <p:cNvPr id="109" name="Рисунок 108">
            <a:extLst>
              <a:ext uri="{FF2B5EF4-FFF2-40B4-BE49-F238E27FC236}">
                <a16:creationId xmlns:a16="http://schemas.microsoft.com/office/drawing/2014/main" xmlns="" id="{79F939B5-0CAF-4148-A24F-080C7C7DB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911" y="1674415"/>
            <a:ext cx="1269876" cy="1269876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xmlns="" id="{93D10D03-D71F-41C8-98B9-98B64946D7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136" y="4947888"/>
            <a:ext cx="1104124" cy="765470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xmlns="" id="{B019474D-4F3E-4E5D-A70C-A3A217E5F7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78" y="3813780"/>
            <a:ext cx="862497" cy="1003856"/>
          </a:xfrm>
          <a:prstGeom prst="rect">
            <a:avLst/>
          </a:prstGeom>
        </p:spPr>
      </p:pic>
      <p:pic>
        <p:nvPicPr>
          <p:cNvPr id="115" name="Рисунок 114">
            <a:extLst>
              <a:ext uri="{FF2B5EF4-FFF2-40B4-BE49-F238E27FC236}">
                <a16:creationId xmlns:a16="http://schemas.microsoft.com/office/drawing/2014/main" xmlns="" id="{3EF87EE5-1DFF-4364-9454-2E64FEEADE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610" y="2871946"/>
            <a:ext cx="1322374" cy="729672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:a16="http://schemas.microsoft.com/office/drawing/2014/main" xmlns="" id="{58404E8A-BC5C-4791-BAA6-E81C78D77D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9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50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70">
            <a:extLst>
              <a:ext uri="{FF2B5EF4-FFF2-40B4-BE49-F238E27FC236}">
                <a16:creationId xmlns:a16="http://schemas.microsoft.com/office/drawing/2014/main" xmlns="" id="{70C89D73-AD8B-4FAC-A12E-49E687AB980B}"/>
              </a:ext>
            </a:extLst>
          </p:cNvPr>
          <p:cNvGrpSpPr/>
          <p:nvPr/>
        </p:nvGrpSpPr>
        <p:grpSpPr>
          <a:xfrm>
            <a:off x="236687" y="2968253"/>
            <a:ext cx="2208723" cy="1954381"/>
            <a:chOff x="1101935" y="1054869"/>
            <a:chExt cx="1369556" cy="1392682"/>
          </a:xfrm>
        </p:grpSpPr>
        <p:sp>
          <p:nvSpPr>
            <p:cNvPr id="26" name="椭圆 28">
              <a:extLst>
                <a:ext uri="{FF2B5EF4-FFF2-40B4-BE49-F238E27FC236}">
                  <a16:creationId xmlns:a16="http://schemas.microsoft.com/office/drawing/2014/main" xmlns="" id="{90F2B55F-CC83-45DD-9FB9-52375B6F4F66}"/>
                </a:ext>
              </a:extLst>
            </p:cNvPr>
            <p:cNvSpPr/>
            <p:nvPr/>
          </p:nvSpPr>
          <p:spPr>
            <a:xfrm>
              <a:off x="1101935" y="1054869"/>
              <a:ext cx="1369556" cy="1392682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shade val="67500"/>
                    <a:satMod val="115000"/>
                  </a:schemeClr>
                </a:gs>
                <a:gs pos="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76200" cap="flat" cmpd="sng" algn="ctr">
              <a:solidFill>
                <a:srgbClr val="8CC94C"/>
              </a:solidFill>
              <a:prstDash val="solid"/>
            </a:ln>
            <a:effectLst>
              <a:outerShdw blurRad="381000" dist="1270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6423" tIns="48212" rIns="96423" bIns="482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6423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98" kern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椭圆 29">
              <a:extLst>
                <a:ext uri="{FF2B5EF4-FFF2-40B4-BE49-F238E27FC236}">
                  <a16:creationId xmlns:a16="http://schemas.microsoft.com/office/drawing/2014/main" xmlns="" id="{3C36FE64-7FA1-477B-B99C-F9B19120CE45}"/>
                </a:ext>
              </a:extLst>
            </p:cNvPr>
            <p:cNvSpPr/>
            <p:nvPr/>
          </p:nvSpPr>
          <p:spPr>
            <a:xfrm>
              <a:off x="1250079" y="1205514"/>
              <a:ext cx="1073269" cy="1091392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shade val="67500"/>
                    <a:satMod val="115000"/>
                  </a:schemeClr>
                </a:gs>
                <a:gs pos="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25400" cap="flat" cmpd="sng" algn="ctr">
              <a:solidFill>
                <a:srgbClr val="8CC94C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6423" tIns="48212" rIns="96423" bIns="482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6423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98" kern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组合 70">
            <a:extLst>
              <a:ext uri="{FF2B5EF4-FFF2-40B4-BE49-F238E27FC236}">
                <a16:creationId xmlns:a16="http://schemas.microsoft.com/office/drawing/2014/main" xmlns="" id="{EFB1153E-BB63-4E5D-96A5-F8F7C7F39E2E}"/>
              </a:ext>
            </a:extLst>
          </p:cNvPr>
          <p:cNvGrpSpPr/>
          <p:nvPr/>
        </p:nvGrpSpPr>
        <p:grpSpPr>
          <a:xfrm>
            <a:off x="9975496" y="1476190"/>
            <a:ext cx="2208723" cy="1954381"/>
            <a:chOff x="1101935" y="1054869"/>
            <a:chExt cx="1369556" cy="1392682"/>
          </a:xfrm>
        </p:grpSpPr>
        <p:sp>
          <p:nvSpPr>
            <p:cNvPr id="18" name="椭圆 28">
              <a:extLst>
                <a:ext uri="{FF2B5EF4-FFF2-40B4-BE49-F238E27FC236}">
                  <a16:creationId xmlns:a16="http://schemas.microsoft.com/office/drawing/2014/main" xmlns="" id="{C9610902-8A6B-4255-8C07-EDF9745426FC}"/>
                </a:ext>
              </a:extLst>
            </p:cNvPr>
            <p:cNvSpPr/>
            <p:nvPr/>
          </p:nvSpPr>
          <p:spPr>
            <a:xfrm>
              <a:off x="1101935" y="1054869"/>
              <a:ext cx="1369556" cy="1392682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shade val="67500"/>
                    <a:satMod val="115000"/>
                  </a:schemeClr>
                </a:gs>
                <a:gs pos="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76200" cap="flat" cmpd="sng" algn="ctr">
              <a:solidFill>
                <a:srgbClr val="8CC94C"/>
              </a:solidFill>
              <a:prstDash val="solid"/>
            </a:ln>
            <a:effectLst>
              <a:outerShdw blurRad="381000" dist="1270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6423" tIns="48212" rIns="96423" bIns="482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6423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98" kern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椭圆 29">
              <a:extLst>
                <a:ext uri="{FF2B5EF4-FFF2-40B4-BE49-F238E27FC236}">
                  <a16:creationId xmlns:a16="http://schemas.microsoft.com/office/drawing/2014/main" xmlns="" id="{9DCD3169-C886-45D8-8614-BE060C9ACBF6}"/>
                </a:ext>
              </a:extLst>
            </p:cNvPr>
            <p:cNvSpPr/>
            <p:nvPr/>
          </p:nvSpPr>
          <p:spPr>
            <a:xfrm>
              <a:off x="1250079" y="1205514"/>
              <a:ext cx="1073269" cy="1091392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shade val="67500"/>
                    <a:satMod val="115000"/>
                  </a:schemeClr>
                </a:gs>
                <a:gs pos="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25400" cap="flat" cmpd="sng" algn="ctr">
              <a:solidFill>
                <a:srgbClr val="8CC94C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6423" tIns="48212" rIns="96423" bIns="482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6423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98" kern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F9F450FE-EE8F-440D-9496-074A2204624E}"/>
              </a:ext>
            </a:extLst>
          </p:cNvPr>
          <p:cNvSpPr txBox="1">
            <a:spLocks/>
          </p:cNvSpPr>
          <p:nvPr/>
        </p:nvSpPr>
        <p:spPr>
          <a:xfrm>
            <a:off x="2545850" y="1602945"/>
            <a:ext cx="3892830" cy="4976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ФОНД ПОДДЕРЖКИ ДЕТЕЙ, НАХОДЯЩИХСЯ В ТРУДНОЙ ЖИЗНЕННОЙ СИТУАЦИИ</a:t>
            </a:r>
          </a:p>
          <a:p>
            <a:pPr marL="171450" indent="-1714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оплата трафика всех входящих вызовов </a:t>
            </a:r>
          </a:p>
          <a:p>
            <a:pPr marL="171450" indent="-1714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организация ежегодного повышения квалификации  специалистов служб  по наиболее актуальным темам телефонного консультирования</a:t>
            </a:r>
          </a:p>
          <a:p>
            <a:pPr marL="171450" indent="-1714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повышение узнаваемости номера телефона (38 видеороликов, более 50 макетов плакатов создано в рамках информационных кампаний)</a:t>
            </a:r>
          </a:p>
          <a:p>
            <a:pPr marL="171450" indent="-1714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мониторинг тематики обращений, как показатель актуальных проблем детей и родителей страны</a:t>
            </a:r>
          </a:p>
          <a:p>
            <a:pPr marL="171450" indent="-171450" algn="l">
              <a:buFont typeface="Wingdings" panose="05000000000000000000" pitchFamily="2" charset="2"/>
              <a:buChar char="v"/>
            </a:pP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18316F7-9081-461E-9B74-420ECEF89BC6}"/>
              </a:ext>
            </a:extLst>
          </p:cNvPr>
          <p:cNvSpPr/>
          <p:nvPr/>
        </p:nvSpPr>
        <p:spPr>
          <a:xfrm>
            <a:off x="6663529" y="1602945"/>
            <a:ext cx="325638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СУБЪЕКТЫ РОССИЙСКОЙ ФЕДЕРАЦИИ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 </a:t>
            </a:r>
          </a:p>
          <a:p>
            <a:pPr marL="171450" indent="-171450">
              <a:lnSpc>
                <a:spcPts val="14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инфраструктура служб детского телефона доверия </a:t>
            </a:r>
          </a:p>
          <a:p>
            <a:pPr>
              <a:lnSpc>
                <a:spcPts val="1400"/>
              </a:lnSpc>
            </a:pP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marL="171450" indent="-171450">
              <a:lnSpc>
                <a:spcPts val="14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кадровое обеспечение  служб детского телефона доверия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2E21404-3124-468C-B719-B09F1BC0FC01}"/>
              </a:ext>
            </a:extLst>
          </p:cNvPr>
          <p:cNvSpPr/>
          <p:nvPr/>
        </p:nvSpPr>
        <p:spPr>
          <a:xfrm>
            <a:off x="6663529" y="3783029"/>
            <a:ext cx="3256384" cy="2383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ctr">
              <a:spcBef>
                <a:spcPct val="200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8-800-2000-122 «Детский телефон доверия»</a:t>
            </a:r>
          </a:p>
          <a:p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marL="171450" indent="-171450">
              <a:lnSpc>
                <a:spcPts val="14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техническое обеспечение работы осуществляется единым оператором</a:t>
            </a:r>
          </a:p>
          <a:p>
            <a:pPr>
              <a:lnSpc>
                <a:spcPts val="1400"/>
              </a:lnSpc>
            </a:pP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marL="171450" indent="-171450">
              <a:lnSpc>
                <a:spcPts val="14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доступность услуги, обеспеченная федеральной телефонной сетью</a:t>
            </a:r>
          </a:p>
        </p:txBody>
      </p:sp>
      <p:sp>
        <p:nvSpPr>
          <p:cNvPr id="11" name="任意多边形 44">
            <a:extLst>
              <a:ext uri="{FF2B5EF4-FFF2-40B4-BE49-F238E27FC236}">
                <a16:creationId xmlns:a16="http://schemas.microsoft.com/office/drawing/2014/main" xmlns="" id="{8A3B215D-FF83-44C7-B92E-D1353A832140}"/>
              </a:ext>
            </a:extLst>
          </p:cNvPr>
          <p:cNvSpPr/>
          <p:nvPr/>
        </p:nvSpPr>
        <p:spPr>
          <a:xfrm>
            <a:off x="-4049" y="235339"/>
            <a:ext cx="1655377" cy="644441"/>
          </a:xfrm>
          <a:custGeom>
            <a:avLst/>
            <a:gdLst>
              <a:gd name="connsiteX0" fmla="*/ 2445724 w 3036849"/>
              <a:gd name="connsiteY0" fmla="*/ 0 h 1182250"/>
              <a:gd name="connsiteX1" fmla="*/ 3036849 w 3036849"/>
              <a:gd name="connsiteY1" fmla="*/ 591125 h 1182250"/>
              <a:gd name="connsiteX2" fmla="*/ 2445724 w 3036849"/>
              <a:gd name="connsiteY2" fmla="*/ 1182250 h 1182250"/>
              <a:gd name="connsiteX3" fmla="*/ 2367755 w 3036849"/>
              <a:gd name="connsiteY3" fmla="*/ 1174390 h 1182250"/>
              <a:gd name="connsiteX4" fmla="*/ 0 w 3036849"/>
              <a:gd name="connsiteY4" fmla="*/ 1174390 h 1182250"/>
              <a:gd name="connsiteX5" fmla="*/ 0 w 3036849"/>
              <a:gd name="connsiteY5" fmla="*/ 7860 h 1182250"/>
              <a:gd name="connsiteX6" fmla="*/ 2367755 w 3036849"/>
              <a:gd name="connsiteY6" fmla="*/ 7860 h 118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36849" h="1182250">
                <a:moveTo>
                  <a:pt x="2445724" y="0"/>
                </a:moveTo>
                <a:cubicBezTo>
                  <a:pt x="2772193" y="0"/>
                  <a:pt x="3036849" y="264656"/>
                  <a:pt x="3036849" y="591125"/>
                </a:cubicBezTo>
                <a:cubicBezTo>
                  <a:pt x="3036849" y="917594"/>
                  <a:pt x="2772193" y="1182250"/>
                  <a:pt x="2445724" y="1182250"/>
                </a:cubicBezTo>
                <a:lnTo>
                  <a:pt x="2367755" y="1174390"/>
                </a:lnTo>
                <a:lnTo>
                  <a:pt x="0" y="1174390"/>
                </a:lnTo>
                <a:lnTo>
                  <a:pt x="0" y="7860"/>
                </a:lnTo>
                <a:lnTo>
                  <a:pt x="2367755" y="7860"/>
                </a:lnTo>
                <a:close/>
              </a:path>
            </a:pathLst>
          </a:custGeom>
          <a:solidFill>
            <a:srgbClr val="8CC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任意多边形 45">
            <a:extLst>
              <a:ext uri="{FF2B5EF4-FFF2-40B4-BE49-F238E27FC236}">
                <a16:creationId xmlns:a16="http://schemas.microsoft.com/office/drawing/2014/main" xmlns="" id="{9CAD0513-0EF1-49EB-BBC7-2218EAE0D91A}"/>
              </a:ext>
            </a:extLst>
          </p:cNvPr>
          <p:cNvSpPr/>
          <p:nvPr/>
        </p:nvSpPr>
        <p:spPr>
          <a:xfrm rot="10800000">
            <a:off x="1744806" y="235339"/>
            <a:ext cx="11113944" cy="644441"/>
          </a:xfrm>
          <a:custGeom>
            <a:avLst/>
            <a:gdLst>
              <a:gd name="connsiteX0" fmla="*/ 2445724 w 3036849"/>
              <a:gd name="connsiteY0" fmla="*/ 0 h 1182250"/>
              <a:gd name="connsiteX1" fmla="*/ 3036849 w 3036849"/>
              <a:gd name="connsiteY1" fmla="*/ 591125 h 1182250"/>
              <a:gd name="connsiteX2" fmla="*/ 2445724 w 3036849"/>
              <a:gd name="connsiteY2" fmla="*/ 1182250 h 1182250"/>
              <a:gd name="connsiteX3" fmla="*/ 2367755 w 3036849"/>
              <a:gd name="connsiteY3" fmla="*/ 1174390 h 1182250"/>
              <a:gd name="connsiteX4" fmla="*/ 0 w 3036849"/>
              <a:gd name="connsiteY4" fmla="*/ 1174390 h 1182250"/>
              <a:gd name="connsiteX5" fmla="*/ 0 w 3036849"/>
              <a:gd name="connsiteY5" fmla="*/ 7860 h 1182250"/>
              <a:gd name="connsiteX6" fmla="*/ 2367755 w 3036849"/>
              <a:gd name="connsiteY6" fmla="*/ 7860 h 1182250"/>
              <a:gd name="connsiteX0" fmla="*/ 18984824 w 19575949"/>
              <a:gd name="connsiteY0" fmla="*/ 0 h 1182250"/>
              <a:gd name="connsiteX1" fmla="*/ 19575949 w 19575949"/>
              <a:gd name="connsiteY1" fmla="*/ 591125 h 1182250"/>
              <a:gd name="connsiteX2" fmla="*/ 18984824 w 19575949"/>
              <a:gd name="connsiteY2" fmla="*/ 1182250 h 1182250"/>
              <a:gd name="connsiteX3" fmla="*/ 18906855 w 19575949"/>
              <a:gd name="connsiteY3" fmla="*/ 1174390 h 1182250"/>
              <a:gd name="connsiteX4" fmla="*/ 16539100 w 19575949"/>
              <a:gd name="connsiteY4" fmla="*/ 1174390 h 1182250"/>
              <a:gd name="connsiteX5" fmla="*/ 0 w 19575949"/>
              <a:gd name="connsiteY5" fmla="*/ 112703 h 1182250"/>
              <a:gd name="connsiteX6" fmla="*/ 18906855 w 19575949"/>
              <a:gd name="connsiteY6" fmla="*/ 7860 h 1182250"/>
              <a:gd name="connsiteX7" fmla="*/ 18984824 w 19575949"/>
              <a:gd name="connsiteY7" fmla="*/ 0 h 1182250"/>
              <a:gd name="connsiteX0" fmla="*/ 18984826 w 19575951"/>
              <a:gd name="connsiteY0" fmla="*/ 0 h 1182250"/>
              <a:gd name="connsiteX1" fmla="*/ 19575951 w 19575951"/>
              <a:gd name="connsiteY1" fmla="*/ 591125 h 1182250"/>
              <a:gd name="connsiteX2" fmla="*/ 18984826 w 19575951"/>
              <a:gd name="connsiteY2" fmla="*/ 1182250 h 1182250"/>
              <a:gd name="connsiteX3" fmla="*/ 18906857 w 19575951"/>
              <a:gd name="connsiteY3" fmla="*/ 1174390 h 1182250"/>
              <a:gd name="connsiteX4" fmla="*/ 0 w 19575951"/>
              <a:gd name="connsiteY4" fmla="*/ 1148181 h 1182250"/>
              <a:gd name="connsiteX5" fmla="*/ 2 w 19575951"/>
              <a:gd name="connsiteY5" fmla="*/ 112703 h 1182250"/>
              <a:gd name="connsiteX6" fmla="*/ 18906857 w 19575951"/>
              <a:gd name="connsiteY6" fmla="*/ 7860 h 1182250"/>
              <a:gd name="connsiteX7" fmla="*/ 18984826 w 19575951"/>
              <a:gd name="connsiteY7" fmla="*/ 0 h 118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575951" h="1182250">
                <a:moveTo>
                  <a:pt x="18984826" y="0"/>
                </a:moveTo>
                <a:cubicBezTo>
                  <a:pt x="19311295" y="0"/>
                  <a:pt x="19575951" y="264656"/>
                  <a:pt x="19575951" y="591125"/>
                </a:cubicBezTo>
                <a:cubicBezTo>
                  <a:pt x="19575951" y="917594"/>
                  <a:pt x="19311295" y="1182250"/>
                  <a:pt x="18984826" y="1182250"/>
                </a:cubicBezTo>
                <a:lnTo>
                  <a:pt x="18906857" y="1174390"/>
                </a:lnTo>
                <a:lnTo>
                  <a:pt x="0" y="1148181"/>
                </a:lnTo>
                <a:cubicBezTo>
                  <a:pt x="1" y="803022"/>
                  <a:pt x="1" y="457862"/>
                  <a:pt x="2" y="112703"/>
                </a:cubicBezTo>
                <a:lnTo>
                  <a:pt x="18906857" y="7860"/>
                </a:lnTo>
                <a:lnTo>
                  <a:pt x="18984826" y="0"/>
                </a:lnTo>
                <a:close/>
              </a:path>
            </a:pathLst>
          </a:cu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A41E8F2-033D-4E35-BA3A-09073CBA3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618" y="2069705"/>
            <a:ext cx="1516477" cy="836776"/>
          </a:xfrm>
          <a:prstGeom prst="rect">
            <a:avLst/>
          </a:prstGeom>
        </p:spPr>
      </p:pic>
      <p:grpSp>
        <p:nvGrpSpPr>
          <p:cNvPr id="20" name="组合 67">
            <a:extLst>
              <a:ext uri="{FF2B5EF4-FFF2-40B4-BE49-F238E27FC236}">
                <a16:creationId xmlns:a16="http://schemas.microsoft.com/office/drawing/2014/main" xmlns="" id="{E4DE74CF-9E28-40D2-9E11-558533A68403}"/>
              </a:ext>
            </a:extLst>
          </p:cNvPr>
          <p:cNvGrpSpPr/>
          <p:nvPr/>
        </p:nvGrpSpPr>
        <p:grpSpPr>
          <a:xfrm>
            <a:off x="9975496" y="3917366"/>
            <a:ext cx="2208723" cy="1954381"/>
            <a:chOff x="1101935" y="1054869"/>
            <a:chExt cx="1369556" cy="1392682"/>
          </a:xfrm>
        </p:grpSpPr>
        <p:sp>
          <p:nvSpPr>
            <p:cNvPr id="21" name="椭圆 28">
              <a:extLst>
                <a:ext uri="{FF2B5EF4-FFF2-40B4-BE49-F238E27FC236}">
                  <a16:creationId xmlns:a16="http://schemas.microsoft.com/office/drawing/2014/main" xmlns="" id="{2A8DAD18-264F-4AA2-AC37-2B130BFB9D7E}"/>
                </a:ext>
              </a:extLst>
            </p:cNvPr>
            <p:cNvSpPr/>
            <p:nvPr/>
          </p:nvSpPr>
          <p:spPr>
            <a:xfrm>
              <a:off x="1101935" y="1054869"/>
              <a:ext cx="1369556" cy="1392682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shade val="67500"/>
                    <a:satMod val="115000"/>
                  </a:schemeClr>
                </a:gs>
                <a:gs pos="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76200" cap="flat" cmpd="sng" algn="ctr">
              <a:solidFill>
                <a:srgbClr val="339966"/>
              </a:solidFill>
              <a:prstDash val="solid"/>
            </a:ln>
            <a:effectLst>
              <a:outerShdw blurRad="381000" dist="1270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6423" tIns="48212" rIns="96423" bIns="482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6423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98" kern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椭圆 29">
              <a:extLst>
                <a:ext uri="{FF2B5EF4-FFF2-40B4-BE49-F238E27FC236}">
                  <a16:creationId xmlns:a16="http://schemas.microsoft.com/office/drawing/2014/main" xmlns="" id="{9D814972-0C68-4830-968F-421023702DCD}"/>
                </a:ext>
              </a:extLst>
            </p:cNvPr>
            <p:cNvSpPr/>
            <p:nvPr/>
          </p:nvSpPr>
          <p:spPr>
            <a:xfrm>
              <a:off x="1250079" y="1205514"/>
              <a:ext cx="1073269" cy="1091392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shade val="67500"/>
                    <a:satMod val="115000"/>
                  </a:schemeClr>
                </a:gs>
                <a:gs pos="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25400" cap="flat" cmpd="sng" algn="ctr">
              <a:solidFill>
                <a:srgbClr val="339966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6423" tIns="48212" rIns="96423" bIns="482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6423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98" kern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3" name="Picture 6">
            <a:extLst>
              <a:ext uri="{FF2B5EF4-FFF2-40B4-BE49-F238E27FC236}">
                <a16:creationId xmlns:a16="http://schemas.microsoft.com/office/drawing/2014/main" xmlns="" id="{1DA42E1A-49AB-4B60-A1CB-422A723F5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" r="4836"/>
          <a:stretch/>
        </p:blipFill>
        <p:spPr bwMode="auto">
          <a:xfrm>
            <a:off x="10606395" y="4411257"/>
            <a:ext cx="1016824" cy="101682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6113CF4-9BA1-4B8C-A1EE-D654F8852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45" y="3382117"/>
            <a:ext cx="1054154" cy="1070498"/>
          </a:xfrm>
          <a:prstGeom prst="rect">
            <a:avLst/>
          </a:prstGeom>
        </p:spPr>
      </p:pic>
      <p:sp>
        <p:nvSpPr>
          <p:cNvPr id="28" name="矩形 91">
            <a:extLst>
              <a:ext uri="{FF2B5EF4-FFF2-40B4-BE49-F238E27FC236}">
                <a16:creationId xmlns:a16="http://schemas.microsoft.com/office/drawing/2014/main" xmlns="" id="{A343BDBE-7694-4141-9ED9-1DEAC8C9670F}"/>
              </a:ext>
            </a:extLst>
          </p:cNvPr>
          <p:cNvSpPr/>
          <p:nvPr/>
        </p:nvSpPr>
        <p:spPr>
          <a:xfrm>
            <a:off x="823639" y="235338"/>
            <a:ext cx="665567" cy="584775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Franklin Gothic Medium" panose="020B0603020102020204" pitchFamily="34" charset="0"/>
                <a:ea typeface="微软雅黑" panose="020B0503020204020204" pitchFamily="34" charset="-122"/>
                <a:cs typeface="+mn-ea"/>
                <a:sym typeface="+mn-lt"/>
              </a:rPr>
              <a:t>0</a:t>
            </a:r>
            <a:r>
              <a:rPr lang="ru-RU" altLang="zh-CN" sz="3200" b="1" dirty="0">
                <a:solidFill>
                  <a:schemeClr val="bg1"/>
                </a:solidFill>
                <a:latin typeface="Franklin Gothic Medium" panose="020B0603020102020204" pitchFamily="34" charset="0"/>
                <a:ea typeface="微软雅黑" panose="020B0503020204020204" pitchFamily="34" charset="-122"/>
                <a:cs typeface="+mn-ea"/>
                <a:sym typeface="+mn-lt"/>
              </a:rPr>
              <a:t>5</a:t>
            </a:r>
            <a:endParaRPr lang="zh-CN" altLang="en-US" sz="5400" b="1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10B274CA-BFA0-4D7F-9A33-BF27D806D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9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圆角矩形 79"/>
          <p:cNvSpPr/>
          <p:nvPr/>
        </p:nvSpPr>
        <p:spPr>
          <a:xfrm>
            <a:off x="1779721" y="3256285"/>
            <a:ext cx="9488138" cy="843637"/>
          </a:xfrm>
          <a:prstGeom prst="roundRect">
            <a:avLst>
              <a:gd name="adj" fmla="val 50000"/>
            </a:avLst>
          </a:prstGeom>
          <a:solidFill>
            <a:srgbClr val="8CC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>
                  <a:lumMod val="95000"/>
                </a:schemeClr>
              </a:solidFill>
              <a:latin typeface="Proxima Nova Lt" panose="02000506030000020004" pitchFamily="2" charset="0"/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1779721" y="4582210"/>
            <a:ext cx="9488138" cy="861673"/>
          </a:xfrm>
          <a:prstGeom prst="roundRect">
            <a:avLst>
              <a:gd name="adj" fmla="val 50000"/>
            </a:avLst>
          </a:prstGeom>
          <a:solidFill>
            <a:srgbClr val="8CC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roxima Nova Lt" panose="02000506030000020004" pitchFamily="2" charset="0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1779721" y="2188388"/>
            <a:ext cx="9488138" cy="536770"/>
          </a:xfrm>
          <a:prstGeom prst="roundRect">
            <a:avLst>
              <a:gd name="adj" fmla="val 50000"/>
            </a:avLst>
          </a:prstGeom>
          <a:solidFill>
            <a:srgbClr val="8CC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Proxima Nova Lt" panose="02000506030000020004" pitchFamily="2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892871" y="2265671"/>
            <a:ext cx="6699025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Всероссийская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PR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акция «День доверия»;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Proxima Nova Lt" panose="02000506030000020004" pitchFamily="2" charset="0"/>
            </a:endParaRPr>
          </a:p>
        </p:txBody>
      </p:sp>
      <p:sp>
        <p:nvSpPr>
          <p:cNvPr id="41" name="圆角矩形 40"/>
          <p:cNvSpPr/>
          <p:nvPr/>
        </p:nvSpPr>
        <p:spPr bwMode="auto">
          <a:xfrm>
            <a:off x="937048" y="2165820"/>
            <a:ext cx="714280" cy="588896"/>
          </a:xfrm>
          <a:prstGeom prst="roundRect">
            <a:avLst/>
          </a:prstGeom>
          <a:solidFill>
            <a:srgbClr val="339966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2800" dirty="0">
                <a:latin typeface="Impact" panose="020B0806030902050204" pitchFamily="34" charset="0"/>
                <a:cs typeface="+mn-ea"/>
                <a:sym typeface="+mn-lt"/>
              </a:rPr>
              <a:t>1</a:t>
            </a:r>
            <a:endParaRPr lang="zh-CN" altLang="en-US" sz="2800" dirty="0">
              <a:latin typeface="Impact" panose="020B0806030902050204" pitchFamily="34" charset="0"/>
              <a:cs typeface="+mn-ea"/>
              <a:sym typeface="+mn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892871" y="3023191"/>
            <a:ext cx="9073008" cy="142192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ru-RU" b="1" dirty="0" smtClean="0">
              <a:solidFill>
                <a:schemeClr val="bg1">
                  <a:lumMod val="95000"/>
                </a:schemeClr>
              </a:solidFill>
              <a:latin typeface="Proxima Nova Lt" panose="02000506030000020004" pitchFamily="2" charset="0"/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II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Всероссийский конкурс информационно-просветительских материалов по продвижению общероссийского детского телефона доверия 8  800 2000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122;</a:t>
            </a:r>
          </a:p>
          <a:p>
            <a:pPr algn="ctr">
              <a:lnSpc>
                <a:spcPct val="120000"/>
              </a:lnSpc>
            </a:pPr>
            <a:endParaRPr lang="en-US" altLang="zh-CN" dirty="0">
              <a:solidFill>
                <a:schemeClr val="bg1">
                  <a:lumMod val="95000"/>
                </a:schemeClr>
              </a:solidFill>
              <a:latin typeface="Proxima Nova Lt" panose="02000506030000020004" pitchFamily="2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5" name="圆角矩形 74"/>
          <p:cNvSpPr/>
          <p:nvPr/>
        </p:nvSpPr>
        <p:spPr bwMode="auto">
          <a:xfrm>
            <a:off x="937049" y="3359730"/>
            <a:ext cx="714280" cy="588896"/>
          </a:xfrm>
          <a:prstGeom prst="roundRect">
            <a:avLst/>
          </a:prstGeom>
          <a:solidFill>
            <a:srgbClr val="339966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2800" dirty="0">
                <a:latin typeface="Impact" panose="020B0806030902050204" pitchFamily="34" charset="0"/>
                <a:cs typeface="+mn-ea"/>
                <a:sym typeface="+mn-lt"/>
              </a:rPr>
              <a:t>2</a:t>
            </a:r>
            <a:endParaRPr lang="zh-CN" altLang="en-US" sz="2800" dirty="0">
              <a:latin typeface="Impact" panose="020B0806030902050204" pitchFamily="34" charset="0"/>
              <a:cs typeface="+mn-ea"/>
              <a:sym typeface="+mn-lt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1745691" y="4670287"/>
            <a:ext cx="12260379" cy="7571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   В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мероприятиях приняло участие более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140 тыс.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 детей,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   подростков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Proxima Nova Lt" panose="02000506030000020004" pitchFamily="2" charset="0"/>
              </a:rPr>
              <a:t>, родителей и специалистов.</a:t>
            </a:r>
          </a:p>
        </p:txBody>
      </p:sp>
      <p:sp>
        <p:nvSpPr>
          <p:cNvPr id="77" name="圆角矩形 76"/>
          <p:cNvSpPr/>
          <p:nvPr/>
        </p:nvSpPr>
        <p:spPr bwMode="auto">
          <a:xfrm>
            <a:off x="937049" y="4689882"/>
            <a:ext cx="714278" cy="594771"/>
          </a:xfrm>
          <a:prstGeom prst="roundRect">
            <a:avLst/>
          </a:prstGeom>
          <a:solidFill>
            <a:srgbClr val="339966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2800" dirty="0">
                <a:latin typeface="Impact" panose="020B0806030902050204" pitchFamily="34" charset="0"/>
                <a:cs typeface="+mn-ea"/>
                <a:sym typeface="+mn-lt"/>
              </a:rPr>
              <a:t>3</a:t>
            </a:r>
            <a:endParaRPr lang="zh-CN" altLang="en-US" sz="2800" dirty="0">
              <a:latin typeface="Impact" panose="020B0806030902050204" pitchFamily="34" charset="0"/>
              <a:cs typeface="+mn-ea"/>
              <a:sym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81AEA9F-7202-40F5-9AF6-353001142954}"/>
              </a:ext>
            </a:extLst>
          </p:cNvPr>
          <p:cNvSpPr txBox="1"/>
          <p:nvPr/>
        </p:nvSpPr>
        <p:spPr>
          <a:xfrm>
            <a:off x="1918271" y="1279434"/>
            <a:ext cx="78530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Rg" panose="02000506030000020004" pitchFamily="2" charset="0"/>
              </a:rPr>
              <a:t>В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Rg" panose="02000506030000020004" pitchFamily="2" charset="0"/>
              </a:rPr>
              <a:t>2021 году 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Rg" panose="02000506030000020004" pitchFamily="2" charset="0"/>
              </a:rPr>
              <a:t>Фондом проведены:</a:t>
            </a:r>
          </a:p>
        </p:txBody>
      </p:sp>
      <p:sp>
        <p:nvSpPr>
          <p:cNvPr id="23" name="任意多边形 57">
            <a:extLst>
              <a:ext uri="{FF2B5EF4-FFF2-40B4-BE49-F238E27FC236}">
                <a16:creationId xmlns:a16="http://schemas.microsoft.com/office/drawing/2014/main" xmlns="" id="{AEF1145D-92D1-406D-A71C-BDAF07E18290}"/>
              </a:ext>
            </a:extLst>
          </p:cNvPr>
          <p:cNvSpPr/>
          <p:nvPr/>
        </p:nvSpPr>
        <p:spPr>
          <a:xfrm>
            <a:off x="-4049" y="235339"/>
            <a:ext cx="1655377" cy="644441"/>
          </a:xfrm>
          <a:custGeom>
            <a:avLst/>
            <a:gdLst>
              <a:gd name="connsiteX0" fmla="*/ 2445724 w 3036849"/>
              <a:gd name="connsiteY0" fmla="*/ 0 h 1182250"/>
              <a:gd name="connsiteX1" fmla="*/ 3036849 w 3036849"/>
              <a:gd name="connsiteY1" fmla="*/ 591125 h 1182250"/>
              <a:gd name="connsiteX2" fmla="*/ 2445724 w 3036849"/>
              <a:gd name="connsiteY2" fmla="*/ 1182250 h 1182250"/>
              <a:gd name="connsiteX3" fmla="*/ 2367755 w 3036849"/>
              <a:gd name="connsiteY3" fmla="*/ 1174390 h 1182250"/>
              <a:gd name="connsiteX4" fmla="*/ 0 w 3036849"/>
              <a:gd name="connsiteY4" fmla="*/ 1174390 h 1182250"/>
              <a:gd name="connsiteX5" fmla="*/ 0 w 3036849"/>
              <a:gd name="connsiteY5" fmla="*/ 7860 h 1182250"/>
              <a:gd name="connsiteX6" fmla="*/ 2367755 w 3036849"/>
              <a:gd name="connsiteY6" fmla="*/ 7860 h 118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36849" h="1182250">
                <a:moveTo>
                  <a:pt x="2445724" y="0"/>
                </a:moveTo>
                <a:cubicBezTo>
                  <a:pt x="2772193" y="0"/>
                  <a:pt x="3036849" y="264656"/>
                  <a:pt x="3036849" y="591125"/>
                </a:cubicBezTo>
                <a:cubicBezTo>
                  <a:pt x="3036849" y="917594"/>
                  <a:pt x="2772193" y="1182250"/>
                  <a:pt x="2445724" y="1182250"/>
                </a:cubicBezTo>
                <a:lnTo>
                  <a:pt x="2367755" y="1174390"/>
                </a:lnTo>
                <a:lnTo>
                  <a:pt x="0" y="1174390"/>
                </a:lnTo>
                <a:lnTo>
                  <a:pt x="0" y="7860"/>
                </a:lnTo>
                <a:lnTo>
                  <a:pt x="2367755" y="7860"/>
                </a:lnTo>
                <a:close/>
              </a:path>
            </a:pathLst>
          </a:custGeom>
          <a:solidFill>
            <a:srgbClr val="8CC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任意多边形 59">
            <a:extLst>
              <a:ext uri="{FF2B5EF4-FFF2-40B4-BE49-F238E27FC236}">
                <a16:creationId xmlns:a16="http://schemas.microsoft.com/office/drawing/2014/main" xmlns="" id="{85DD0D22-2BE0-423D-BF75-EB881CDF0C90}"/>
              </a:ext>
            </a:extLst>
          </p:cNvPr>
          <p:cNvSpPr/>
          <p:nvPr/>
        </p:nvSpPr>
        <p:spPr>
          <a:xfrm rot="10800000">
            <a:off x="1744806" y="235339"/>
            <a:ext cx="11113944" cy="644441"/>
          </a:xfrm>
          <a:custGeom>
            <a:avLst/>
            <a:gdLst>
              <a:gd name="connsiteX0" fmla="*/ 2445724 w 3036849"/>
              <a:gd name="connsiteY0" fmla="*/ 0 h 1182250"/>
              <a:gd name="connsiteX1" fmla="*/ 3036849 w 3036849"/>
              <a:gd name="connsiteY1" fmla="*/ 591125 h 1182250"/>
              <a:gd name="connsiteX2" fmla="*/ 2445724 w 3036849"/>
              <a:gd name="connsiteY2" fmla="*/ 1182250 h 1182250"/>
              <a:gd name="connsiteX3" fmla="*/ 2367755 w 3036849"/>
              <a:gd name="connsiteY3" fmla="*/ 1174390 h 1182250"/>
              <a:gd name="connsiteX4" fmla="*/ 0 w 3036849"/>
              <a:gd name="connsiteY4" fmla="*/ 1174390 h 1182250"/>
              <a:gd name="connsiteX5" fmla="*/ 0 w 3036849"/>
              <a:gd name="connsiteY5" fmla="*/ 7860 h 1182250"/>
              <a:gd name="connsiteX6" fmla="*/ 2367755 w 3036849"/>
              <a:gd name="connsiteY6" fmla="*/ 7860 h 1182250"/>
              <a:gd name="connsiteX0" fmla="*/ 18984824 w 19575949"/>
              <a:gd name="connsiteY0" fmla="*/ 0 h 1182250"/>
              <a:gd name="connsiteX1" fmla="*/ 19575949 w 19575949"/>
              <a:gd name="connsiteY1" fmla="*/ 591125 h 1182250"/>
              <a:gd name="connsiteX2" fmla="*/ 18984824 w 19575949"/>
              <a:gd name="connsiteY2" fmla="*/ 1182250 h 1182250"/>
              <a:gd name="connsiteX3" fmla="*/ 18906855 w 19575949"/>
              <a:gd name="connsiteY3" fmla="*/ 1174390 h 1182250"/>
              <a:gd name="connsiteX4" fmla="*/ 16539100 w 19575949"/>
              <a:gd name="connsiteY4" fmla="*/ 1174390 h 1182250"/>
              <a:gd name="connsiteX5" fmla="*/ 0 w 19575949"/>
              <a:gd name="connsiteY5" fmla="*/ 112703 h 1182250"/>
              <a:gd name="connsiteX6" fmla="*/ 18906855 w 19575949"/>
              <a:gd name="connsiteY6" fmla="*/ 7860 h 1182250"/>
              <a:gd name="connsiteX7" fmla="*/ 18984824 w 19575949"/>
              <a:gd name="connsiteY7" fmla="*/ 0 h 1182250"/>
              <a:gd name="connsiteX0" fmla="*/ 18984826 w 19575951"/>
              <a:gd name="connsiteY0" fmla="*/ 0 h 1182250"/>
              <a:gd name="connsiteX1" fmla="*/ 19575951 w 19575951"/>
              <a:gd name="connsiteY1" fmla="*/ 591125 h 1182250"/>
              <a:gd name="connsiteX2" fmla="*/ 18984826 w 19575951"/>
              <a:gd name="connsiteY2" fmla="*/ 1182250 h 1182250"/>
              <a:gd name="connsiteX3" fmla="*/ 18906857 w 19575951"/>
              <a:gd name="connsiteY3" fmla="*/ 1174390 h 1182250"/>
              <a:gd name="connsiteX4" fmla="*/ 0 w 19575951"/>
              <a:gd name="connsiteY4" fmla="*/ 1148181 h 1182250"/>
              <a:gd name="connsiteX5" fmla="*/ 2 w 19575951"/>
              <a:gd name="connsiteY5" fmla="*/ 112703 h 1182250"/>
              <a:gd name="connsiteX6" fmla="*/ 18906857 w 19575951"/>
              <a:gd name="connsiteY6" fmla="*/ 7860 h 1182250"/>
              <a:gd name="connsiteX7" fmla="*/ 18984826 w 19575951"/>
              <a:gd name="connsiteY7" fmla="*/ 0 h 118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575951" h="1182250">
                <a:moveTo>
                  <a:pt x="18984826" y="0"/>
                </a:moveTo>
                <a:cubicBezTo>
                  <a:pt x="19311295" y="0"/>
                  <a:pt x="19575951" y="264656"/>
                  <a:pt x="19575951" y="591125"/>
                </a:cubicBezTo>
                <a:cubicBezTo>
                  <a:pt x="19575951" y="917594"/>
                  <a:pt x="19311295" y="1182250"/>
                  <a:pt x="18984826" y="1182250"/>
                </a:cubicBezTo>
                <a:lnTo>
                  <a:pt x="18906857" y="1174390"/>
                </a:lnTo>
                <a:lnTo>
                  <a:pt x="0" y="1148181"/>
                </a:lnTo>
                <a:cubicBezTo>
                  <a:pt x="1" y="803022"/>
                  <a:pt x="1" y="457862"/>
                  <a:pt x="2" y="112703"/>
                </a:cubicBezTo>
                <a:lnTo>
                  <a:pt x="18906857" y="7860"/>
                </a:lnTo>
                <a:lnTo>
                  <a:pt x="18984826" y="0"/>
                </a:lnTo>
                <a:close/>
              </a:path>
            </a:pathLst>
          </a:cu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A93B526-7884-44D4-9CF4-F5CCF9B59277}"/>
              </a:ext>
            </a:extLst>
          </p:cNvPr>
          <p:cNvSpPr txBox="1"/>
          <p:nvPr/>
        </p:nvSpPr>
        <p:spPr>
          <a:xfrm>
            <a:off x="1912483" y="325299"/>
            <a:ext cx="78530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Proxima Nova Rg" panose="02000506030000020004" pitchFamily="2" charset="0"/>
              </a:rPr>
              <a:t>Мероприятия</a:t>
            </a:r>
          </a:p>
        </p:txBody>
      </p:sp>
      <p:sp>
        <p:nvSpPr>
          <p:cNvPr id="26" name="矩形 91">
            <a:extLst>
              <a:ext uri="{FF2B5EF4-FFF2-40B4-BE49-F238E27FC236}">
                <a16:creationId xmlns:a16="http://schemas.microsoft.com/office/drawing/2014/main" xmlns="" id="{2E2F63DD-0E8B-4C32-BE79-B256108239C4}"/>
              </a:ext>
            </a:extLst>
          </p:cNvPr>
          <p:cNvSpPr/>
          <p:nvPr/>
        </p:nvSpPr>
        <p:spPr>
          <a:xfrm>
            <a:off x="823639" y="235338"/>
            <a:ext cx="665567" cy="584775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Franklin Gothic Medium" panose="020B0603020102020204" pitchFamily="34" charset="0"/>
                <a:ea typeface="微软雅黑" panose="020B0503020204020204" pitchFamily="34" charset="-122"/>
                <a:cs typeface="+mn-ea"/>
                <a:sym typeface="+mn-lt"/>
              </a:rPr>
              <a:t>0</a:t>
            </a:r>
            <a:r>
              <a:rPr lang="ru-RU" altLang="zh-CN" sz="3200" b="1" dirty="0">
                <a:solidFill>
                  <a:schemeClr val="bg1"/>
                </a:solidFill>
                <a:latin typeface="Franklin Gothic Medium" panose="020B0603020102020204" pitchFamily="34" charset="0"/>
                <a:ea typeface="微软雅黑" panose="020B0503020204020204" pitchFamily="34" charset="-122"/>
                <a:cs typeface="+mn-ea"/>
                <a:sym typeface="+mn-lt"/>
              </a:rPr>
              <a:t>6</a:t>
            </a:r>
            <a:endParaRPr lang="zh-CN" altLang="en-US" sz="5400" b="1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C9DDCF7F-DB3D-4A4A-96A7-75B434C8D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6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37" grpId="0" animBg="1"/>
      <p:bldP spid="40" grpId="0"/>
      <p:bldP spid="41" grpId="0" animBg="1"/>
      <p:bldP spid="42" grpId="0"/>
      <p:bldP spid="75" grpId="0" animBg="1"/>
      <p:bldP spid="76" grpId="0"/>
      <p:bldP spid="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/>
        </p:nvGrpSpPr>
        <p:grpSpPr>
          <a:xfrm>
            <a:off x="-4049" y="235338"/>
            <a:ext cx="12881849" cy="7016362"/>
            <a:chOff x="0" y="222291"/>
            <a:chExt cx="12881849" cy="7016362"/>
          </a:xfrm>
        </p:grpSpPr>
        <p:sp>
          <p:nvSpPr>
            <p:cNvPr id="45" name="任意多边形 44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827688" y="222291"/>
              <a:ext cx="652358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</a:t>
              </a:r>
              <a:r>
                <a:rPr lang="ru-RU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7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8" name="TextBox 41"/>
            <p:cNvSpPr txBox="1"/>
            <p:nvPr/>
          </p:nvSpPr>
          <p:spPr>
            <a:xfrm>
              <a:off x="2040936" y="342879"/>
              <a:ext cx="23743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sz="2000" b="1" dirty="0">
                  <a:solidFill>
                    <a:schemeClr val="bg1"/>
                  </a:solidFill>
                  <a:latin typeface="Proxima Nova Rg" panose="02000506030000020004" pitchFamily="2" charset="0"/>
                  <a:ea typeface="微软雅黑" panose="020B0503020204020204" pitchFamily="34" charset="-122"/>
                </a:rPr>
                <a:t>Результативность</a:t>
              </a:r>
              <a:endParaRPr lang="zh-CN" altLang="en-US" sz="2000" b="1" dirty="0">
                <a:solidFill>
                  <a:schemeClr val="bg1"/>
                </a:solidFill>
                <a:latin typeface="Proxima Nova Rg" panose="02000506030000020004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3" name="Объект 2">
            <a:extLst>
              <a:ext uri="{FF2B5EF4-FFF2-40B4-BE49-F238E27FC236}">
                <a16:creationId xmlns:a16="http://schemas.microsoft.com/office/drawing/2014/main" xmlns="" id="{5AAED77D-04FE-4084-A696-8C840CBEC64A}"/>
              </a:ext>
            </a:extLst>
          </p:cNvPr>
          <p:cNvSpPr txBox="1">
            <a:spLocks/>
          </p:cNvSpPr>
          <p:nvPr/>
        </p:nvSpPr>
        <p:spPr>
          <a:xfrm>
            <a:off x="2828975" y="1045681"/>
            <a:ext cx="6912768" cy="5976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1C4586"/>
              </a:buClr>
              <a:buSzPct val="50000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За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12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лет существования Детского телефона доверия на него более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7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миллионов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раз обратились дети и подростки и поступило более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5 миллионов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обращений от взрослых. </a:t>
            </a:r>
          </a:p>
          <a:p>
            <a:pPr algn="l">
              <a:buClr>
                <a:srgbClr val="1C4586"/>
              </a:buClr>
              <a:buSzPct val="50000"/>
            </a:pP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Количество обращений </a:t>
            </a:r>
          </a:p>
          <a:p>
            <a:pPr algn="l">
              <a:buClr>
                <a:srgbClr val="1C4586"/>
              </a:buClr>
              <a:buSzPct val="50000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1 квартал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2020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г. –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211 907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1 квартал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2021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г. – 211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312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1 квартал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2022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г. –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250 203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>
              <a:buClr>
                <a:srgbClr val="1C4586"/>
              </a:buClr>
              <a:buSzPct val="50000"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</p:txBody>
      </p:sp>
      <p:graphicFrame>
        <p:nvGraphicFramePr>
          <p:cNvPr id="54" name="Таблица 53">
            <a:extLst>
              <a:ext uri="{FF2B5EF4-FFF2-40B4-BE49-F238E27FC236}">
                <a16:creationId xmlns:a16="http://schemas.microsoft.com/office/drawing/2014/main" xmlns="" id="{3486927C-EC6F-48D5-925D-8B2D074AC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39034"/>
              </p:ext>
            </p:extLst>
          </p:nvPr>
        </p:nvGraphicFramePr>
        <p:xfrm>
          <a:off x="2819588" y="2341824"/>
          <a:ext cx="709796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7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11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69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Proxima Nova Lt" panose="02000506030000020004" pitchFamily="2" charset="0"/>
                        </a:rPr>
                        <a:t>Анализируемый период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Proxima Nova Lt" panose="02000506030000020004" pitchFamily="2" charset="0"/>
                        </a:rPr>
                        <a:t>Количество обращений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Proxima Nova Lt" panose="02000506030000020004" pitchFamily="2" charset="0"/>
                        </a:rPr>
                        <a:t>Средняя продолжительность консультации (мин.)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44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2020</a:t>
                      </a:r>
                      <a:endParaRPr lang="ru-RU" sz="1600" dirty="0">
                        <a:latin typeface="Proxima Nova Lt" panose="02000506030000020004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858 846</a:t>
                      </a:r>
                      <a:endParaRPr lang="ru-RU" sz="1600" dirty="0">
                        <a:latin typeface="Proxima Nova Lt" panose="02000506030000020004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Proxima Nova Lt" panose="02000506030000020004" pitchFamily="2" charset="0"/>
                        </a:rPr>
                        <a:t>6,3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144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2021</a:t>
                      </a:r>
                      <a:endParaRPr lang="ru-RU" sz="1600" dirty="0">
                        <a:latin typeface="Proxima Nova Lt" panose="02000506030000020004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883</a:t>
                      </a:r>
                      <a:r>
                        <a:rPr lang="ru-RU" sz="1600" baseline="0" dirty="0" smtClean="0">
                          <a:latin typeface="Proxima Nova Lt" panose="02000506030000020004" pitchFamily="2" charset="0"/>
                        </a:rPr>
                        <a:t> 367</a:t>
                      </a:r>
                      <a:endParaRPr lang="ru-RU" sz="1600" dirty="0">
                        <a:latin typeface="Proxima Nova Lt" panose="02000506030000020004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Proxima Nova Lt" panose="02000506030000020004" pitchFamily="2" charset="0"/>
                        </a:rPr>
                        <a:t>7,1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144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1 </a:t>
                      </a:r>
                      <a:r>
                        <a:rPr lang="ru-RU" sz="1600" dirty="0">
                          <a:latin typeface="Proxima Nova Lt" panose="02000506030000020004" pitchFamily="2" charset="0"/>
                        </a:rPr>
                        <a:t>квартал </a:t>
                      </a:r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2022</a:t>
                      </a:r>
                      <a:endParaRPr lang="ru-RU" sz="1600" dirty="0">
                        <a:latin typeface="Proxima Nova Lt" panose="02000506030000020004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roxima Nova Lt" panose="02000506030000020004" pitchFamily="2" charset="0"/>
                        </a:rPr>
                        <a:t>250 203</a:t>
                      </a:r>
                      <a:endParaRPr lang="ru-RU" sz="1600" dirty="0">
                        <a:latin typeface="Proxima Nova Lt" panose="02000506030000020004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Proxima Nova Lt" panose="02000506030000020004" pitchFamily="2" charset="0"/>
                        </a:rPr>
                        <a:t>8,1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12F36B25-0F45-4BD5-BEDA-4446F319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0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56">
            <a:extLst>
              <a:ext uri="{FF2B5EF4-FFF2-40B4-BE49-F238E27FC236}">
                <a16:creationId xmlns:a16="http://schemas.microsoft.com/office/drawing/2014/main" xmlns="" id="{C3611D4B-0FD4-4062-9562-8E18D01CEDBC}"/>
              </a:ext>
            </a:extLst>
          </p:cNvPr>
          <p:cNvGrpSpPr/>
          <p:nvPr/>
        </p:nvGrpSpPr>
        <p:grpSpPr>
          <a:xfrm>
            <a:off x="6693646" y="3743634"/>
            <a:ext cx="4638101" cy="2937486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4" name="圆角矩形 57">
              <a:extLst>
                <a:ext uri="{FF2B5EF4-FFF2-40B4-BE49-F238E27FC236}">
                  <a16:creationId xmlns:a16="http://schemas.microsoft.com/office/drawing/2014/main" xmlns="" id="{B168FCEF-FDBF-4CAF-A7A5-B7E7D46E7E92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58">
              <a:extLst>
                <a:ext uri="{FF2B5EF4-FFF2-40B4-BE49-F238E27FC236}">
                  <a16:creationId xmlns:a16="http://schemas.microsoft.com/office/drawing/2014/main" xmlns="" id="{6984CC86-4348-4847-BAAB-D8982422F0A1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56">
            <a:extLst>
              <a:ext uri="{FF2B5EF4-FFF2-40B4-BE49-F238E27FC236}">
                <a16:creationId xmlns:a16="http://schemas.microsoft.com/office/drawing/2014/main" xmlns="" id="{4ACFBB36-882F-4EF8-BA5E-5C73169EDBD2}"/>
              </a:ext>
            </a:extLst>
          </p:cNvPr>
          <p:cNvGrpSpPr/>
          <p:nvPr/>
        </p:nvGrpSpPr>
        <p:grpSpPr>
          <a:xfrm>
            <a:off x="1805231" y="3743634"/>
            <a:ext cx="4638101" cy="2937486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57">
              <a:extLst>
                <a:ext uri="{FF2B5EF4-FFF2-40B4-BE49-F238E27FC236}">
                  <a16:creationId xmlns:a16="http://schemas.microsoft.com/office/drawing/2014/main" xmlns="" id="{0005BE70-B1E2-4791-A26B-85FC4E142C29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58">
              <a:extLst>
                <a:ext uri="{FF2B5EF4-FFF2-40B4-BE49-F238E27FC236}">
                  <a16:creationId xmlns:a16="http://schemas.microsoft.com/office/drawing/2014/main" xmlns="" id="{690DB814-5909-427C-94C2-99FD4BC3F38F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-4049" y="235338"/>
            <a:ext cx="12881849" cy="7016362"/>
            <a:chOff x="0" y="222291"/>
            <a:chExt cx="12881849" cy="7016362"/>
          </a:xfrm>
        </p:grpSpPr>
        <p:sp>
          <p:nvSpPr>
            <p:cNvPr id="45" name="任意多边形 44"/>
            <p:cNvSpPr/>
            <p:nvPr/>
          </p:nvSpPr>
          <p:spPr>
            <a:xfrm>
              <a:off x="0" y="222292"/>
              <a:ext cx="1655377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849" h="1182250">
                  <a:moveTo>
                    <a:pt x="2445724" y="0"/>
                  </a:moveTo>
                  <a:cubicBezTo>
                    <a:pt x="2772193" y="0"/>
                    <a:pt x="3036849" y="264656"/>
                    <a:pt x="3036849" y="591125"/>
                  </a:cubicBezTo>
                  <a:cubicBezTo>
                    <a:pt x="3036849" y="917594"/>
                    <a:pt x="2772193" y="1182250"/>
                    <a:pt x="2445724" y="1182250"/>
                  </a:cubicBezTo>
                  <a:lnTo>
                    <a:pt x="2367755" y="1174390"/>
                  </a:lnTo>
                  <a:lnTo>
                    <a:pt x="0" y="1174390"/>
                  </a:lnTo>
                  <a:lnTo>
                    <a:pt x="0" y="7860"/>
                  </a:lnTo>
                  <a:lnTo>
                    <a:pt x="2367755" y="7860"/>
                  </a:lnTo>
                  <a:close/>
                </a:path>
              </a:pathLst>
            </a:custGeom>
            <a:solidFill>
              <a:srgbClr val="8CC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/>
          </p:nvSpPr>
          <p:spPr>
            <a:xfrm rot="10800000">
              <a:off x="1748855" y="222292"/>
              <a:ext cx="11113944" cy="644441"/>
            </a:xfrm>
            <a:custGeom>
              <a:avLst/>
              <a:gdLst>
                <a:gd name="connsiteX0" fmla="*/ 2445724 w 3036849"/>
                <a:gd name="connsiteY0" fmla="*/ 0 h 1182250"/>
                <a:gd name="connsiteX1" fmla="*/ 3036849 w 3036849"/>
                <a:gd name="connsiteY1" fmla="*/ 591125 h 1182250"/>
                <a:gd name="connsiteX2" fmla="*/ 2445724 w 3036849"/>
                <a:gd name="connsiteY2" fmla="*/ 1182250 h 1182250"/>
                <a:gd name="connsiteX3" fmla="*/ 2367755 w 3036849"/>
                <a:gd name="connsiteY3" fmla="*/ 1174390 h 1182250"/>
                <a:gd name="connsiteX4" fmla="*/ 0 w 3036849"/>
                <a:gd name="connsiteY4" fmla="*/ 1174390 h 1182250"/>
                <a:gd name="connsiteX5" fmla="*/ 0 w 3036849"/>
                <a:gd name="connsiteY5" fmla="*/ 7860 h 1182250"/>
                <a:gd name="connsiteX6" fmla="*/ 2367755 w 3036849"/>
                <a:gd name="connsiteY6" fmla="*/ 7860 h 1182250"/>
                <a:gd name="connsiteX0" fmla="*/ 18984824 w 19575949"/>
                <a:gd name="connsiteY0" fmla="*/ 0 h 1182250"/>
                <a:gd name="connsiteX1" fmla="*/ 19575949 w 19575949"/>
                <a:gd name="connsiteY1" fmla="*/ 591125 h 1182250"/>
                <a:gd name="connsiteX2" fmla="*/ 18984824 w 19575949"/>
                <a:gd name="connsiteY2" fmla="*/ 1182250 h 1182250"/>
                <a:gd name="connsiteX3" fmla="*/ 18906855 w 19575949"/>
                <a:gd name="connsiteY3" fmla="*/ 1174390 h 1182250"/>
                <a:gd name="connsiteX4" fmla="*/ 16539100 w 19575949"/>
                <a:gd name="connsiteY4" fmla="*/ 1174390 h 1182250"/>
                <a:gd name="connsiteX5" fmla="*/ 0 w 19575949"/>
                <a:gd name="connsiteY5" fmla="*/ 112703 h 1182250"/>
                <a:gd name="connsiteX6" fmla="*/ 18906855 w 19575949"/>
                <a:gd name="connsiteY6" fmla="*/ 7860 h 1182250"/>
                <a:gd name="connsiteX7" fmla="*/ 18984824 w 19575949"/>
                <a:gd name="connsiteY7" fmla="*/ 0 h 1182250"/>
                <a:gd name="connsiteX0" fmla="*/ 18984826 w 19575951"/>
                <a:gd name="connsiteY0" fmla="*/ 0 h 1182250"/>
                <a:gd name="connsiteX1" fmla="*/ 19575951 w 19575951"/>
                <a:gd name="connsiteY1" fmla="*/ 591125 h 1182250"/>
                <a:gd name="connsiteX2" fmla="*/ 18984826 w 19575951"/>
                <a:gd name="connsiteY2" fmla="*/ 1182250 h 1182250"/>
                <a:gd name="connsiteX3" fmla="*/ 18906857 w 19575951"/>
                <a:gd name="connsiteY3" fmla="*/ 1174390 h 1182250"/>
                <a:gd name="connsiteX4" fmla="*/ 0 w 19575951"/>
                <a:gd name="connsiteY4" fmla="*/ 1148181 h 1182250"/>
                <a:gd name="connsiteX5" fmla="*/ 2 w 19575951"/>
                <a:gd name="connsiteY5" fmla="*/ 112703 h 1182250"/>
                <a:gd name="connsiteX6" fmla="*/ 18906857 w 19575951"/>
                <a:gd name="connsiteY6" fmla="*/ 7860 h 1182250"/>
                <a:gd name="connsiteX7" fmla="*/ 18984826 w 19575951"/>
                <a:gd name="connsiteY7" fmla="*/ 0 h 118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75951" h="1182250">
                  <a:moveTo>
                    <a:pt x="18984826" y="0"/>
                  </a:moveTo>
                  <a:cubicBezTo>
                    <a:pt x="19311295" y="0"/>
                    <a:pt x="19575951" y="264656"/>
                    <a:pt x="19575951" y="591125"/>
                  </a:cubicBezTo>
                  <a:cubicBezTo>
                    <a:pt x="19575951" y="917594"/>
                    <a:pt x="19311295" y="1182250"/>
                    <a:pt x="18984826" y="1182250"/>
                  </a:cubicBezTo>
                  <a:lnTo>
                    <a:pt x="18906857" y="1174390"/>
                  </a:lnTo>
                  <a:lnTo>
                    <a:pt x="0" y="1148181"/>
                  </a:lnTo>
                  <a:cubicBezTo>
                    <a:pt x="1" y="803022"/>
                    <a:pt x="1" y="457862"/>
                    <a:pt x="2" y="112703"/>
                  </a:cubicBezTo>
                  <a:lnTo>
                    <a:pt x="18906857" y="7860"/>
                  </a:lnTo>
                  <a:lnTo>
                    <a:pt x="18984826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827688" y="222291"/>
              <a:ext cx="665567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0</a:t>
              </a:r>
              <a:r>
                <a:rPr lang="ru-RU" altLang="zh-CN" sz="3200" b="1" dirty="0">
                  <a:solidFill>
                    <a:schemeClr val="bg1"/>
                  </a:solidFill>
                  <a:latin typeface="Franklin Gothic Medium" panose="020B06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8</a:t>
              </a:r>
              <a:endParaRPr lang="zh-CN" altLang="en-US" sz="54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8" name="TextBox 41"/>
            <p:cNvSpPr txBox="1"/>
            <p:nvPr/>
          </p:nvSpPr>
          <p:spPr>
            <a:xfrm>
              <a:off x="2040936" y="342879"/>
              <a:ext cx="23743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sz="2000" b="1" dirty="0">
                  <a:solidFill>
                    <a:schemeClr val="bg1"/>
                  </a:solidFill>
                  <a:latin typeface="Proxima Nova Rg" panose="02000506030000020004" pitchFamily="2" charset="0"/>
                  <a:ea typeface="微软雅黑" panose="020B0503020204020204" pitchFamily="34" charset="-122"/>
                </a:rPr>
                <a:t>Результативность</a:t>
              </a:r>
              <a:endParaRPr lang="zh-CN" altLang="en-US" sz="2000" b="1" dirty="0">
                <a:solidFill>
                  <a:schemeClr val="bg1"/>
                </a:solidFill>
                <a:latin typeface="Proxima Nova Rg" panose="02000506030000020004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0" y="7124353"/>
              <a:ext cx="12881849" cy="11430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TextBox 41">
              <a:extLst>
                <a:ext uri="{FF2B5EF4-FFF2-40B4-BE49-F238E27FC236}">
                  <a16:creationId xmlns:a16="http://schemas.microsoft.com/office/drawing/2014/main" xmlns="" id="{F048809C-FFCC-41D8-9974-67DD6F3FD924}"/>
                </a:ext>
              </a:extLst>
            </p:cNvPr>
            <p:cNvSpPr txBox="1"/>
            <p:nvPr/>
          </p:nvSpPr>
          <p:spPr>
            <a:xfrm>
              <a:off x="6705122" y="4424980"/>
              <a:ext cx="4638101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Включение в российскую систему </a:t>
              </a:r>
            </a:p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и план нумерации номера 124</a:t>
              </a:r>
            </a:p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«Телефон доверия для детей, подростков и их родителей»</a:t>
              </a:r>
            </a:p>
          </p:txBody>
        </p:sp>
        <p:sp>
          <p:nvSpPr>
            <p:cNvPr id="21" name="TextBox 41">
              <a:extLst>
                <a:ext uri="{FF2B5EF4-FFF2-40B4-BE49-F238E27FC236}">
                  <a16:creationId xmlns:a16="http://schemas.microsoft.com/office/drawing/2014/main" xmlns="" id="{F16A80B3-5802-40A0-8200-F2F884E99D17}"/>
                </a:ext>
              </a:extLst>
            </p:cNvPr>
            <p:cNvSpPr txBox="1"/>
            <p:nvPr/>
          </p:nvSpPr>
          <p:spPr>
            <a:xfrm>
              <a:off x="1851205" y="3963316"/>
              <a:ext cx="452236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Приказ Минкомсвязи России </a:t>
              </a:r>
            </a:p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от 17 февраля 2020 г. N 77 «О внесении изменений в российскую систему</a:t>
              </a:r>
            </a:p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и план нумерации, утвержденные приказом Министерства связи </a:t>
              </a:r>
            </a:p>
            <a:p>
              <a:pPr algn="ctr"/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и массовых коммуникаций Российской Федерации» от 25.04.2017 N 205</a:t>
              </a:r>
            </a:p>
          </p:txBody>
        </p:sp>
      </p:grp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xmlns="" id="{3887E0BA-5252-44A7-8597-116ACCB12752}"/>
              </a:ext>
            </a:extLst>
          </p:cNvPr>
          <p:cNvSpPr txBox="1">
            <a:spLocks/>
          </p:cNvSpPr>
          <p:nvPr/>
        </p:nvSpPr>
        <p:spPr>
          <a:xfrm>
            <a:off x="1744805" y="1168053"/>
            <a:ext cx="10013161" cy="5256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Введение короткого номера </a:t>
            </a:r>
          </a:p>
          <a:p>
            <a:pPr algn="l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Детского телефона доверия 124 </a:t>
            </a:r>
          </a:p>
          <a:p>
            <a:pPr algn="l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 pitchFamily="2" charset="0"/>
            </a:endParaRPr>
          </a:p>
          <a:p>
            <a:pPr algn="l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 pitchFamily="2" charset="0"/>
              </a:rPr>
              <a:t>Повышение доступности экстренной психологической помощи по Общероссийскому Детскому телефону доверия</a:t>
            </a:r>
          </a:p>
          <a:p>
            <a:pPr algn="l"/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4DE0F4-1A45-495D-B6C7-CC89DA702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927" y="5776565"/>
            <a:ext cx="1212644" cy="12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14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15.pptx"/>
</p:tagLst>
</file>

<file path=ppt/theme/theme1.xml><?xml version="1.0" encoding="utf-8"?>
<a:theme xmlns:a="http://schemas.openxmlformats.org/drawingml/2006/main" name="第一PPT，www.1ppt.com">
  <a:themeElements>
    <a:clrScheme name="奥斯汀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477</Words>
  <Application>Microsoft Office PowerPoint</Application>
  <PresentationFormat>Произвольный</PresentationFormat>
  <Paragraphs>113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第一PPT，www.1ppt.com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2016-09-15T16:21:21Z</dcterms:created>
  <dcterms:modified xsi:type="dcterms:W3CDTF">2022-06-03T06:26:24Z</dcterms:modified>
</cp:coreProperties>
</file>