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notesMasterIdLst>
    <p:notesMasterId r:id="rId15"/>
  </p:notesMasterIdLst>
  <p:sldIdLst>
    <p:sldId id="257" r:id="rId2"/>
    <p:sldId id="256" r:id="rId3"/>
    <p:sldId id="260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24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193AAC-25CC-45CA-B112-9EEB45FAC249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70BCAC-6B5F-4904-A297-05E201A063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168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0BCAC-6B5F-4904-A297-05E201A0633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290"/>
            <a:ext cx="8929718" cy="6643710"/>
          </a:xfrm>
        </p:spPr>
        <p:txBody>
          <a:bodyPr/>
          <a:lstStyle/>
          <a:p>
            <a:pPr algn="ctr"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Кризисные ситуации в жизни подростка: как пережить их вместе </a:t>
            </a:r>
          </a:p>
          <a:p>
            <a:endParaRPr lang="ru-RU" dirty="0"/>
          </a:p>
        </p:txBody>
      </p:sp>
      <p:pic>
        <p:nvPicPr>
          <p:cNvPr id="1025" name="Picture 1" descr="D:\Документы\Desktop\17ca0beb6256ef1d19f47cde18dd3be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785926"/>
            <a:ext cx="6438902" cy="47594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357166"/>
            <a:ext cx="8712968" cy="6024162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5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Признаки депрессивных реакций у подростков</a:t>
            </a:r>
          </a:p>
          <a:p>
            <a:pPr>
              <a:buNone/>
            </a:pPr>
            <a:endParaRPr lang="ru-RU" dirty="0" smtClean="0"/>
          </a:p>
          <a:p>
            <a:pPr lvl="0" fontAlgn="base"/>
            <a:r>
              <a:rPr lang="ru-RU" sz="4700" dirty="0">
                <a:latin typeface="Times New Roman" pitchFamily="18" charset="0"/>
                <a:cs typeface="Times New Roman" pitchFamily="18" charset="0"/>
              </a:rPr>
              <a:t>Снижение интереса к деятельности, потеря удовольствия от деятельности, которая раньше нравилась</a:t>
            </a:r>
            <a:r>
              <a:rPr lang="ru-RU" sz="47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7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4700" dirty="0">
                <a:latin typeface="Times New Roman" pitchFamily="18" charset="0"/>
                <a:cs typeface="Times New Roman" pitchFamily="18" charset="0"/>
              </a:rPr>
              <a:t>Уклонение от общения: нежелание идти в школу, общаться со сверстниками, склонность к уединению.</a:t>
            </a:r>
          </a:p>
          <a:p>
            <a:pPr lvl="0" fontAlgn="base"/>
            <a:r>
              <a:rPr lang="ru-RU" sz="4700" dirty="0">
                <a:latin typeface="Times New Roman" pitchFamily="18" charset="0"/>
                <a:cs typeface="Times New Roman" pitchFamily="18" charset="0"/>
              </a:rPr>
              <a:t>Снижение успеваемости из-за трудностей концентрации внимания и нарушений запоминания.</a:t>
            </a:r>
          </a:p>
          <a:p>
            <a:pPr lvl="0" fontAlgn="base"/>
            <a:r>
              <a:rPr lang="ru-RU" sz="4700" dirty="0">
                <a:latin typeface="Times New Roman" pitchFamily="18" charset="0"/>
                <a:cs typeface="Times New Roman" pitchFamily="18" charset="0"/>
              </a:rPr>
              <a:t>Изменения сна и/или аппетита (ест/спит больше/меньше, чем раньше).</a:t>
            </a:r>
          </a:p>
          <a:p>
            <a:pPr lvl="0" fontAlgn="base"/>
            <a:r>
              <a:rPr lang="ru-RU" sz="4700" dirty="0">
                <a:latin typeface="Times New Roman" pitchFamily="18" charset="0"/>
                <a:cs typeface="Times New Roman" pitchFamily="18" charset="0"/>
              </a:rPr>
              <a:t>Вялость, хроническая усталость.</a:t>
            </a:r>
          </a:p>
          <a:p>
            <a:pPr lvl="0" fontAlgn="base"/>
            <a:r>
              <a:rPr lang="ru-RU" sz="4700" dirty="0">
                <a:latin typeface="Times New Roman" pitchFamily="18" charset="0"/>
                <a:cs typeface="Times New Roman" pitchFamily="18" charset="0"/>
              </a:rPr>
              <a:t>Грустное настроение или повышенная раздражительность</a:t>
            </a:r>
            <a:r>
              <a:rPr lang="ru-RU" sz="47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700" dirty="0"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4700" dirty="0">
                <a:latin typeface="Times New Roman" pitchFamily="18" charset="0"/>
                <a:cs typeface="Times New Roman" pitchFamily="18" charset="0"/>
              </a:rPr>
              <a:t>Телесное недомогание: головная боль, проблемы с желудком.</a:t>
            </a:r>
          </a:p>
          <a:p>
            <a:pPr>
              <a:buNone/>
            </a:pPr>
            <a:endParaRPr lang="ru-RU" sz="4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9"/>
            <a:ext cx="8229600" cy="4000527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Рекомендации родителям если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ребенок сталкивается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панической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атакой</a:t>
            </a:r>
          </a:p>
          <a:p>
            <a:pPr marL="0" indent="0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1. В первую очередь, позаботьтесь о своем состоянии. </a:t>
            </a:r>
          </a:p>
          <a:p>
            <a:pPr marL="0" indent="0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2. Проговорите механизм, который происходит во время панической атаки. </a:t>
            </a:r>
          </a:p>
          <a:p>
            <a:pPr marL="0" indent="0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3. Предложите ребенку понаблюдать за своим дыханием. Ему важно в такие моменты дышать медленно диафрагмой, а не животом. </a:t>
            </a:r>
          </a:p>
          <a:p>
            <a:pPr marL="0" indent="0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4. Предложите ребенку переключить своё внимание с внутренних ощущений на то, что происходит вокруг. </a:t>
            </a:r>
            <a:endParaRPr lang="ru-RU" sz="2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62" name="Picture 2" descr="D:\Документы\Desktop\kartinka-5.-rasstrojstva-psihik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68111" y="4143380"/>
            <a:ext cx="4184481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9"/>
            <a:ext cx="4357718" cy="500066"/>
          </a:xfrm>
        </p:spPr>
        <p:txBody>
          <a:bodyPr>
            <a:normAutofit fontScale="92500" lnSpcReduction="20000"/>
          </a:bodyPr>
          <a:lstStyle/>
          <a:p>
            <a:pPr algn="ctr" fontAlgn="base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Профилактика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4740" name="Picture 4" descr="D:\Документы\Desktop\cd5f7f6d2c6a4d7974a0b12d0ce5907a28cad3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2" y="0"/>
            <a:ext cx="4786318" cy="2501421"/>
          </a:xfrm>
          <a:prstGeom prst="rect">
            <a:avLst/>
          </a:prstGeom>
          <a:noFill/>
        </p:spPr>
      </p:pic>
      <p:pic>
        <p:nvPicPr>
          <p:cNvPr id="244742" name="Picture 6" descr="D:\Документы\Desktop\pravilnoe-pitanie-dlja-krasivoj-kozhi-lica-90307e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2285992"/>
            <a:ext cx="4143372" cy="2921077"/>
          </a:xfrm>
          <a:prstGeom prst="rect">
            <a:avLst/>
          </a:prstGeom>
          <a:noFill/>
        </p:spPr>
      </p:pic>
      <p:pic>
        <p:nvPicPr>
          <p:cNvPr id="244743" name="Picture 7" descr="D:\Документы\Desktop\odejda_dlya_sna_novost'_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35506" y="4786310"/>
            <a:ext cx="3108494" cy="2071690"/>
          </a:xfrm>
          <a:prstGeom prst="rect">
            <a:avLst/>
          </a:prstGeom>
          <a:noFill/>
        </p:spPr>
      </p:pic>
      <p:pic>
        <p:nvPicPr>
          <p:cNvPr id="11" name="Picture 3" descr="D:\Документы\Desktop\beach-games-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785794"/>
            <a:ext cx="3786214" cy="2786082"/>
          </a:xfrm>
          <a:prstGeom prst="rect">
            <a:avLst/>
          </a:prstGeom>
          <a:noFill/>
        </p:spPr>
      </p:pic>
      <p:pic>
        <p:nvPicPr>
          <p:cNvPr id="12" name="Picture 5" descr="D:\Документы\Desktop\ХОРЕОГРАФИЯ-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929433"/>
            <a:ext cx="4071934" cy="27142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3"/>
            <a:ext cx="8377402" cy="237626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Уважаемые родители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вы заметили отклонения в поведении ребенка, если вам нужна помощь специалиста, то обратитесь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 консультацией к школьному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психологу или по телефону </a:t>
            </a:r>
            <a:r>
              <a:rPr lang="ru-RU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8 800 2000 122</a:t>
            </a:r>
            <a:endParaRPr lang="ru-RU" b="1" i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2" descr="D:\Документы\Desktop\Детский-телефон-довер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824" y="2737969"/>
            <a:ext cx="5846778" cy="4120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57888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3"/>
            <a:ext cx="7772400" cy="107157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Ситуации, которые могут быть кризисными для подростка: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85720" y="1571612"/>
            <a:ext cx="842968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несчастная любовь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ссора/острый конфликт со значимыми взросл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ыми (близкий друг, родители, учителя)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издевательства со стороны сверстников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травля в интернете/социальных сетях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тяжелая жизненная ситуация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(смерть близкого человека, особенно матери, тяжёлое заболевание)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разочарование в своих успехах в школе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или другие неудачи на фоне высоких требований, предъявляемых окружением или семьёй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неприятности в семье, нестабильная семейная ситуация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(например, развод родителей)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00109"/>
            <a:ext cx="8858280" cy="2643206"/>
          </a:xfrm>
        </p:spPr>
        <p:txBody>
          <a:bodyPr>
            <a:normAutofit/>
          </a:bodyPr>
          <a:lstStyle/>
          <a:p>
            <a:pPr fontAlgn="base"/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Разговаривать, </a:t>
            </a:r>
            <a:r>
              <a:rPr lang="ru-RU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поддерживать эмоциональную связь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 с подростком </a:t>
            </a:r>
          </a:p>
          <a:p>
            <a:pPr fontAlgn="base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Выражать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поддержку способами, близкими и </a:t>
            </a:r>
            <a:r>
              <a:rPr lang="ru-RU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понятными именно вашему ребёнку</a:t>
            </a:r>
            <a:r>
              <a:rPr lang="ru-RU" sz="2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fontAlgn="base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Направлять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эмоции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 ребёнка в социально приемлемые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формы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571472" y="0"/>
            <a:ext cx="821533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делать, если ваш ребёнок переживает кризисную ситуацию</a:t>
            </a:r>
            <a:endParaRPr kumimoji="0" lang="ru-RU" sz="2800" b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0642" name="Picture 2" descr="D:\Документы\Desktop\16189032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3238528"/>
            <a:ext cx="5429208" cy="3619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8572560" cy="4525963"/>
          </a:xfrm>
        </p:spPr>
        <p:txBody>
          <a:bodyPr>
            <a:normAutofit fontScale="92500"/>
          </a:bodyPr>
          <a:lstStyle/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Стараться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поддерживать режим дня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подростка.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Чаще давать подростку </a:t>
            </a:r>
            <a:r>
              <a:rPr lang="ru-RU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возможность получать радость, удовлетворение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от повседневных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удовольствий.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Помогать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конструктивно решать проблемы с учёбой. 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Научиться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самому и научить ребенка применять </a:t>
            </a:r>
            <a:r>
              <a:rPr lang="ru-RU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навыки расслабления, регуляции своего эмоционального состояния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571472" y="285728"/>
            <a:ext cx="821533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делать, если ваш ребёнок переживает кризисную ситуацию</a:t>
            </a:r>
            <a:endParaRPr kumimoji="0" lang="ru-RU" sz="2800" b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3"/>
            <a:ext cx="8572560" cy="2000264"/>
          </a:xfrm>
        </p:spPr>
        <p:txBody>
          <a:bodyPr>
            <a:normAutofit/>
          </a:bodyPr>
          <a:lstStyle/>
          <a:p>
            <a:pPr fontAlgn="base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необходимости обращаться за консультацией к специалисту (неврологу, детскому психологу, психиатру, семейному психологу – в зависимости от ситуации).</a:t>
            </a:r>
          </a:p>
          <a:p>
            <a:endParaRPr lang="ru-RU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571472" y="285728"/>
            <a:ext cx="821533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делать, если ваш ребёнок переживает кризисную ситуацию</a:t>
            </a:r>
            <a:endParaRPr kumimoji="0" lang="ru-RU" sz="3200" b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:\C5snNafUwAAtH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791" y="3068960"/>
            <a:ext cx="7596336" cy="364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5"/>
            <a:ext cx="8401080" cy="3000395"/>
          </a:xfrm>
        </p:spPr>
        <p:txBody>
          <a:bodyPr>
            <a:normAutofit fontScale="77500" lnSpcReduction="20000"/>
          </a:bodyPr>
          <a:lstStyle/>
          <a:p>
            <a:pPr algn="ctr" fontAlgn="base">
              <a:buNone/>
            </a:pP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принципы разговора с ребёнком, находящимся в кризисном состоянии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dirty="0">
                <a:latin typeface="Times New Roman" pitchFamily="18" charset="0"/>
                <a:cs typeface="Times New Roman" pitchFamily="18" charset="0"/>
              </a:rPr>
              <a:t>Успокоиться самому.</a:t>
            </a:r>
          </a:p>
          <a:p>
            <a:pPr lvl="0" fontAlgn="base"/>
            <a:r>
              <a:rPr lang="ru-RU" dirty="0">
                <a:latin typeface="Times New Roman" pitchFamily="18" charset="0"/>
                <a:cs typeface="Times New Roman" pitchFamily="18" charset="0"/>
              </a:rPr>
              <a:t>Уделить всё внимание ребёнку.</a:t>
            </a:r>
          </a:p>
          <a:p>
            <a:pPr lvl="0" fontAlgn="base"/>
            <a:r>
              <a:rPr lang="ru-RU" dirty="0">
                <a:latin typeface="Times New Roman" pitchFamily="18" charset="0"/>
                <a:cs typeface="Times New Roman" pitchFamily="18" charset="0"/>
              </a:rPr>
              <a:t>Вести беседу так, будто вы обладаете неограниченным запасом времени и важнее этой беседы для вас  нет.</a:t>
            </a:r>
          </a:p>
          <a:p>
            <a:pPr lvl="0" fontAlgn="base"/>
            <a:r>
              <a:rPr lang="ru-RU" dirty="0">
                <a:latin typeface="Times New Roman" pitchFamily="18" charset="0"/>
                <a:cs typeface="Times New Roman" pitchFamily="18" charset="0"/>
              </a:rPr>
              <a:t>Избегать нотаций, уговаривания, менторского тона речи.</a:t>
            </a:r>
          </a:p>
          <a:p>
            <a:pPr lvl="0" fontAlgn="base"/>
            <a:r>
              <a:rPr lang="ru-RU" dirty="0">
                <a:latin typeface="Times New Roman" pitchFamily="18" charset="0"/>
                <a:cs typeface="Times New Roman" pitchFamily="18" charset="0"/>
              </a:rPr>
              <a:t>Дать ребёнку возможность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высказаться.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38593" name="Picture 1" descr="D:\Документы\Desktop\kak-govorit-s-podrostkom-o-depressii-picture-norm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3357562"/>
            <a:ext cx="5329180" cy="3500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69" name="Rectangle 1"/>
          <p:cNvSpPr>
            <a:spLocks noChangeArrowheads="1"/>
          </p:cNvSpPr>
          <p:nvPr/>
        </p:nvSpPr>
        <p:spPr bwMode="auto">
          <a:xfrm>
            <a:off x="642910" y="285728"/>
            <a:ext cx="807249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Структура разговора и примеры фраз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оказания эмоциональной поддержки</a:t>
            </a:r>
            <a:endParaRPr kumimoji="0" lang="ru-RU" sz="2800" b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1285860"/>
            <a:ext cx="47704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Начало разговора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1472" y="1714488"/>
            <a:ext cx="31259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Активное слушание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1472" y="2071678"/>
            <a:ext cx="40719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3.Прояснение намерений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86314" y="1428736"/>
            <a:ext cx="38627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Расширение перспективы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86314" y="1857364"/>
            <a:ext cx="27532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Нормализация,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вселение надежды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7570" name="Picture 2" descr="D:\Документы\Desktop\shutterstock_1549735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2714620"/>
            <a:ext cx="5902957" cy="39290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9"/>
            <a:ext cx="8229600" cy="1143008"/>
          </a:xfrm>
        </p:spPr>
        <p:txBody>
          <a:bodyPr/>
          <a:lstStyle/>
          <a:p>
            <a:pPr algn="ctr">
              <a:buNone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Примеры ведения диалога с подростком, находящимся в кризисном состоянии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596" y="1299591"/>
          <a:ext cx="8358246" cy="4732020"/>
        </p:xfrm>
        <a:graphic>
          <a:graphicData uri="http://schemas.openxmlformats.org/drawingml/2006/table">
            <a:tbl>
              <a:tblPr/>
              <a:tblGrid>
                <a:gridCol w="481048"/>
                <a:gridCol w="2137790"/>
                <a:gridCol w="3263445"/>
                <a:gridCol w="2475963"/>
              </a:tblGrid>
              <a:tr h="3126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b="1" i="1">
                          <a:latin typeface="Times New Roman"/>
                          <a:ea typeface="Times New Roman"/>
                          <a:cs typeface="Times New Roman"/>
                        </a:rPr>
                        <a:t>ЕСЛИ ВЫ СЛЫШИТЕ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b="1" i="1">
                          <a:latin typeface="Times New Roman"/>
                          <a:ea typeface="Times New Roman"/>
                          <a:cs typeface="Times New Roman"/>
                        </a:rPr>
                        <a:t>СПРОСИТЕ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b="1" i="1">
                          <a:latin typeface="Times New Roman"/>
                          <a:ea typeface="Times New Roman"/>
                          <a:cs typeface="Times New Roman"/>
                        </a:rPr>
                        <a:t>НЕ ГОВОРИТЕ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9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«Ненавижу учебу, школу и т.п.»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«Что именно тебя раздражает?» Что ты хочешь сделать, когда это чувствуешь?…»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«Когда я был в твоем возрасте… да ты просто лентяй!»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15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«Все кажется таким безнадежным…»,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«Иногда все мы чувствуем себя подавленными. Давай подумаем, какие у нас проблемы, и какую из них надо решить в первую очередь»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«Подумай лучше о тех, кому еще хуже, чем тебе»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15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«Всем было бы лучше без меня!»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«Кому именно?», «На кого ты обижен?», «Ты очень много значишь для нас, и меня беспокоит твое настроение. Скажи мне, что происходит»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«Не говори глупостей. Давай поговорим о чем-нибудь другом»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9"/>
            <a:ext cx="8229600" cy="1143008"/>
          </a:xfrm>
        </p:spPr>
        <p:txBody>
          <a:bodyPr/>
          <a:lstStyle/>
          <a:p>
            <a:pPr algn="ctr">
              <a:buNone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Примеры ведения диалога с подростком, находящимся в кризисном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состоянии</a:t>
            </a:r>
          </a:p>
          <a:p>
            <a:pPr algn="ctr">
              <a:buNone/>
            </a:pP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1877759"/>
              </p:ext>
            </p:extLst>
          </p:nvPr>
        </p:nvGraphicFramePr>
        <p:xfrm>
          <a:off x="571471" y="1412776"/>
          <a:ext cx="8215371" cy="4536503"/>
        </p:xfrm>
        <a:graphic>
          <a:graphicData uri="http://schemas.openxmlformats.org/drawingml/2006/table">
            <a:tbl>
              <a:tblPr/>
              <a:tblGrid>
                <a:gridCol w="338173"/>
                <a:gridCol w="2137790"/>
                <a:gridCol w="3263445"/>
                <a:gridCol w="2475963"/>
              </a:tblGrid>
              <a:tr h="697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b="1" i="1">
                          <a:latin typeface="Times New Roman"/>
                          <a:ea typeface="Times New Roman"/>
                          <a:cs typeface="Times New Roman"/>
                        </a:rPr>
                        <a:t>ЕСЛИ ВЫ СЛЫШИТЕ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b="1" i="1" dirty="0">
                          <a:latin typeface="Times New Roman"/>
                          <a:ea typeface="Times New Roman"/>
                          <a:cs typeface="Times New Roman"/>
                        </a:rPr>
                        <a:t>СПРОСИТЕ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b="1" i="1" dirty="0">
                          <a:latin typeface="Times New Roman"/>
                          <a:ea typeface="Times New Roman"/>
                          <a:cs typeface="Times New Roman"/>
                        </a:rPr>
                        <a:t>НЕ ГОВОРИТЕ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7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«Вы не понимаете меня!»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«Что я сейчас должен понять? Я действительно хочу это знать»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«Кто же может понять молодежь в наши дни?»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68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«Я совершил ужасный поступок…»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«Давай сядем и поговорим об этом»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«Что посеешь, то и пожнешь!» «Я же предупреждал тебя…»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37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«А если у меня не получится?»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«Если не получится, ничего страшного. Мы вместе подумаем, почему не получилось в этот раз, и что можно сделать, чтобы получилось в следующий»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«Если не получится, значит ты недостаточно постарался!»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688" marR="436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</TotalTime>
  <Words>513</Words>
  <Application>Microsoft Office PowerPoint</Application>
  <PresentationFormat>Экран (4:3)</PresentationFormat>
  <Paragraphs>82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Ситуации, которые могут быть кризисными для подростка: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Наталья</cp:lastModifiedBy>
  <cp:revision>14</cp:revision>
  <dcterms:created xsi:type="dcterms:W3CDTF">2021-05-19T17:59:53Z</dcterms:created>
  <dcterms:modified xsi:type="dcterms:W3CDTF">2021-05-20T08:38:32Z</dcterms:modified>
</cp:coreProperties>
</file>