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7"/>
  </p:handoutMasterIdLst>
  <p:sldIdLst>
    <p:sldId id="256" r:id="rId2"/>
    <p:sldId id="268" r:id="rId3"/>
    <p:sldId id="275" r:id="rId4"/>
    <p:sldId id="272" r:id="rId5"/>
    <p:sldId id="270" r:id="rId6"/>
    <p:sldId id="278" r:id="rId7"/>
    <p:sldId id="280" r:id="rId8"/>
    <p:sldId id="277" r:id="rId9"/>
    <p:sldId id="284" r:id="rId10"/>
    <p:sldId id="285" r:id="rId11"/>
    <p:sldId id="276" r:id="rId12"/>
    <p:sldId id="286" r:id="rId13"/>
    <p:sldId id="287" r:id="rId14"/>
    <p:sldId id="288" r:id="rId15"/>
    <p:sldId id="289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A5BF"/>
    <a:srgbClr val="F9D600"/>
    <a:srgbClr val="F28104"/>
    <a:srgbClr val="B1DEE9"/>
    <a:srgbClr val="FFB742"/>
    <a:srgbClr val="7EC234"/>
    <a:srgbClr val="03A10B"/>
    <a:srgbClr val="97000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9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152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A953489-3DD7-4B7A-AD26-951ABC085F8E}" type="datetimeFigureOut">
              <a:rPr lang="en-US"/>
              <a:pPr>
                <a:defRPr/>
              </a:pPr>
              <a:t>1/14/2023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539A2C3-57CA-4FF8-84B2-CE2B66D7F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FF4D2-C369-45F8-BE2E-785B00CC9391}" type="datetimeFigureOut">
              <a:rPr lang="en-US"/>
              <a:pPr>
                <a:defRPr/>
              </a:pPr>
              <a:t>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EF36D-7175-41DF-9BB1-9309603E26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20C6A-3C3C-405D-865E-53CD1F5B71A4}" type="datetimeFigureOut">
              <a:rPr lang="en-US"/>
              <a:pPr>
                <a:defRPr/>
              </a:pPr>
              <a:t>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B01F2-06DE-463F-9E23-4AF95D90D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17273-3FE6-4619-96CB-D94B388EB963}" type="datetimeFigureOut">
              <a:rPr lang="en-US"/>
              <a:pPr>
                <a:defRPr/>
              </a:pPr>
              <a:t>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1804E-ED3A-4A67-B294-B33D5AEB4F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69AC4-1733-4D7C-832A-C212101462AC}" type="datetimeFigureOut">
              <a:rPr lang="en-US"/>
              <a:pPr>
                <a:defRPr/>
              </a:pPr>
              <a:t>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61B84-A042-4118-B91E-4E9DB706B1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5D2A4-141D-4E8F-B934-B72A254BAAFC}" type="datetimeFigureOut">
              <a:rPr lang="en-US"/>
              <a:pPr>
                <a:defRPr/>
              </a:pPr>
              <a:t>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8990E-0B32-4B7A-89FD-10235D7738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43FB9-937E-4BA9-BF95-FAB86AC2B1E5}" type="datetimeFigureOut">
              <a:rPr lang="en-US"/>
              <a:pPr>
                <a:defRPr/>
              </a:pPr>
              <a:t>1/14/2023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B44ED-4AD5-4C1F-83D9-D3F089AC5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7E00D-93B9-4E09-B130-ADB9DFB6DD3D}" type="datetimeFigureOut">
              <a:rPr lang="en-US"/>
              <a:pPr>
                <a:defRPr/>
              </a:pPr>
              <a:t>1/14/2023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1C699-AD40-4337-92D8-79A42A2B42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B6A5D-D1FA-4737-949A-E8CE26B670AF}" type="datetimeFigureOut">
              <a:rPr lang="en-US"/>
              <a:pPr>
                <a:defRPr/>
              </a:pPr>
              <a:t>1/14/2023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7D220-1E18-4B2A-AFD9-C3DED63122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2BCA-80E2-4793-A422-5145FFD16FAB}" type="datetimeFigureOut">
              <a:rPr lang="en-US"/>
              <a:pPr>
                <a:defRPr/>
              </a:pPr>
              <a:t>1/14/2023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75D85-5708-42B6-8E73-A9C87866D4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18B55-9623-4D41-97F8-0574A12CF127}" type="datetimeFigureOut">
              <a:rPr lang="en-US"/>
              <a:pPr>
                <a:defRPr/>
              </a:pPr>
              <a:t>1/14/2023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7481E-086A-413A-B5E0-441373A226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CD13C-625B-46AC-B6EB-D5F4CC8C0A81}" type="datetimeFigureOut">
              <a:rPr lang="en-US"/>
              <a:pPr>
                <a:defRPr/>
              </a:pPr>
              <a:t>1/14/2023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BCE7E-5F93-4505-A27A-D4A96E9A19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7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46113" y="1465263"/>
            <a:ext cx="7869237" cy="471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0653A1-2DCE-4E1E-97C5-EB0D469917CC}" type="datetimeFigureOut">
              <a:rPr lang="en-US"/>
              <a:pPr>
                <a:defRPr/>
              </a:pPr>
              <a:t>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152189-E48B-404F-8E2E-86A97CFC54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0"/>
            <a:ext cx="7886700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4"/>
          <p:cNvPicPr>
            <a:picLocks noChangeAspect="1"/>
          </p:cNvPicPr>
          <p:nvPr/>
        </p:nvPicPr>
        <p:blipFill>
          <a:blip r:embed="rId2"/>
          <a:srcRect t="6897"/>
          <a:stretch>
            <a:fillRect/>
          </a:stretch>
        </p:blipFill>
        <p:spPr bwMode="auto">
          <a:xfrm>
            <a:off x="0" y="0"/>
            <a:ext cx="9144000" cy="63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Рисунок 10" descr="a46d819b2dc7a711da5ff65ad8ba5bbc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1788"/>
            <a:ext cx="3848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Рисунок 14" descr="bubble-2244298_1280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3352800"/>
            <a:ext cx="2873375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524000" y="533400"/>
            <a:ext cx="7620000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solidFill>
                  <a:srgbClr val="F281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Успех каждого </a:t>
            </a:r>
            <a:br>
              <a:rPr lang="ru-RU" sz="7200" b="1" dirty="0">
                <a:ln w="11430"/>
                <a:solidFill>
                  <a:srgbClr val="F281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7200" b="1" dirty="0">
                <a:ln w="11430"/>
                <a:solidFill>
                  <a:srgbClr val="F281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ребенка</a:t>
            </a:r>
            <a:endParaRPr lang="ru-RU" sz="7200" b="1" dirty="0">
              <a:ln w="11430"/>
              <a:solidFill>
                <a:srgbClr val="F2810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12125" y="6211669"/>
            <a:ext cx="6731876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Федеральный проект № 2</a:t>
            </a:r>
            <a:endParaRPr lang="ru-RU" sz="36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6163" y="0"/>
            <a:ext cx="6784259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Цели проекта</a:t>
            </a:r>
            <a:endParaRPr lang="ru-RU" sz="4400" b="1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1125" y="844550"/>
          <a:ext cx="3136900" cy="15700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3733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  <a:endParaRPr lang="ru-RU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110</a:t>
                      </a: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парков «Кванториум»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15 мобильных технопарков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385 тыс. детей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566" name="Прямоугольник 6"/>
          <p:cNvSpPr>
            <a:spLocks noChangeArrowheads="1"/>
          </p:cNvSpPr>
          <p:nvPr/>
        </p:nvSpPr>
        <p:spPr bwMode="auto">
          <a:xfrm>
            <a:off x="6553200" y="1066800"/>
            <a:ext cx="2601913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37A5BF"/>
                </a:solidFill>
              </a:rPr>
              <a:t>Создать  детские парки «Кванториум»</a:t>
            </a:r>
            <a:br>
              <a:rPr lang="ru-RU" sz="2000" b="1">
                <a:solidFill>
                  <a:srgbClr val="37A5BF"/>
                </a:solidFill>
              </a:rPr>
            </a:br>
            <a:r>
              <a:rPr lang="ru-RU" sz="2000" b="1">
                <a:solidFill>
                  <a:srgbClr val="37A5BF"/>
                </a:solidFill>
              </a:rPr>
              <a:t> и мобильные технопарки «Кванториум» </a:t>
            </a:r>
            <a:br>
              <a:rPr lang="ru-RU" sz="2000" b="1">
                <a:solidFill>
                  <a:srgbClr val="37A5BF"/>
                </a:solidFill>
              </a:rPr>
            </a:br>
            <a:r>
              <a:rPr lang="ru-RU" sz="2000" b="1">
                <a:solidFill>
                  <a:srgbClr val="37A5BF"/>
                </a:solidFill>
              </a:rPr>
              <a:t>для детей, </a:t>
            </a:r>
            <a:br>
              <a:rPr lang="ru-RU" sz="2000" b="1">
                <a:solidFill>
                  <a:srgbClr val="37A5BF"/>
                </a:solidFill>
              </a:rPr>
            </a:br>
            <a:r>
              <a:rPr lang="ru-RU" sz="2000" b="1">
                <a:solidFill>
                  <a:srgbClr val="37A5BF"/>
                </a:solidFill>
              </a:rPr>
              <a:t>проживающих </a:t>
            </a:r>
            <a:br>
              <a:rPr lang="ru-RU" sz="2000" b="1">
                <a:solidFill>
                  <a:srgbClr val="37A5BF"/>
                </a:solidFill>
              </a:rPr>
            </a:br>
            <a:r>
              <a:rPr lang="ru-RU" sz="2000" b="1">
                <a:solidFill>
                  <a:srgbClr val="37A5BF"/>
                </a:solidFill>
              </a:rPr>
              <a:t>в сельской местности </a:t>
            </a:r>
            <a:br>
              <a:rPr lang="ru-RU" sz="2000" b="1">
                <a:solidFill>
                  <a:srgbClr val="37A5BF"/>
                </a:solidFill>
              </a:rPr>
            </a:br>
            <a:r>
              <a:rPr lang="ru-RU" sz="2000" b="1">
                <a:solidFill>
                  <a:srgbClr val="37A5BF"/>
                </a:solidFill>
              </a:rPr>
              <a:t>и малых городах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11125" y="2527300"/>
          <a:ext cx="3136900" cy="16192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37342"/>
              </a:tblGrid>
              <a:tr h="47168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2020</a:t>
                      </a:r>
                      <a:endParaRPr lang="ru-RU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258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135</a:t>
                      </a: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парков «Кванториум»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258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50 мобильных технопарков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258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550 тыс. детей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95250" y="4241800"/>
          <a:ext cx="3152775" cy="15700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53106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2021</a:t>
                      </a:r>
                      <a:endParaRPr lang="ru-RU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160</a:t>
                      </a: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парков «Кванториум»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115 мобильных</a:t>
                      </a: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технопарков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800 тыс. детей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341688" y="858838"/>
          <a:ext cx="3138487" cy="15525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3733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2022</a:t>
                      </a:r>
                      <a:endParaRPr lang="ru-RU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185</a:t>
                      </a: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парков «Кванториум»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180 мобильных технопарков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074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950 тыс. детей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341688" y="2522538"/>
          <a:ext cx="3154362" cy="163988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53101"/>
              </a:tblGrid>
              <a:tr h="39413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2023</a:t>
                      </a:r>
                      <a:endParaRPr lang="ru-RU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413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210</a:t>
                      </a: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парков «Кванториум»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413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250 мобильных технопарков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413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1,1 млн. детей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341688" y="4240213"/>
          <a:ext cx="3154362" cy="157003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5310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2024</a:t>
                      </a:r>
                      <a:endParaRPr lang="ru-RU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245</a:t>
                      </a:r>
                      <a:r>
                        <a:rPr lang="ru-RU" sz="1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парков «Кванториум»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340 мобильных технопарков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млн. детей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3627" name="Рисунок 12" descr="43Y58PICWr8gxrc958PIC6Xey_PIC2018.png"/>
          <p:cNvPicPr>
            <a:picLocks noChangeAspect="1"/>
          </p:cNvPicPr>
          <p:nvPr/>
        </p:nvPicPr>
        <p:blipFill>
          <a:blip r:embed="rId2"/>
          <a:srcRect l="50644" t="35503" r="1248" b="31566"/>
          <a:stretch>
            <a:fillRect/>
          </a:stretch>
        </p:blipFill>
        <p:spPr bwMode="auto">
          <a:xfrm>
            <a:off x="6289675" y="4503738"/>
            <a:ext cx="2930525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4" descr="banner-folder-frame-glossy-picture-92881.png"/>
          <p:cNvPicPr>
            <a:picLocks noChangeAspect="1"/>
          </p:cNvPicPr>
          <p:nvPr/>
        </p:nvPicPr>
        <p:blipFill>
          <a:blip r:embed="rId2"/>
          <a:srcRect l="48096" t="70023" r="24643" b="2338"/>
          <a:stretch>
            <a:fillRect/>
          </a:stretch>
        </p:blipFill>
        <p:spPr bwMode="auto">
          <a:xfrm>
            <a:off x="173038" y="1847850"/>
            <a:ext cx="3157537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Рисунок 5" descr="banner-folder-frame-glossy-picture-92881.png"/>
          <p:cNvPicPr>
            <a:picLocks noChangeAspect="1"/>
          </p:cNvPicPr>
          <p:nvPr/>
        </p:nvPicPr>
        <p:blipFill>
          <a:blip r:embed="rId2"/>
          <a:srcRect l="48096" t="70023" r="24643" b="2338"/>
          <a:stretch>
            <a:fillRect/>
          </a:stretch>
        </p:blipFill>
        <p:spPr bwMode="auto">
          <a:xfrm>
            <a:off x="2844800" y="1857375"/>
            <a:ext cx="315595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6" descr="banner-folder-frame-glossy-picture-92881.png"/>
          <p:cNvPicPr>
            <a:picLocks noChangeAspect="1"/>
          </p:cNvPicPr>
          <p:nvPr/>
        </p:nvPicPr>
        <p:blipFill>
          <a:blip r:embed="rId2"/>
          <a:srcRect l="48096" t="70023" r="24643" b="2338"/>
          <a:stretch>
            <a:fillRect/>
          </a:stretch>
        </p:blipFill>
        <p:spPr bwMode="auto">
          <a:xfrm>
            <a:off x="5540375" y="1847850"/>
            <a:ext cx="315595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banner-folder-frame-glossy-picture-92881.png"/>
          <p:cNvPicPr>
            <a:picLocks noChangeAspect="1"/>
          </p:cNvPicPr>
          <p:nvPr/>
        </p:nvPicPr>
        <p:blipFill>
          <a:blip r:embed="rId2" cstate="print"/>
          <a:srcRect l="48095" t="70022" r="24643" b="2337"/>
          <a:stretch>
            <a:fillRect/>
          </a:stretch>
        </p:blipFill>
        <p:spPr>
          <a:xfrm>
            <a:off x="1096082" y="4035628"/>
            <a:ext cx="3156858" cy="21505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24581" name="Рисунок 8" descr="banner-folder-frame-glossy-picture-92881.png"/>
          <p:cNvPicPr>
            <a:picLocks noChangeAspect="1"/>
          </p:cNvPicPr>
          <p:nvPr/>
        </p:nvPicPr>
        <p:blipFill>
          <a:blip r:embed="rId2"/>
          <a:srcRect l="48096" t="70023" r="24643" b="2338"/>
          <a:stretch>
            <a:fillRect/>
          </a:stretch>
        </p:blipFill>
        <p:spPr bwMode="auto">
          <a:xfrm>
            <a:off x="3624263" y="4019550"/>
            <a:ext cx="3157537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990600" y="1676400"/>
            <a:ext cx="755650" cy="4460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281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2020</a:t>
            </a:r>
            <a:endParaRPr lang="ru-RU" sz="1600" b="1" dirty="0">
              <a:solidFill>
                <a:srgbClr val="F281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57600" y="1676400"/>
            <a:ext cx="755650" cy="446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281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2021</a:t>
            </a:r>
            <a:endParaRPr lang="ru-RU" sz="1600" b="1" dirty="0">
              <a:solidFill>
                <a:srgbClr val="F281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00800" y="1676400"/>
            <a:ext cx="755650" cy="446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281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2022</a:t>
            </a:r>
            <a:endParaRPr lang="ru-RU" sz="1600" b="1" dirty="0">
              <a:solidFill>
                <a:srgbClr val="F281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05000" y="3810000"/>
            <a:ext cx="755650" cy="446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281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2023</a:t>
            </a:r>
            <a:endParaRPr lang="ru-RU" sz="1600" b="1" dirty="0">
              <a:solidFill>
                <a:srgbClr val="F281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9600" y="3810000"/>
            <a:ext cx="755650" cy="446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281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2024</a:t>
            </a:r>
            <a:endParaRPr lang="ru-RU" sz="1600" b="1" dirty="0">
              <a:solidFill>
                <a:srgbClr val="F281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4587" name="Прямоугольник 25"/>
          <p:cNvSpPr>
            <a:spLocks noChangeArrowheads="1"/>
          </p:cNvSpPr>
          <p:nvPr/>
        </p:nvSpPr>
        <p:spPr bwMode="auto">
          <a:xfrm>
            <a:off x="188913" y="866775"/>
            <a:ext cx="87026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37A5BF"/>
                </a:solidFill>
              </a:rPr>
              <a:t>Организовать летние школы для детей и представителей молодежи из числа иностранных граждан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77875" y="2187575"/>
            <a:ext cx="1900238" cy="10779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 детей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59163" y="2219325"/>
            <a:ext cx="1898650" cy="10779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 детей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211888" y="2182813"/>
            <a:ext cx="1900237" cy="10779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 детей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751013" y="4405313"/>
            <a:ext cx="1898650" cy="10779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 детей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289425" y="4389438"/>
            <a:ext cx="1898650" cy="10779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 детей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60035" y="78830"/>
            <a:ext cx="6784259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Цели проекта</a:t>
            </a:r>
            <a:endParaRPr lang="ru-RU" sz="44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4596" name="Рисунок 37" descr="43Y58PICWr8gxrc958PIC6Xey_PIC2018.png"/>
          <p:cNvPicPr>
            <a:picLocks noChangeAspect="1"/>
          </p:cNvPicPr>
          <p:nvPr/>
        </p:nvPicPr>
        <p:blipFill>
          <a:blip r:embed="rId3"/>
          <a:srcRect l="3624" t="3421" r="50644" b="63695"/>
          <a:stretch>
            <a:fillRect/>
          </a:stretch>
        </p:blipFill>
        <p:spPr bwMode="auto">
          <a:xfrm>
            <a:off x="6362700" y="4183063"/>
            <a:ext cx="2781300" cy="267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8" descr="vector-banner-graphics-design-png-3.png"/>
          <p:cNvPicPr>
            <a:picLocks noChangeAspect="1"/>
          </p:cNvPicPr>
          <p:nvPr/>
        </p:nvPicPr>
        <p:blipFill>
          <a:blip r:embed="rId2"/>
          <a:srcRect l="55643" b="67143"/>
          <a:stretch>
            <a:fillRect/>
          </a:stretch>
        </p:blipFill>
        <p:spPr bwMode="auto">
          <a:xfrm>
            <a:off x="630238" y="111125"/>
            <a:ext cx="2727325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Рисунок 9" descr="vector-banner-graphics-design-png-3.png"/>
          <p:cNvPicPr>
            <a:picLocks noChangeAspect="1"/>
          </p:cNvPicPr>
          <p:nvPr/>
        </p:nvPicPr>
        <p:blipFill>
          <a:blip r:embed="rId2"/>
          <a:srcRect l="55643" b="67143"/>
          <a:stretch>
            <a:fillRect/>
          </a:stretch>
        </p:blipFill>
        <p:spPr bwMode="auto">
          <a:xfrm>
            <a:off x="3336925" y="111125"/>
            <a:ext cx="2727325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10" descr="vector-banner-graphics-design-png-3.png"/>
          <p:cNvPicPr>
            <a:picLocks noChangeAspect="1"/>
          </p:cNvPicPr>
          <p:nvPr/>
        </p:nvPicPr>
        <p:blipFill>
          <a:blip r:embed="rId2"/>
          <a:srcRect l="55643" b="67143"/>
          <a:stretch>
            <a:fillRect/>
          </a:stretch>
        </p:blipFill>
        <p:spPr bwMode="auto">
          <a:xfrm>
            <a:off x="6048375" y="95250"/>
            <a:ext cx="2727325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11" descr="vector-banner-graphics-design-png-3.png"/>
          <p:cNvPicPr>
            <a:picLocks noChangeAspect="1"/>
          </p:cNvPicPr>
          <p:nvPr/>
        </p:nvPicPr>
        <p:blipFill>
          <a:blip r:embed="rId2"/>
          <a:srcRect l="55643" b="67143"/>
          <a:stretch>
            <a:fillRect/>
          </a:stretch>
        </p:blipFill>
        <p:spPr bwMode="auto">
          <a:xfrm>
            <a:off x="3336925" y="2312988"/>
            <a:ext cx="2727325" cy="22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Рисунок 12" descr="vector-banner-graphics-design-png-3.png"/>
          <p:cNvPicPr>
            <a:picLocks noChangeAspect="1"/>
          </p:cNvPicPr>
          <p:nvPr/>
        </p:nvPicPr>
        <p:blipFill>
          <a:blip r:embed="rId2"/>
          <a:srcRect l="55643" b="67143"/>
          <a:stretch>
            <a:fillRect/>
          </a:stretch>
        </p:blipFill>
        <p:spPr bwMode="auto">
          <a:xfrm>
            <a:off x="6032500" y="2312988"/>
            <a:ext cx="2727325" cy="22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Рисунок 15" descr="vector-banner-graphics-design-png-3.png"/>
          <p:cNvPicPr>
            <a:picLocks noChangeAspect="1"/>
          </p:cNvPicPr>
          <p:nvPr/>
        </p:nvPicPr>
        <p:blipFill>
          <a:blip r:embed="rId2"/>
          <a:srcRect l="55643" b="67143"/>
          <a:stretch>
            <a:fillRect/>
          </a:stretch>
        </p:blipFill>
        <p:spPr bwMode="auto">
          <a:xfrm>
            <a:off x="6059488" y="4403725"/>
            <a:ext cx="2727325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5943600"/>
            <a:ext cx="1371600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6172200"/>
            <a:ext cx="164623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9" name="Прямоугольник 19"/>
          <p:cNvSpPr>
            <a:spLocks noChangeArrowheads="1"/>
          </p:cNvSpPr>
          <p:nvPr/>
        </p:nvSpPr>
        <p:spPr bwMode="auto">
          <a:xfrm>
            <a:off x="0" y="2667000"/>
            <a:ext cx="3641725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Обновить материально-техническую базу </a:t>
            </a:r>
            <a:br>
              <a:rPr lang="ru-RU" sz="2400" b="1">
                <a:solidFill>
                  <a:srgbClr val="002060"/>
                </a:solidFill>
              </a:rPr>
            </a:br>
            <a:r>
              <a:rPr lang="ru-RU" sz="2400" b="1">
                <a:solidFill>
                  <a:srgbClr val="002060"/>
                </a:solidFill>
              </a:rPr>
              <a:t>для занятий физической культурой и спортом </a:t>
            </a:r>
            <a:br>
              <a:rPr lang="ru-RU" sz="2400" b="1">
                <a:solidFill>
                  <a:srgbClr val="002060"/>
                </a:solidFill>
              </a:rPr>
            </a:br>
            <a:r>
              <a:rPr lang="ru-RU" sz="2400" b="1">
                <a:solidFill>
                  <a:srgbClr val="002060"/>
                </a:solidFill>
              </a:rPr>
              <a:t>для детей в ОО </a:t>
            </a:r>
            <a:br>
              <a:rPr lang="ru-RU" sz="2400" b="1">
                <a:solidFill>
                  <a:srgbClr val="002060"/>
                </a:solidFill>
              </a:rPr>
            </a:br>
            <a:r>
              <a:rPr lang="ru-RU" sz="2400" b="1">
                <a:solidFill>
                  <a:srgbClr val="002060"/>
                </a:solidFill>
              </a:rPr>
              <a:t>в сельской местности</a:t>
            </a:r>
          </a:p>
        </p:txBody>
      </p:sp>
      <p:sp>
        <p:nvSpPr>
          <p:cNvPr id="25610" name="Прямоугольник 20"/>
          <p:cNvSpPr>
            <a:spLocks noChangeArrowheads="1"/>
          </p:cNvSpPr>
          <p:nvPr/>
        </p:nvSpPr>
        <p:spPr bwMode="auto">
          <a:xfrm>
            <a:off x="808038" y="706438"/>
            <a:ext cx="2498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330 тыс. детей </a:t>
            </a:r>
          </a:p>
        </p:txBody>
      </p:sp>
      <p:sp>
        <p:nvSpPr>
          <p:cNvPr id="25611" name="Прямоугольник 21"/>
          <p:cNvSpPr>
            <a:spLocks noChangeArrowheads="1"/>
          </p:cNvSpPr>
          <p:nvPr/>
        </p:nvSpPr>
        <p:spPr bwMode="auto">
          <a:xfrm>
            <a:off x="1176338" y="1195388"/>
            <a:ext cx="1822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1000 школ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674813" y="311150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2019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329113" y="292100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2020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088188" y="273050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2021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349750" y="2498725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2022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073900" y="4557713"/>
            <a:ext cx="755650" cy="423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2024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70725" y="2470150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2023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5618" name="Прямоугольник 34"/>
          <p:cNvSpPr>
            <a:spLocks noChangeArrowheads="1"/>
          </p:cNvSpPr>
          <p:nvPr/>
        </p:nvSpPr>
        <p:spPr bwMode="auto">
          <a:xfrm>
            <a:off x="3578225" y="685800"/>
            <a:ext cx="24987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460 тыс. детей </a:t>
            </a:r>
          </a:p>
        </p:txBody>
      </p:sp>
      <p:sp>
        <p:nvSpPr>
          <p:cNvPr id="25619" name="Прямоугольник 35"/>
          <p:cNvSpPr>
            <a:spLocks noChangeArrowheads="1"/>
          </p:cNvSpPr>
          <p:nvPr/>
        </p:nvSpPr>
        <p:spPr bwMode="auto">
          <a:xfrm>
            <a:off x="3946525" y="1173163"/>
            <a:ext cx="1822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2000 школ </a:t>
            </a:r>
          </a:p>
        </p:txBody>
      </p:sp>
      <p:sp>
        <p:nvSpPr>
          <p:cNvPr id="25620" name="Прямоугольник 36"/>
          <p:cNvSpPr>
            <a:spLocks noChangeArrowheads="1"/>
          </p:cNvSpPr>
          <p:nvPr/>
        </p:nvSpPr>
        <p:spPr bwMode="auto">
          <a:xfrm>
            <a:off x="6253163" y="663575"/>
            <a:ext cx="2498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585 тыс. детей </a:t>
            </a:r>
          </a:p>
        </p:txBody>
      </p:sp>
      <p:sp>
        <p:nvSpPr>
          <p:cNvPr id="25621" name="Прямоугольник 37"/>
          <p:cNvSpPr>
            <a:spLocks noChangeArrowheads="1"/>
          </p:cNvSpPr>
          <p:nvPr/>
        </p:nvSpPr>
        <p:spPr bwMode="auto">
          <a:xfrm>
            <a:off x="6621463" y="1152525"/>
            <a:ext cx="1822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3000 школ </a:t>
            </a:r>
          </a:p>
        </p:txBody>
      </p:sp>
      <p:sp>
        <p:nvSpPr>
          <p:cNvPr id="25622" name="Прямоугольник 38"/>
          <p:cNvSpPr>
            <a:spLocks noChangeArrowheads="1"/>
          </p:cNvSpPr>
          <p:nvPr/>
        </p:nvSpPr>
        <p:spPr bwMode="auto">
          <a:xfrm>
            <a:off x="3509963" y="2903538"/>
            <a:ext cx="24987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705 тыс. детей </a:t>
            </a:r>
          </a:p>
        </p:txBody>
      </p:sp>
      <p:sp>
        <p:nvSpPr>
          <p:cNvPr id="25623" name="Прямоугольник 39"/>
          <p:cNvSpPr>
            <a:spLocks noChangeArrowheads="1"/>
          </p:cNvSpPr>
          <p:nvPr/>
        </p:nvSpPr>
        <p:spPr bwMode="auto">
          <a:xfrm>
            <a:off x="3878263" y="3390900"/>
            <a:ext cx="1822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4000 школ </a:t>
            </a:r>
          </a:p>
        </p:txBody>
      </p:sp>
      <p:sp>
        <p:nvSpPr>
          <p:cNvPr id="25624" name="Прямоугольник 40"/>
          <p:cNvSpPr>
            <a:spLocks noChangeArrowheads="1"/>
          </p:cNvSpPr>
          <p:nvPr/>
        </p:nvSpPr>
        <p:spPr bwMode="auto">
          <a:xfrm>
            <a:off x="6237288" y="2917825"/>
            <a:ext cx="2498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825 тыс. детей </a:t>
            </a:r>
          </a:p>
        </p:txBody>
      </p:sp>
      <p:sp>
        <p:nvSpPr>
          <p:cNvPr id="25625" name="Прямоугольник 41"/>
          <p:cNvSpPr>
            <a:spLocks noChangeArrowheads="1"/>
          </p:cNvSpPr>
          <p:nvPr/>
        </p:nvSpPr>
        <p:spPr bwMode="auto">
          <a:xfrm>
            <a:off x="6605588" y="3406775"/>
            <a:ext cx="1822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5000 школ </a:t>
            </a:r>
          </a:p>
        </p:txBody>
      </p:sp>
      <p:sp>
        <p:nvSpPr>
          <p:cNvPr id="25626" name="Прямоугольник 42"/>
          <p:cNvSpPr>
            <a:spLocks noChangeArrowheads="1"/>
          </p:cNvSpPr>
          <p:nvPr/>
        </p:nvSpPr>
        <p:spPr bwMode="auto">
          <a:xfrm>
            <a:off x="6237288" y="4967288"/>
            <a:ext cx="2498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935 тыс. детей </a:t>
            </a:r>
          </a:p>
        </p:txBody>
      </p:sp>
      <p:sp>
        <p:nvSpPr>
          <p:cNvPr id="25627" name="Прямоугольник 43"/>
          <p:cNvSpPr>
            <a:spLocks noChangeArrowheads="1"/>
          </p:cNvSpPr>
          <p:nvPr/>
        </p:nvSpPr>
        <p:spPr bwMode="auto">
          <a:xfrm>
            <a:off x="6605588" y="5456238"/>
            <a:ext cx="1822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7000 школ </a:t>
            </a:r>
          </a:p>
        </p:txBody>
      </p:sp>
      <p:pic>
        <p:nvPicPr>
          <p:cNvPr id="25628" name="Рисунок 3" descr="43Y58PICWr8gxrc958PIC6Xey_PIC2018.png"/>
          <p:cNvPicPr>
            <a:picLocks noChangeAspect="1"/>
          </p:cNvPicPr>
          <p:nvPr/>
        </p:nvPicPr>
        <p:blipFill>
          <a:blip r:embed="rId5"/>
          <a:srcRect l="2361" t="35020" r="50000" b="31566"/>
          <a:stretch>
            <a:fillRect/>
          </a:stretch>
        </p:blipFill>
        <p:spPr bwMode="auto">
          <a:xfrm>
            <a:off x="3352800" y="4191000"/>
            <a:ext cx="2838450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4" descr="vector-banner-graphics-design-png-3.png"/>
          <p:cNvPicPr>
            <a:picLocks noChangeAspect="1"/>
          </p:cNvPicPr>
          <p:nvPr/>
        </p:nvPicPr>
        <p:blipFill>
          <a:blip r:embed="rId2"/>
          <a:srcRect t="28729" r="53473" b="33968"/>
          <a:stretch>
            <a:fillRect/>
          </a:stretch>
        </p:blipFill>
        <p:spPr bwMode="auto">
          <a:xfrm>
            <a:off x="287338" y="4524375"/>
            <a:ext cx="2028825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Рисунок 6" descr="vector-banner-graphics-design-png-3.png"/>
          <p:cNvPicPr>
            <a:picLocks noChangeAspect="1"/>
          </p:cNvPicPr>
          <p:nvPr/>
        </p:nvPicPr>
        <p:blipFill>
          <a:blip r:embed="rId2"/>
          <a:srcRect t="28729" r="53473" b="33968"/>
          <a:stretch>
            <a:fillRect/>
          </a:stretch>
        </p:blipFill>
        <p:spPr bwMode="auto">
          <a:xfrm>
            <a:off x="346075" y="2863850"/>
            <a:ext cx="2027238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Рисунок 7" descr="vector-banner-graphics-design-png-3.png"/>
          <p:cNvPicPr>
            <a:picLocks noChangeAspect="1"/>
          </p:cNvPicPr>
          <p:nvPr/>
        </p:nvPicPr>
        <p:blipFill>
          <a:blip r:embed="rId2"/>
          <a:srcRect t="28729" r="53473" b="33968"/>
          <a:stretch>
            <a:fillRect/>
          </a:stretch>
        </p:blipFill>
        <p:spPr bwMode="auto">
          <a:xfrm>
            <a:off x="4665663" y="2847975"/>
            <a:ext cx="2027237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Рисунок 8" descr="vector-banner-graphics-design-png-3.png"/>
          <p:cNvPicPr>
            <a:picLocks noChangeAspect="1"/>
          </p:cNvPicPr>
          <p:nvPr/>
        </p:nvPicPr>
        <p:blipFill>
          <a:blip r:embed="rId2"/>
          <a:srcRect t="28729" r="53473" b="33968"/>
          <a:stretch>
            <a:fillRect/>
          </a:stretch>
        </p:blipFill>
        <p:spPr bwMode="auto">
          <a:xfrm>
            <a:off x="2489200" y="2863850"/>
            <a:ext cx="2028825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Рисунок 9" descr="vector-banner-graphics-design-png-3.png"/>
          <p:cNvPicPr>
            <a:picLocks noChangeAspect="1"/>
          </p:cNvPicPr>
          <p:nvPr/>
        </p:nvPicPr>
        <p:blipFill>
          <a:blip r:embed="rId2"/>
          <a:srcRect t="28729" r="53473" b="33968"/>
          <a:stretch>
            <a:fillRect/>
          </a:stretch>
        </p:blipFill>
        <p:spPr bwMode="auto">
          <a:xfrm>
            <a:off x="6824663" y="4551363"/>
            <a:ext cx="2028825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Рисунок 10" descr="vector-banner-graphics-design-png-3.png"/>
          <p:cNvPicPr>
            <a:picLocks noChangeAspect="1"/>
          </p:cNvPicPr>
          <p:nvPr/>
        </p:nvPicPr>
        <p:blipFill>
          <a:blip r:embed="rId2"/>
          <a:srcRect t="28729" r="53473" b="33968"/>
          <a:stretch>
            <a:fillRect/>
          </a:stretch>
        </p:blipFill>
        <p:spPr bwMode="auto">
          <a:xfrm>
            <a:off x="6824663" y="2879725"/>
            <a:ext cx="2028825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Прямоугольник 11"/>
          <p:cNvSpPr>
            <a:spLocks noChangeArrowheads="1"/>
          </p:cNvSpPr>
          <p:nvPr/>
        </p:nvSpPr>
        <p:spPr bwMode="auto">
          <a:xfrm>
            <a:off x="331788" y="1095375"/>
            <a:ext cx="84804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37A5BF"/>
                </a:solidFill>
              </a:rPr>
              <a:t>Создать в субъектах РФ региональные центры выявления, поддержки и развития способностей и талантов у детей и молодежи. </a:t>
            </a:r>
            <a:br>
              <a:rPr lang="ru-RU" b="1">
                <a:solidFill>
                  <a:srgbClr val="37A5BF"/>
                </a:solidFill>
              </a:rPr>
            </a:br>
            <a:r>
              <a:rPr lang="ru-RU" b="1">
                <a:solidFill>
                  <a:srgbClr val="37A5BF"/>
                </a:solidFill>
              </a:rPr>
              <a:t>Центры создаются с учетом опыта Образовательного фонда </a:t>
            </a:r>
            <a:br>
              <a:rPr lang="ru-RU" b="1">
                <a:solidFill>
                  <a:srgbClr val="37A5BF"/>
                </a:solidFill>
              </a:rPr>
            </a:br>
            <a:r>
              <a:rPr lang="ru-RU" b="1">
                <a:solidFill>
                  <a:srgbClr val="37A5BF"/>
                </a:solidFill>
              </a:rPr>
              <a:t>«Талант и успех» с охватом не менее 5% учеников </a:t>
            </a:r>
            <a:br>
              <a:rPr lang="ru-RU" b="1">
                <a:solidFill>
                  <a:srgbClr val="37A5BF"/>
                </a:solidFill>
              </a:rPr>
            </a:br>
            <a:r>
              <a:rPr lang="ru-RU" b="1">
                <a:solidFill>
                  <a:srgbClr val="37A5BF"/>
                </a:solidFill>
              </a:rPr>
              <a:t>по образовательным программам основного и среднего общего образования в указанных субъектах РФ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60035" y="110362"/>
            <a:ext cx="6784259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solidFill>
                  <a:srgbClr val="F281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Цели проекта</a:t>
            </a:r>
            <a:endParaRPr lang="ru-RU" sz="5400" b="1" dirty="0">
              <a:ln w="11430"/>
              <a:solidFill>
                <a:srgbClr val="F2810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12863" y="5561013"/>
            <a:ext cx="755650" cy="423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2019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01750" y="3917950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2020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08375" y="3930650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2021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37225" y="3902075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2022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62888" y="5583238"/>
            <a:ext cx="754062" cy="422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2024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827963" y="3919538"/>
            <a:ext cx="755650" cy="423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2023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36550" y="4741863"/>
            <a:ext cx="1798638" cy="800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субъектов РФ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3700" y="3049588"/>
            <a:ext cx="1800225" cy="800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субъектов РФ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70163" y="3049588"/>
            <a:ext cx="1798637" cy="800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35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субъектов РФ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29163" y="3033713"/>
            <a:ext cx="1800225" cy="800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50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субъектов РФ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873875" y="3049588"/>
            <a:ext cx="1800225" cy="800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65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субъектов РФ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31025" y="4737100"/>
            <a:ext cx="1716088" cy="800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субъекты РФ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4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3657600"/>
            <a:ext cx="3444875" cy="334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3" descr="59b5bf0d6dbe923c39853e10.png"/>
          <p:cNvPicPr>
            <a:picLocks noChangeAspect="1"/>
          </p:cNvPicPr>
          <p:nvPr/>
        </p:nvPicPr>
        <p:blipFill>
          <a:blip r:embed="rId2">
            <a:lum bright="24000"/>
          </a:blip>
          <a:srcRect t="33951"/>
          <a:stretch>
            <a:fillRect/>
          </a:stretch>
        </p:blipFill>
        <p:spPr bwMode="auto">
          <a:xfrm>
            <a:off x="41275" y="831850"/>
            <a:ext cx="3543300" cy="20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Рисунок 6" descr="59b5bf0d6dbe923c39853e10.png"/>
          <p:cNvPicPr>
            <a:picLocks noChangeAspect="1"/>
          </p:cNvPicPr>
          <p:nvPr/>
        </p:nvPicPr>
        <p:blipFill>
          <a:blip r:embed="rId2">
            <a:lum bright="24000"/>
          </a:blip>
          <a:srcRect t="33951"/>
          <a:stretch>
            <a:fillRect/>
          </a:stretch>
        </p:blipFill>
        <p:spPr bwMode="auto">
          <a:xfrm>
            <a:off x="41275" y="2701925"/>
            <a:ext cx="3417888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Рисунок 7" descr="59b5bf0d6dbe923c39853e10.png"/>
          <p:cNvPicPr>
            <a:picLocks noChangeAspect="1"/>
          </p:cNvPicPr>
          <p:nvPr/>
        </p:nvPicPr>
        <p:blipFill>
          <a:blip r:embed="rId2">
            <a:lum bright="24000"/>
          </a:blip>
          <a:srcRect t="33951"/>
          <a:stretch>
            <a:fillRect/>
          </a:stretch>
        </p:blipFill>
        <p:spPr bwMode="auto">
          <a:xfrm>
            <a:off x="41275" y="4578350"/>
            <a:ext cx="3417888" cy="20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Рисунок 11" descr="59b5bf0d6dbe923c39853e10.png"/>
          <p:cNvPicPr>
            <a:picLocks noChangeAspect="1"/>
          </p:cNvPicPr>
          <p:nvPr/>
        </p:nvPicPr>
        <p:blipFill>
          <a:blip r:embed="rId2">
            <a:lum bright="24000"/>
          </a:blip>
          <a:srcRect t="33951"/>
          <a:stretch>
            <a:fillRect/>
          </a:stretch>
        </p:blipFill>
        <p:spPr bwMode="auto">
          <a:xfrm>
            <a:off x="3221038" y="857250"/>
            <a:ext cx="34544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Рисунок 12" descr="59b5bf0d6dbe923c39853e10.png"/>
          <p:cNvPicPr>
            <a:picLocks noChangeAspect="1"/>
          </p:cNvPicPr>
          <p:nvPr/>
        </p:nvPicPr>
        <p:blipFill>
          <a:blip r:embed="rId2">
            <a:lum bright="24000"/>
          </a:blip>
          <a:srcRect t="33951"/>
          <a:stretch>
            <a:fillRect/>
          </a:stretch>
        </p:blipFill>
        <p:spPr bwMode="auto">
          <a:xfrm>
            <a:off x="3221038" y="2743200"/>
            <a:ext cx="3502025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Рисунок 13" descr="59b5bf0d6dbe923c39853e10.png"/>
          <p:cNvPicPr>
            <a:picLocks noChangeAspect="1"/>
          </p:cNvPicPr>
          <p:nvPr/>
        </p:nvPicPr>
        <p:blipFill>
          <a:blip r:embed="rId2">
            <a:lum bright="24000"/>
          </a:blip>
          <a:srcRect t="33951"/>
          <a:stretch>
            <a:fillRect/>
          </a:stretch>
        </p:blipFill>
        <p:spPr bwMode="auto">
          <a:xfrm>
            <a:off x="3221038" y="4619625"/>
            <a:ext cx="3532187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5" name="Прямоугольник 14"/>
          <p:cNvSpPr>
            <a:spLocks noChangeArrowheads="1"/>
          </p:cNvSpPr>
          <p:nvPr/>
        </p:nvSpPr>
        <p:spPr bwMode="auto">
          <a:xfrm>
            <a:off x="6172200" y="1219200"/>
            <a:ext cx="294481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400" b="1">
                <a:solidFill>
                  <a:srgbClr val="37A5BF"/>
                </a:solidFill>
              </a:rPr>
              <a:t>Создать центры допобразования </a:t>
            </a:r>
            <a:br>
              <a:rPr lang="ru-RU" sz="2400" b="1">
                <a:solidFill>
                  <a:srgbClr val="37A5BF"/>
                </a:solidFill>
              </a:rPr>
            </a:br>
            <a:r>
              <a:rPr lang="ru-RU" sz="2400" b="1">
                <a:solidFill>
                  <a:srgbClr val="37A5BF"/>
                </a:solidFill>
              </a:rPr>
              <a:t>на базе ВУЗов</a:t>
            </a:r>
            <a:br>
              <a:rPr lang="ru-RU" sz="2400" b="1">
                <a:solidFill>
                  <a:srgbClr val="37A5BF"/>
                </a:solidFill>
              </a:rPr>
            </a:br>
            <a:r>
              <a:rPr lang="ru-RU" sz="2400" b="1">
                <a:solidFill>
                  <a:srgbClr val="37A5BF"/>
                </a:solidFill>
              </a:rPr>
              <a:t> и организаций, которые участвуют  </a:t>
            </a:r>
            <a:br>
              <a:rPr lang="ru-RU" sz="2400" b="1">
                <a:solidFill>
                  <a:srgbClr val="37A5BF"/>
                </a:solidFill>
              </a:rPr>
            </a:br>
            <a:r>
              <a:rPr lang="ru-RU" sz="2400" b="1">
                <a:solidFill>
                  <a:srgbClr val="37A5BF"/>
                </a:solidFill>
              </a:rPr>
              <a:t>в создании</a:t>
            </a:r>
            <a:br>
              <a:rPr lang="ru-RU" sz="2400" b="1">
                <a:solidFill>
                  <a:srgbClr val="37A5BF"/>
                </a:solidFill>
              </a:rPr>
            </a:br>
            <a:r>
              <a:rPr lang="ru-RU" sz="2400" b="1">
                <a:solidFill>
                  <a:srgbClr val="37A5BF"/>
                </a:solidFill>
              </a:rPr>
              <a:t> научных и научно-образовательных центров мирового уровня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04800" y="0"/>
            <a:ext cx="8277374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1430"/>
                <a:solidFill>
                  <a:srgbClr val="37A5B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Цели проекта</a:t>
            </a:r>
            <a:endParaRPr lang="ru-RU" sz="4800" b="1" dirty="0">
              <a:ln w="11430"/>
              <a:solidFill>
                <a:srgbClr val="37A5B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5438" y="811213"/>
            <a:ext cx="2235200" cy="11398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</a:t>
            </a:r>
            <a:r>
              <a:rPr lang="ru-RU" sz="28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центров </a:t>
            </a:r>
            <a:r>
              <a:rPr lang="ru-RU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допобразования</a:t>
            </a: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accent4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36550" y="2667000"/>
            <a:ext cx="2233613" cy="1138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</a:t>
            </a: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центров </a:t>
            </a:r>
            <a:r>
              <a:rPr lang="ru-RU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допобразования</a:t>
            </a: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accent4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0675" y="4543425"/>
            <a:ext cx="2233613" cy="1138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45</a:t>
            </a: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центров </a:t>
            </a:r>
            <a:r>
              <a:rPr lang="ru-RU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допобразования</a:t>
            </a: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accent4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05200" y="838200"/>
            <a:ext cx="2235200" cy="1138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60</a:t>
            </a: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центров </a:t>
            </a:r>
            <a:r>
              <a:rPr lang="ru-RU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допобразования</a:t>
            </a: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accent4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05200" y="2714625"/>
            <a:ext cx="2233613" cy="1138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75</a:t>
            </a: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центров </a:t>
            </a:r>
            <a:r>
              <a:rPr lang="ru-RU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допобразования</a:t>
            </a: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accent4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05200" y="4559300"/>
            <a:ext cx="2233613" cy="1138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100</a:t>
            </a: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центров </a:t>
            </a:r>
            <a:r>
              <a:rPr lang="ru-RU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допобразования</a:t>
            </a: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accent4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344613" y="2098675"/>
            <a:ext cx="2235200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тыс. детей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228725" y="3970338"/>
            <a:ext cx="23241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тыс. детей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217613" y="5867400"/>
            <a:ext cx="2366962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тыс. детей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495800" y="2109788"/>
            <a:ext cx="2347913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24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тыс. детей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521200" y="4011613"/>
            <a:ext cx="2347913" cy="5857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тыс. детей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532313" y="5883275"/>
            <a:ext cx="2347912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40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тыс. детей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55625" y="2089150"/>
            <a:ext cx="762000" cy="4460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2019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30225" y="3944938"/>
            <a:ext cx="760413" cy="4460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2020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60388" y="5897563"/>
            <a:ext cx="762000" cy="4460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2021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719513" y="2116138"/>
            <a:ext cx="760412" cy="4460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2022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716338" y="5956300"/>
            <a:ext cx="760412" cy="4460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2024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713163" y="4041775"/>
            <a:ext cx="760412" cy="4460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2023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4"/>
          <p:cNvPicPr>
            <a:picLocks noChangeAspect="1"/>
          </p:cNvPicPr>
          <p:nvPr/>
        </p:nvPicPr>
        <p:blipFill>
          <a:blip r:embed="rId2"/>
          <a:srcRect t="6897"/>
          <a:stretch>
            <a:fillRect/>
          </a:stretch>
        </p:blipFill>
        <p:spPr bwMode="auto">
          <a:xfrm>
            <a:off x="0" y="0"/>
            <a:ext cx="9144000" cy="63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Рисунок 10" descr="a46d819b2dc7a711da5ff65ad8ba5bbc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1788"/>
            <a:ext cx="3848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Рисунок 14" descr="bubble-2244298_1280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3352800"/>
            <a:ext cx="2873375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524000" y="533400"/>
            <a:ext cx="7620000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solidFill>
                  <a:srgbClr val="F281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Успех каждого </a:t>
            </a:r>
            <a:br>
              <a:rPr lang="ru-RU" sz="7200" b="1" dirty="0">
                <a:ln w="11430"/>
                <a:solidFill>
                  <a:srgbClr val="F281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7200" b="1" dirty="0">
                <a:ln w="11430"/>
                <a:solidFill>
                  <a:srgbClr val="F281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ребенка</a:t>
            </a:r>
            <a:endParaRPr lang="ru-RU" sz="7200" b="1" dirty="0">
              <a:ln w="11430"/>
              <a:solidFill>
                <a:srgbClr val="F2810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12125" y="6211669"/>
            <a:ext cx="6731876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Федеральный проект № 2</a:t>
            </a:r>
            <a:endParaRPr lang="ru-RU" sz="36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3" descr="9aed09618918bc10a6b22c6df6c7a194.png"/>
          <p:cNvPicPr>
            <a:picLocks noChangeAspect="1"/>
          </p:cNvPicPr>
          <p:nvPr/>
        </p:nvPicPr>
        <p:blipFill>
          <a:blip r:embed="rId2"/>
          <a:srcRect l="15840"/>
          <a:stretch>
            <a:fillRect/>
          </a:stretch>
        </p:blipFill>
        <p:spPr bwMode="auto">
          <a:xfrm>
            <a:off x="0" y="1576388"/>
            <a:ext cx="5573713" cy="528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Рисунок 4" descr="9aed09618918bc10a6b22c6df6c7a194.png"/>
          <p:cNvPicPr>
            <a:picLocks noChangeAspect="1"/>
          </p:cNvPicPr>
          <p:nvPr/>
        </p:nvPicPr>
        <p:blipFill>
          <a:blip r:embed="rId3"/>
          <a:srcRect r="15840"/>
          <a:stretch>
            <a:fillRect/>
          </a:stretch>
        </p:blipFill>
        <p:spPr bwMode="auto">
          <a:xfrm>
            <a:off x="4408488" y="1671638"/>
            <a:ext cx="4735512" cy="518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Рисунок 6" descr="bubble-2244298_1280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5913" y="-174625"/>
            <a:ext cx="5616575" cy="489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52450" y="439738"/>
            <a:ext cx="529272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203864"/>
                </a:solidFill>
                <a:cs typeface="Calibri" pitchFamily="34" charset="0"/>
              </a:rPr>
              <a:t>Воспитать </a:t>
            </a:r>
            <a:br>
              <a:rPr lang="ru-RU" sz="2000" b="1">
                <a:solidFill>
                  <a:srgbClr val="203864"/>
                </a:solidFill>
                <a:cs typeface="Calibri" pitchFamily="34" charset="0"/>
              </a:rPr>
            </a:br>
            <a:r>
              <a:rPr lang="ru-RU" sz="2000" b="1">
                <a:solidFill>
                  <a:srgbClr val="203864"/>
                </a:solidFill>
                <a:cs typeface="Calibri" pitchFamily="34" charset="0"/>
              </a:rPr>
              <a:t>гармонично развитую </a:t>
            </a:r>
            <a:br>
              <a:rPr lang="ru-RU" sz="2000" b="1">
                <a:solidFill>
                  <a:srgbClr val="203864"/>
                </a:solidFill>
                <a:cs typeface="Calibri" pitchFamily="34" charset="0"/>
              </a:rPr>
            </a:br>
            <a:r>
              <a:rPr lang="ru-RU" sz="2000" b="1">
                <a:solidFill>
                  <a:srgbClr val="203864"/>
                </a:solidFill>
                <a:cs typeface="Calibri" pitchFamily="34" charset="0"/>
              </a:rPr>
              <a:t>и социально ответственную </a:t>
            </a:r>
            <a:br>
              <a:rPr lang="ru-RU" sz="2000" b="1">
                <a:solidFill>
                  <a:srgbClr val="203864"/>
                </a:solidFill>
                <a:cs typeface="Calibri" pitchFamily="34" charset="0"/>
              </a:rPr>
            </a:br>
            <a:r>
              <a:rPr lang="ru-RU" sz="2000" b="1">
                <a:solidFill>
                  <a:srgbClr val="203864"/>
                </a:solidFill>
                <a:cs typeface="Calibri" pitchFamily="34" charset="0"/>
              </a:rPr>
              <a:t>личность на основе духовно-нравственных ценностей </a:t>
            </a:r>
            <a:br>
              <a:rPr lang="ru-RU" sz="2000" b="1">
                <a:solidFill>
                  <a:srgbClr val="203864"/>
                </a:solidFill>
                <a:cs typeface="Calibri" pitchFamily="34" charset="0"/>
              </a:rPr>
            </a:br>
            <a:r>
              <a:rPr lang="ru-RU" sz="2000" b="1">
                <a:solidFill>
                  <a:srgbClr val="203864"/>
                </a:solidFill>
                <a:cs typeface="Calibri" pitchFamily="34" charset="0"/>
              </a:rPr>
              <a:t>народов РФ, </a:t>
            </a:r>
            <a:br>
              <a:rPr lang="ru-RU" sz="2000" b="1">
                <a:solidFill>
                  <a:srgbClr val="203864"/>
                </a:solidFill>
                <a:cs typeface="Calibri" pitchFamily="34" charset="0"/>
              </a:rPr>
            </a:br>
            <a:r>
              <a:rPr lang="ru-RU" sz="2000" b="1">
                <a:solidFill>
                  <a:srgbClr val="203864"/>
                </a:solidFill>
                <a:cs typeface="Calibri" pitchFamily="34" charset="0"/>
              </a:rPr>
              <a:t>исторических и национально-</a:t>
            </a:r>
            <a:br>
              <a:rPr lang="ru-RU" sz="2000" b="1">
                <a:solidFill>
                  <a:srgbClr val="203864"/>
                </a:solidFill>
                <a:cs typeface="Calibri" pitchFamily="34" charset="0"/>
              </a:rPr>
            </a:br>
            <a:r>
              <a:rPr lang="ru-RU" sz="2000" b="1">
                <a:solidFill>
                  <a:srgbClr val="203864"/>
                </a:solidFill>
                <a:cs typeface="Calibri" pitchFamily="34" charset="0"/>
              </a:rPr>
              <a:t>культурных традиций </a:t>
            </a:r>
            <a:endParaRPr lang="ru-RU" sz="3200" b="1">
              <a:solidFill>
                <a:srgbClr val="203864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81600" y="1524000"/>
            <a:ext cx="3907973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1430"/>
                <a:solidFill>
                  <a:srgbClr val="F281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Цель проекта</a:t>
            </a:r>
            <a:endParaRPr lang="ru-RU" sz="6000" b="1" dirty="0">
              <a:ln w="11430"/>
              <a:solidFill>
                <a:srgbClr val="F2810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9" descr="speech-bubble-vector-png-7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2138" y="4308475"/>
            <a:ext cx="7239000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Рисунок 7" descr="speech-bubble-vector-png-7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2150" y="836613"/>
            <a:ext cx="7138988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Рисунок 3" descr="8cda773ff82cc0c19f4e05d55ba51813.png"/>
          <p:cNvPicPr>
            <a:picLocks noChangeAspect="1"/>
          </p:cNvPicPr>
          <p:nvPr/>
        </p:nvPicPr>
        <p:blipFill>
          <a:blip r:embed="rId3"/>
          <a:srcRect l="31870" r="13104" b="4134"/>
          <a:stretch>
            <a:fillRect/>
          </a:stretch>
        </p:blipFill>
        <p:spPr bwMode="auto">
          <a:xfrm>
            <a:off x="0" y="1681163"/>
            <a:ext cx="2971800" cy="517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599090" y="0"/>
            <a:ext cx="8544910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1430"/>
                <a:solidFill>
                  <a:srgbClr val="37A5B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Цели проекта</a:t>
            </a:r>
            <a:endParaRPr lang="ru-RU" sz="6000" b="1" dirty="0">
              <a:ln w="11430"/>
              <a:solidFill>
                <a:srgbClr val="37A5B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391" name="Прямоугольник 13"/>
          <p:cNvSpPr>
            <a:spLocks noChangeArrowheads="1"/>
          </p:cNvSpPr>
          <p:nvPr/>
        </p:nvSpPr>
        <p:spPr bwMode="auto">
          <a:xfrm>
            <a:off x="2308225" y="1212850"/>
            <a:ext cx="59975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Создать/реализовать/улучшить 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региональную систему дополнительного образования </a:t>
            </a:r>
          </a:p>
        </p:txBody>
      </p:sp>
      <p:pic>
        <p:nvPicPr>
          <p:cNvPr id="16392" name="Рисунок 15" descr="speech-bubble-vector-png-7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2150" y="2555875"/>
            <a:ext cx="7138988" cy="183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3" name="Прямоугольник 14"/>
          <p:cNvSpPr>
            <a:spLocks noChangeArrowheads="1"/>
          </p:cNvSpPr>
          <p:nvPr/>
        </p:nvSpPr>
        <p:spPr bwMode="auto">
          <a:xfrm>
            <a:off x="2252663" y="2965450"/>
            <a:ext cx="6075362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Вовлечь в различные формы 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сопровождения, наставничества и шефства 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70% учеников организаций</a:t>
            </a:r>
          </a:p>
        </p:txBody>
      </p:sp>
      <p:pic>
        <p:nvPicPr>
          <p:cNvPr id="16394" name="Рисунок 17" descr="18b07011334f027370f72a6891e29b14.png"/>
          <p:cNvPicPr>
            <a:picLocks noChangeAspect="1"/>
          </p:cNvPicPr>
          <p:nvPr/>
        </p:nvPicPr>
        <p:blipFill>
          <a:blip r:embed="rId4">
            <a:lum bright="14000" contrast="-2000"/>
          </a:blip>
          <a:srcRect l="52080" r="25166" b="61938"/>
          <a:stretch>
            <a:fillRect/>
          </a:stretch>
        </p:blipFill>
        <p:spPr bwMode="auto">
          <a:xfrm>
            <a:off x="7315200" y="2209800"/>
            <a:ext cx="1862138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5" name="Прямоугольник 18"/>
          <p:cNvSpPr>
            <a:spLocks noChangeArrowheads="1"/>
          </p:cNvSpPr>
          <p:nvPr/>
        </p:nvSpPr>
        <p:spPr bwMode="auto">
          <a:xfrm>
            <a:off x="7754938" y="3013075"/>
            <a:ext cx="10937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37A5BF"/>
                </a:solidFill>
              </a:rPr>
              <a:t>2020–2024</a:t>
            </a:r>
          </a:p>
          <a:p>
            <a:pPr algn="ctr"/>
            <a:r>
              <a:rPr lang="ru-RU" b="1">
                <a:solidFill>
                  <a:srgbClr val="37A5BF"/>
                </a:solidFill>
              </a:rPr>
              <a:t>годы</a:t>
            </a:r>
          </a:p>
        </p:txBody>
      </p:sp>
      <p:sp>
        <p:nvSpPr>
          <p:cNvPr id="16396" name="Прямоугольник 20"/>
          <p:cNvSpPr>
            <a:spLocks noChangeArrowheads="1"/>
          </p:cNvSpPr>
          <p:nvPr/>
        </p:nvSpPr>
        <p:spPr bwMode="auto">
          <a:xfrm>
            <a:off x="2319338" y="4799013"/>
            <a:ext cx="6192837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700" b="1">
                <a:solidFill>
                  <a:schemeClr val="bg1"/>
                </a:solidFill>
              </a:rPr>
              <a:t>Предоставить возможности ученикам 5–11 </a:t>
            </a:r>
            <a:br>
              <a:rPr lang="ru-RU" sz="1700" b="1">
                <a:solidFill>
                  <a:schemeClr val="bg1"/>
                </a:solidFill>
              </a:rPr>
            </a:br>
            <a:r>
              <a:rPr lang="ru-RU" sz="1700" b="1">
                <a:solidFill>
                  <a:schemeClr val="bg1"/>
                </a:solidFill>
              </a:rPr>
              <a:t>классов освоить основные программы по ИУП </a:t>
            </a:r>
            <a:br>
              <a:rPr lang="ru-RU" sz="1700" b="1">
                <a:solidFill>
                  <a:schemeClr val="bg1"/>
                </a:solidFill>
              </a:rPr>
            </a:br>
            <a:r>
              <a:rPr lang="ru-RU" sz="1700" b="1">
                <a:solidFill>
                  <a:schemeClr val="bg1"/>
                </a:solidFill>
              </a:rPr>
              <a:t>с зачетом  результатов освоения </a:t>
            </a:r>
            <a:br>
              <a:rPr lang="ru-RU" sz="1700" b="1">
                <a:solidFill>
                  <a:schemeClr val="bg1"/>
                </a:solidFill>
              </a:rPr>
            </a:br>
            <a:r>
              <a:rPr lang="ru-RU" sz="1700" b="1">
                <a:solidFill>
                  <a:schemeClr val="bg1"/>
                </a:solidFill>
              </a:rPr>
              <a:t>дополнительных общеобразовательных </a:t>
            </a:r>
            <a:br>
              <a:rPr lang="ru-RU" sz="1700" b="1">
                <a:solidFill>
                  <a:schemeClr val="bg1"/>
                </a:solidFill>
              </a:rPr>
            </a:br>
            <a:r>
              <a:rPr lang="ru-RU" sz="1700" b="1">
                <a:solidFill>
                  <a:schemeClr val="bg1"/>
                </a:solidFill>
              </a:rPr>
              <a:t>программ и программ профобучения</a:t>
            </a:r>
          </a:p>
        </p:txBody>
      </p:sp>
      <p:pic>
        <p:nvPicPr>
          <p:cNvPr id="16397" name="Рисунок 21" descr="18b07011334f027370f72a6891e29b14.png"/>
          <p:cNvPicPr>
            <a:picLocks noChangeAspect="1"/>
          </p:cNvPicPr>
          <p:nvPr/>
        </p:nvPicPr>
        <p:blipFill>
          <a:blip r:embed="rId4">
            <a:lum bright="14000" contrast="-2000"/>
          </a:blip>
          <a:srcRect l="52080" r="25166" b="61938"/>
          <a:stretch>
            <a:fillRect/>
          </a:stretch>
        </p:blipFill>
        <p:spPr bwMode="auto">
          <a:xfrm>
            <a:off x="7272338" y="4189413"/>
            <a:ext cx="1966912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8" name="Прямоугольник 22"/>
          <p:cNvSpPr>
            <a:spLocks noChangeArrowheads="1"/>
          </p:cNvSpPr>
          <p:nvPr/>
        </p:nvSpPr>
        <p:spPr bwMode="auto">
          <a:xfrm>
            <a:off x="7577138" y="5003800"/>
            <a:ext cx="14001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37A5BF"/>
                </a:solidFill>
              </a:rPr>
              <a:t>31 декабря 2024 года</a:t>
            </a:r>
          </a:p>
        </p:txBody>
      </p:sp>
      <p:pic>
        <p:nvPicPr>
          <p:cNvPr id="16399" name="Рисунок 16" descr="18b07011334f027370f72a6891e29b14.png"/>
          <p:cNvPicPr>
            <a:picLocks noChangeAspect="1"/>
          </p:cNvPicPr>
          <p:nvPr/>
        </p:nvPicPr>
        <p:blipFill>
          <a:blip r:embed="rId4">
            <a:lum bright="14000" contrast="-2000"/>
          </a:blip>
          <a:srcRect l="52080" r="25166" b="61938"/>
          <a:stretch>
            <a:fillRect/>
          </a:stretch>
        </p:blipFill>
        <p:spPr bwMode="auto">
          <a:xfrm>
            <a:off x="7162800" y="457200"/>
            <a:ext cx="1862138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0" name="Прямоугольник 23"/>
          <p:cNvSpPr>
            <a:spLocks noChangeArrowheads="1"/>
          </p:cNvSpPr>
          <p:nvPr/>
        </p:nvSpPr>
        <p:spPr bwMode="auto">
          <a:xfrm>
            <a:off x="7634288" y="1335088"/>
            <a:ext cx="9429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37A5BF"/>
                </a:solidFill>
              </a:rPr>
              <a:t>2022</a:t>
            </a:r>
          </a:p>
          <a:p>
            <a:pPr algn="ctr"/>
            <a:r>
              <a:rPr lang="ru-RU" b="1">
                <a:solidFill>
                  <a:srgbClr val="37A5BF"/>
                </a:solidFill>
              </a:rPr>
              <a:t>год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8" descr="18b07011334f027370f72a6891e29b14.png"/>
          <p:cNvPicPr>
            <a:picLocks noChangeAspect="1"/>
          </p:cNvPicPr>
          <p:nvPr/>
        </p:nvPicPr>
        <p:blipFill>
          <a:blip r:embed="rId2">
            <a:lum bright="6000" contrast="-4000"/>
          </a:blip>
          <a:srcRect r="75621" b="66327"/>
          <a:stretch>
            <a:fillRect/>
          </a:stretch>
        </p:blipFill>
        <p:spPr bwMode="auto">
          <a:xfrm>
            <a:off x="371475" y="5397500"/>
            <a:ext cx="1757363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Прямоугольник 4"/>
          <p:cNvSpPr>
            <a:spLocks noChangeArrowheads="1"/>
          </p:cNvSpPr>
          <p:nvPr/>
        </p:nvSpPr>
        <p:spPr bwMode="auto">
          <a:xfrm>
            <a:off x="0" y="1200150"/>
            <a:ext cx="650557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37A5BF"/>
                </a:solidFill>
              </a:rPr>
              <a:t>Разработать систему сопровождения, наставничества и шефства для учеников школ, которые обучают по дополнительным программам. Система учитывает применение лучших практик обмена опытом между учениками</a:t>
            </a:r>
          </a:p>
        </p:txBody>
      </p:sp>
      <p:pic>
        <p:nvPicPr>
          <p:cNvPr id="6" name="Рисунок 5" descr="0_702f6_e8a6285_L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r="40024" b="65883"/>
          <a:stretch>
            <a:fillRect/>
          </a:stretch>
        </p:blipFill>
        <p:spPr>
          <a:xfrm flipV="1">
            <a:off x="1828800" y="3048000"/>
            <a:ext cx="2798166" cy="2082168"/>
          </a:xfrm>
          <a:prstGeom prst="rect">
            <a:avLst/>
          </a:prstGeom>
        </p:spPr>
      </p:pic>
      <p:sp>
        <p:nvSpPr>
          <p:cNvPr id="17412" name="Rectangle 1"/>
          <p:cNvSpPr>
            <a:spLocks noChangeArrowheads="1"/>
          </p:cNvSpPr>
          <p:nvPr/>
        </p:nvSpPr>
        <p:spPr bwMode="auto">
          <a:xfrm>
            <a:off x="1981200" y="3657600"/>
            <a:ext cx="250666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200" b="1">
                <a:solidFill>
                  <a:srgbClr val="37A5BF"/>
                </a:solidFill>
                <a:cs typeface="Calibri" pitchFamily="34" charset="0"/>
              </a:rPr>
              <a:t>31 декабря </a:t>
            </a:r>
            <a:br>
              <a:rPr lang="ru-RU" sz="3200" b="1">
                <a:solidFill>
                  <a:srgbClr val="37A5BF"/>
                </a:solidFill>
                <a:cs typeface="Calibri" pitchFamily="34" charset="0"/>
              </a:rPr>
            </a:br>
            <a:r>
              <a:rPr lang="ru-RU" sz="3200" b="1">
                <a:solidFill>
                  <a:srgbClr val="37A5BF"/>
                </a:solidFill>
                <a:cs typeface="Calibri" pitchFamily="34" charset="0"/>
              </a:rPr>
              <a:t>2019</a:t>
            </a:r>
            <a:endParaRPr lang="ru-RU" sz="3200" b="1">
              <a:solidFill>
                <a:srgbClr val="37A5B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6746" y="152400"/>
            <a:ext cx="7567448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1430"/>
                <a:solidFill>
                  <a:srgbClr val="F281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Цели проекта</a:t>
            </a:r>
            <a:endParaRPr lang="ru-RU" sz="4800" b="1" dirty="0">
              <a:ln w="11430"/>
              <a:solidFill>
                <a:srgbClr val="F2810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741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295400"/>
            <a:ext cx="2849563" cy="563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Рисунок 20" descr="elenc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4038600"/>
            <a:ext cx="2373313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9" descr="aulas-virtuales-icon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86200"/>
            <a:ext cx="1025525" cy="10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10" descr="education-icon-640px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225" y="2830513"/>
            <a:ext cx="976313" cy="9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13" descr="lesson_i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1600200"/>
            <a:ext cx="9842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1143000" y="76200"/>
            <a:ext cx="7369628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Создать целевую модель </a:t>
            </a:r>
          </a:p>
          <a:p>
            <a:pPr algn="ctr">
              <a:defRPr/>
            </a:pPr>
            <a:r>
              <a:rPr lang="ru-RU" sz="2800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развития региональных систем </a:t>
            </a:r>
            <a:r>
              <a:rPr lang="ru-RU" sz="2800" b="1" dirty="0" err="1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допобразования</a:t>
            </a:r>
            <a:r>
              <a:rPr lang="ru-RU" sz="2800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детей</a:t>
            </a:r>
            <a:endParaRPr lang="ru-RU" sz="28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438" name="Прямоугольник 16"/>
          <p:cNvSpPr>
            <a:spLocks noChangeArrowheads="1"/>
          </p:cNvSpPr>
          <p:nvPr/>
        </p:nvSpPr>
        <p:spPr bwMode="auto">
          <a:xfrm>
            <a:off x="1371600" y="28194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37A5BF"/>
                </a:solidFill>
                <a:cs typeface="Calibri" pitchFamily="34" charset="0"/>
              </a:rPr>
              <a:t>Повысить доступность и качество дополнительного образования.</a:t>
            </a:r>
            <a:endParaRPr lang="ru-RU" sz="2400">
              <a:solidFill>
                <a:srgbClr val="37A5BF"/>
              </a:solidFill>
            </a:endParaRPr>
          </a:p>
        </p:txBody>
      </p:sp>
      <p:sp>
        <p:nvSpPr>
          <p:cNvPr id="18439" name="Прямоугольник 17"/>
          <p:cNvSpPr>
            <a:spLocks noChangeArrowheads="1"/>
          </p:cNvSpPr>
          <p:nvPr/>
        </p:nvSpPr>
        <p:spPr bwMode="auto">
          <a:xfrm>
            <a:off x="1066800" y="1524000"/>
            <a:ext cx="76723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400">
                <a:solidFill>
                  <a:srgbClr val="37A5BF"/>
                </a:solidFill>
                <a:cs typeface="Calibri" pitchFamily="34" charset="0"/>
              </a:rPr>
              <a:t>Учесть потребности и возможности детей с ОВЗ, детей, проживающих в сельской местности, попавших в трудную жизненную ситуацию и др. </a:t>
            </a:r>
          </a:p>
        </p:txBody>
      </p:sp>
      <p:sp>
        <p:nvSpPr>
          <p:cNvPr id="18440" name="Прямоугольник 18"/>
          <p:cNvSpPr>
            <a:spLocks noChangeArrowheads="1"/>
          </p:cNvSpPr>
          <p:nvPr/>
        </p:nvSpPr>
        <p:spPr bwMode="auto">
          <a:xfrm>
            <a:off x="1447800" y="3810000"/>
            <a:ext cx="67056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37A5BF"/>
                </a:solidFill>
                <a:cs typeface="Calibri" pitchFamily="34" charset="0"/>
              </a:rPr>
              <a:t>Развить раннюю профориентации ребенка и внедрить ИУП в соответствии с выбранными профессиональными компетенциями </a:t>
            </a:r>
            <a:br>
              <a:rPr lang="ru-RU" sz="2400">
                <a:solidFill>
                  <a:srgbClr val="37A5BF"/>
                </a:solidFill>
                <a:cs typeface="Calibri" pitchFamily="34" charset="0"/>
              </a:rPr>
            </a:br>
            <a:r>
              <a:rPr lang="ru-RU" sz="2400">
                <a:solidFill>
                  <a:srgbClr val="37A5BF"/>
                </a:solidFill>
                <a:cs typeface="Calibri" pitchFamily="34" charset="0"/>
              </a:rPr>
              <a:t>в рамках реализации проектов «Билет </a:t>
            </a:r>
            <a:br>
              <a:rPr lang="ru-RU" sz="2400">
                <a:solidFill>
                  <a:srgbClr val="37A5BF"/>
                </a:solidFill>
                <a:cs typeface="Calibri" pitchFamily="34" charset="0"/>
              </a:rPr>
            </a:br>
            <a:r>
              <a:rPr lang="ru-RU" sz="2400">
                <a:solidFill>
                  <a:srgbClr val="37A5BF"/>
                </a:solidFill>
                <a:cs typeface="Calibri" pitchFamily="34" charset="0"/>
              </a:rPr>
              <a:t>в будущее» и «Проектория»</a:t>
            </a:r>
            <a:endParaRPr lang="ru-RU" sz="2400">
              <a:solidFill>
                <a:srgbClr val="37A5BF"/>
              </a:solidFill>
            </a:endParaRPr>
          </a:p>
        </p:txBody>
      </p:sp>
      <p:pic>
        <p:nvPicPr>
          <p:cNvPr id="18443" name="Рисунок 22" descr="weekllyPlanIcon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62600" y="51816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Рисунок 25" descr="elenc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29400" y="4572000"/>
            <a:ext cx="2049463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5" descr="vector-banner-graphics-design-png-3.png"/>
          <p:cNvPicPr>
            <a:picLocks noChangeAspect="1"/>
          </p:cNvPicPr>
          <p:nvPr/>
        </p:nvPicPr>
        <p:blipFill>
          <a:blip r:embed="rId2"/>
          <a:srcRect t="68095" r="51881"/>
          <a:stretch>
            <a:fillRect/>
          </a:stretch>
        </p:blipFill>
        <p:spPr bwMode="auto">
          <a:xfrm>
            <a:off x="1047750" y="2133600"/>
            <a:ext cx="2236788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Рисунок 7" descr="vector-banner-graphics-design-png-3.png"/>
          <p:cNvPicPr>
            <a:picLocks noChangeAspect="1"/>
          </p:cNvPicPr>
          <p:nvPr/>
        </p:nvPicPr>
        <p:blipFill>
          <a:blip r:embed="rId2"/>
          <a:srcRect t="68095" r="51881"/>
          <a:stretch>
            <a:fillRect/>
          </a:stretch>
        </p:blipFill>
        <p:spPr bwMode="auto">
          <a:xfrm>
            <a:off x="3398838" y="2154238"/>
            <a:ext cx="2238375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Рисунок 9" descr="vector-banner-graphics-design-png-3.png"/>
          <p:cNvPicPr>
            <a:picLocks noChangeAspect="1"/>
          </p:cNvPicPr>
          <p:nvPr/>
        </p:nvPicPr>
        <p:blipFill>
          <a:blip r:embed="rId2"/>
          <a:srcRect t="68095" r="51881"/>
          <a:stretch>
            <a:fillRect/>
          </a:stretch>
        </p:blipFill>
        <p:spPr bwMode="auto">
          <a:xfrm>
            <a:off x="5695950" y="2133600"/>
            <a:ext cx="2236788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Прямоугольник 10"/>
          <p:cNvSpPr>
            <a:spLocks noChangeArrowheads="1"/>
          </p:cNvSpPr>
          <p:nvPr/>
        </p:nvSpPr>
        <p:spPr bwMode="auto">
          <a:xfrm>
            <a:off x="0" y="942975"/>
            <a:ext cx="8801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37A5BF"/>
                </a:solidFill>
              </a:rPr>
              <a:t>Создать новые места в ОО различных типов, </a:t>
            </a:r>
            <a:br>
              <a:rPr lang="ru-RU" sz="2000" b="1">
                <a:solidFill>
                  <a:srgbClr val="37A5BF"/>
                </a:solidFill>
              </a:rPr>
            </a:br>
            <a:r>
              <a:rPr lang="ru-RU" sz="2000" b="1">
                <a:solidFill>
                  <a:srgbClr val="37A5BF"/>
                </a:solidFill>
              </a:rPr>
              <a:t>чтобы реализовать дополнительные общеразвивающие программы всех направленностей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43000" y="2209800"/>
            <a:ext cx="1741488" cy="954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300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мест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51238" y="2193925"/>
            <a:ext cx="1743075" cy="954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600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мест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745163" y="2201863"/>
            <a:ext cx="1747837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900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тыс.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мест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00200" y="0"/>
            <a:ext cx="66294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1430"/>
                <a:solidFill>
                  <a:srgbClr val="F281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Цели проекта</a:t>
            </a:r>
            <a:endParaRPr lang="ru-RU" sz="4800" b="1" dirty="0">
              <a:ln w="11430"/>
              <a:solidFill>
                <a:srgbClr val="F2810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62150" y="3373438"/>
            <a:ext cx="1095375" cy="622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2019</a:t>
            </a:r>
            <a:endParaRPr lang="ru-RU" sz="32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35463" y="3354388"/>
            <a:ext cx="1095375" cy="622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2020</a:t>
            </a:r>
            <a:endParaRPr lang="ru-RU" sz="32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688138" y="3317875"/>
            <a:ext cx="1095375" cy="622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2021</a:t>
            </a:r>
            <a:endParaRPr lang="ru-RU" sz="32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pic>
        <p:nvPicPr>
          <p:cNvPr id="19470" name="Рисунок 21" descr="pencil-edit-write-correction-download-png-54137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99288" y="261938"/>
            <a:ext cx="25908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1" name="Рисунок 22" descr="b3736bd1358205f864af08dd4e1d800e.png"/>
          <p:cNvPicPr>
            <a:picLocks noChangeAspect="1"/>
          </p:cNvPicPr>
          <p:nvPr/>
        </p:nvPicPr>
        <p:blipFill>
          <a:blip r:embed="rId4"/>
          <a:srcRect r="53580" b="68140"/>
          <a:stretch>
            <a:fillRect/>
          </a:stretch>
        </p:blipFill>
        <p:spPr bwMode="auto">
          <a:xfrm>
            <a:off x="-436563" y="4186238"/>
            <a:ext cx="2497138" cy="258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2" name="Рисунок 23" descr="b3736bd1358205f864af08dd4e1d800e.png"/>
          <p:cNvPicPr>
            <a:picLocks noChangeAspect="1"/>
          </p:cNvPicPr>
          <p:nvPr/>
        </p:nvPicPr>
        <p:blipFill>
          <a:blip r:embed="rId4"/>
          <a:srcRect l="51389" b="68312"/>
          <a:stretch>
            <a:fillRect/>
          </a:stretch>
        </p:blipFill>
        <p:spPr bwMode="auto">
          <a:xfrm>
            <a:off x="1411288" y="4224338"/>
            <a:ext cx="2590800" cy="255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3" name="Рисунок 24" descr="b3736bd1358205f864af08dd4e1d800e.png"/>
          <p:cNvPicPr>
            <a:picLocks noChangeAspect="1"/>
          </p:cNvPicPr>
          <p:nvPr/>
        </p:nvPicPr>
        <p:blipFill>
          <a:blip r:embed="rId4"/>
          <a:srcRect t="33766" r="52534" b="34026"/>
          <a:stretch>
            <a:fillRect/>
          </a:stretch>
        </p:blipFill>
        <p:spPr bwMode="auto">
          <a:xfrm>
            <a:off x="3197225" y="4205288"/>
            <a:ext cx="2508250" cy="257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4" name="Рисунок 25" descr="b3736bd1358205f864af08dd4e1d800e.png"/>
          <p:cNvPicPr>
            <a:picLocks noChangeAspect="1"/>
          </p:cNvPicPr>
          <p:nvPr/>
        </p:nvPicPr>
        <p:blipFill>
          <a:blip r:embed="rId4"/>
          <a:srcRect l="52695" t="33939" b="33853"/>
          <a:stretch>
            <a:fillRect/>
          </a:stretch>
        </p:blipFill>
        <p:spPr bwMode="auto">
          <a:xfrm>
            <a:off x="5246688" y="4210050"/>
            <a:ext cx="2349500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5" name="Рисунок 26" descr="b3736bd1358205f864af08dd4e1d800e.png"/>
          <p:cNvPicPr>
            <a:picLocks noChangeAspect="1"/>
          </p:cNvPicPr>
          <p:nvPr/>
        </p:nvPicPr>
        <p:blipFill>
          <a:blip r:embed="rId4"/>
          <a:srcRect t="67706" r="54152"/>
          <a:stretch>
            <a:fillRect/>
          </a:stretch>
        </p:blipFill>
        <p:spPr bwMode="auto">
          <a:xfrm>
            <a:off x="6629400" y="4267200"/>
            <a:ext cx="2357438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3" descr="1544104079343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06713"/>
            <a:ext cx="3951288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Рисунок 4" descr="57535451_d7587b124a3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8525" y="558800"/>
            <a:ext cx="182245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5" descr="57535451_d7587b124a3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0838" y="579438"/>
            <a:ext cx="182245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6" descr="57535451_d7587b124a3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3613" y="558800"/>
            <a:ext cx="182245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7" descr="57535451_d7587b124a3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4175" y="2887663"/>
            <a:ext cx="182245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Рисунок 8" descr="57535451_d7587b124a3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3150" y="2887663"/>
            <a:ext cx="182245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Рисунок 9" descr="57535451_d7587b124a3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86575" y="2876550"/>
            <a:ext cx="182245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Прямоугольник 10"/>
          <p:cNvSpPr>
            <a:spLocks noChangeArrowheads="1"/>
          </p:cNvSpPr>
          <p:nvPr/>
        </p:nvSpPr>
        <p:spPr bwMode="auto">
          <a:xfrm>
            <a:off x="3733800" y="5257800"/>
            <a:ext cx="5441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37A5BF"/>
                </a:solidFill>
              </a:rPr>
              <a:t>Провести открытые онлайн-уроки с учетом опыта открытых уроков «Проектория». </a:t>
            </a:r>
            <a:br>
              <a:rPr lang="ru-RU" b="1">
                <a:solidFill>
                  <a:srgbClr val="37A5BF"/>
                </a:solidFill>
              </a:rPr>
            </a:br>
            <a:r>
              <a:rPr lang="ru-RU" b="1">
                <a:solidFill>
                  <a:srgbClr val="37A5BF"/>
                </a:solidFill>
              </a:rPr>
              <a:t>Эти уроки должны быть направлены </a:t>
            </a:r>
            <a:br>
              <a:rPr lang="ru-RU" b="1">
                <a:solidFill>
                  <a:srgbClr val="37A5BF"/>
                </a:solidFill>
              </a:rPr>
            </a:br>
            <a:r>
              <a:rPr lang="ru-RU" b="1">
                <a:solidFill>
                  <a:srgbClr val="37A5BF"/>
                </a:solidFill>
              </a:rPr>
              <a:t>на раннюю профориентацию учеников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38275" y="485775"/>
            <a:ext cx="755650" cy="422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2019</a:t>
            </a:r>
            <a:endParaRPr lang="ru-RU" sz="16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62338" y="496888"/>
            <a:ext cx="755650" cy="423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2020</a:t>
            </a:r>
            <a:endParaRPr lang="ru-RU" sz="16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37175" y="477838"/>
            <a:ext cx="755650" cy="423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2021</a:t>
            </a:r>
            <a:endParaRPr lang="ru-RU" sz="16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33763" y="2830513"/>
            <a:ext cx="755650" cy="423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2022</a:t>
            </a:r>
            <a:endParaRPr lang="ru-RU" sz="16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446713" y="2832100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2023</a:t>
            </a:r>
            <a:endParaRPr lang="ru-RU" sz="16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51725" y="2808288"/>
            <a:ext cx="755650" cy="422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2024</a:t>
            </a:r>
            <a:endParaRPr lang="ru-RU" sz="16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30300" y="958850"/>
            <a:ext cx="1303338" cy="1322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млн.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детей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70238" y="977900"/>
            <a:ext cx="1303337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млн.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детей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48250" y="968375"/>
            <a:ext cx="1303338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млн.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детей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179763" y="3317875"/>
            <a:ext cx="1303337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млн.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детей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160963" y="3338513"/>
            <a:ext cx="1303337" cy="13223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млн.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детей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158038" y="3313113"/>
            <a:ext cx="1303337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млн.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детей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778911" y="742335"/>
            <a:ext cx="3910780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solidFill>
                  <a:srgbClr val="37A5B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Цели проекта</a:t>
            </a:r>
            <a:endParaRPr lang="ru-RU" sz="4400" b="1" dirty="0">
              <a:ln w="11430"/>
              <a:solidFill>
                <a:srgbClr val="37A5B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3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Рисунок 3" descr="gggggggg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7913" y="4368800"/>
            <a:ext cx="4281487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5" descr="puzzle-42648_1280.png"/>
          <p:cNvPicPr>
            <a:picLocks noChangeAspect="1"/>
          </p:cNvPicPr>
          <p:nvPr/>
        </p:nvPicPr>
        <p:blipFill>
          <a:blip r:embed="rId4">
            <a:lum bright="18000" contrast="54000"/>
          </a:blip>
          <a:srcRect/>
          <a:stretch>
            <a:fillRect/>
          </a:stretch>
        </p:blipFill>
        <p:spPr bwMode="auto">
          <a:xfrm>
            <a:off x="442913" y="2279650"/>
            <a:ext cx="1658937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6" descr="puzzle-42648_1280.png"/>
          <p:cNvPicPr>
            <a:picLocks noChangeAspect="1"/>
          </p:cNvPicPr>
          <p:nvPr/>
        </p:nvPicPr>
        <p:blipFill>
          <a:blip r:embed="rId4">
            <a:lum bright="18000" contrast="54000"/>
          </a:blip>
          <a:srcRect/>
          <a:stretch>
            <a:fillRect/>
          </a:stretch>
        </p:blipFill>
        <p:spPr bwMode="auto">
          <a:xfrm>
            <a:off x="2054225" y="2263775"/>
            <a:ext cx="1658938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Рисунок 7" descr="puzzle-42648_1280.png"/>
          <p:cNvPicPr>
            <a:picLocks noChangeAspect="1"/>
          </p:cNvPicPr>
          <p:nvPr/>
        </p:nvPicPr>
        <p:blipFill>
          <a:blip r:embed="rId4">
            <a:lum bright="18000" contrast="54000"/>
          </a:blip>
          <a:srcRect/>
          <a:stretch>
            <a:fillRect/>
          </a:stretch>
        </p:blipFill>
        <p:spPr bwMode="auto">
          <a:xfrm>
            <a:off x="3665538" y="2268538"/>
            <a:ext cx="1658937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Рисунок 8" descr="puzzle-42648_1280.png"/>
          <p:cNvPicPr>
            <a:picLocks noChangeAspect="1"/>
          </p:cNvPicPr>
          <p:nvPr/>
        </p:nvPicPr>
        <p:blipFill>
          <a:blip r:embed="rId4">
            <a:lum bright="18000" contrast="54000"/>
          </a:blip>
          <a:srcRect/>
          <a:stretch>
            <a:fillRect/>
          </a:stretch>
        </p:blipFill>
        <p:spPr bwMode="auto">
          <a:xfrm>
            <a:off x="5299075" y="2246313"/>
            <a:ext cx="1658938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Рисунок 9" descr="puzzle-42648_1280.png"/>
          <p:cNvPicPr>
            <a:picLocks noChangeAspect="1"/>
          </p:cNvPicPr>
          <p:nvPr/>
        </p:nvPicPr>
        <p:blipFill>
          <a:blip r:embed="rId4">
            <a:lum bright="18000" contrast="54000"/>
          </a:blip>
          <a:srcRect/>
          <a:stretch>
            <a:fillRect/>
          </a:stretch>
        </p:blipFill>
        <p:spPr bwMode="auto">
          <a:xfrm>
            <a:off x="6894513" y="2220913"/>
            <a:ext cx="1658937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Рисунок 10" descr="devochka.png"/>
          <p:cNvPicPr>
            <a:picLocks noChangeAspect="1"/>
          </p:cNvPicPr>
          <p:nvPr/>
        </p:nvPicPr>
        <p:blipFill>
          <a:blip r:embed="rId5"/>
          <a:srcRect l="41145" r="11133"/>
          <a:stretch>
            <a:fillRect/>
          </a:stretch>
        </p:blipFill>
        <p:spPr bwMode="auto">
          <a:xfrm>
            <a:off x="5848350" y="3879850"/>
            <a:ext cx="1844675" cy="297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890588" y="1878013"/>
            <a:ext cx="938212" cy="4238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2020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30475" y="1873250"/>
            <a:ext cx="938213" cy="4238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2021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06863" y="1881188"/>
            <a:ext cx="938212" cy="4222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2022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65800" y="1882775"/>
            <a:ext cx="938213" cy="4238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2023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9488" y="1858963"/>
            <a:ext cx="936625" cy="4222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2024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1518" name="Прямоугольник 21"/>
          <p:cNvSpPr>
            <a:spLocks noChangeArrowheads="1"/>
          </p:cNvSpPr>
          <p:nvPr/>
        </p:nvSpPr>
        <p:spPr bwMode="auto">
          <a:xfrm>
            <a:off x="228600" y="838200"/>
            <a:ext cx="86725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28104"/>
                </a:solidFill>
              </a:rPr>
              <a:t>Реализовать дополнительные общеобразовательные программы  </a:t>
            </a:r>
            <a:br>
              <a:rPr lang="ru-RU" sz="2000" b="1">
                <a:solidFill>
                  <a:srgbClr val="F28104"/>
                </a:solidFill>
              </a:rPr>
            </a:br>
            <a:r>
              <a:rPr lang="ru-RU" sz="2000" b="1">
                <a:solidFill>
                  <a:srgbClr val="F28104"/>
                </a:solidFill>
              </a:rPr>
              <a:t>(в том числе с использованием дистанционных технологий) </a:t>
            </a:r>
            <a:br>
              <a:rPr lang="ru-RU" sz="2000" b="1">
                <a:solidFill>
                  <a:srgbClr val="F28104"/>
                </a:solidFill>
              </a:rPr>
            </a:br>
            <a:r>
              <a:rPr lang="ru-RU" sz="2000" b="1">
                <a:solidFill>
                  <a:srgbClr val="F28104"/>
                </a:solidFill>
              </a:rPr>
              <a:t>для детей с ОВЗ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238864" y="0"/>
            <a:ext cx="6784259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1430"/>
                <a:solidFill>
                  <a:srgbClr val="37A5B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Цели проекта</a:t>
            </a:r>
            <a:endParaRPr lang="ru-RU" sz="4800" b="1" dirty="0">
              <a:ln w="11430"/>
              <a:solidFill>
                <a:srgbClr val="37A5B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520" name="Прямоугольник 23"/>
          <p:cNvSpPr>
            <a:spLocks noChangeArrowheads="1"/>
          </p:cNvSpPr>
          <p:nvPr/>
        </p:nvSpPr>
        <p:spPr bwMode="auto">
          <a:xfrm>
            <a:off x="803275" y="2781300"/>
            <a:ext cx="11191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37A5BF"/>
                </a:solidFill>
              </a:rPr>
              <a:t>46% </a:t>
            </a:r>
          </a:p>
        </p:txBody>
      </p:sp>
      <p:sp>
        <p:nvSpPr>
          <p:cNvPr id="21521" name="Прямоугольник 24"/>
          <p:cNvSpPr>
            <a:spLocks noChangeArrowheads="1"/>
          </p:cNvSpPr>
          <p:nvPr/>
        </p:nvSpPr>
        <p:spPr bwMode="auto">
          <a:xfrm>
            <a:off x="2424113" y="2781300"/>
            <a:ext cx="11191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37A5BF"/>
                </a:solidFill>
              </a:rPr>
              <a:t>52</a:t>
            </a:r>
            <a:r>
              <a:rPr lang="ru-RU" sz="3200" b="1">
                <a:solidFill>
                  <a:srgbClr val="37A5BF"/>
                </a:solidFill>
              </a:rPr>
              <a:t>% </a:t>
            </a:r>
          </a:p>
        </p:txBody>
      </p:sp>
      <p:sp>
        <p:nvSpPr>
          <p:cNvPr id="21522" name="Прямоугольник 25"/>
          <p:cNvSpPr>
            <a:spLocks noChangeArrowheads="1"/>
          </p:cNvSpPr>
          <p:nvPr/>
        </p:nvSpPr>
        <p:spPr bwMode="auto">
          <a:xfrm>
            <a:off x="4056063" y="2797175"/>
            <a:ext cx="11493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37A5BF"/>
                </a:solidFill>
              </a:rPr>
              <a:t>5</a:t>
            </a:r>
            <a:r>
              <a:rPr lang="ru-RU" sz="3200" b="1">
                <a:solidFill>
                  <a:srgbClr val="37A5BF"/>
                </a:solidFill>
              </a:rPr>
              <a:t>8% </a:t>
            </a:r>
          </a:p>
        </p:txBody>
      </p:sp>
      <p:sp>
        <p:nvSpPr>
          <p:cNvPr id="21523" name="Прямоугольник 26"/>
          <p:cNvSpPr>
            <a:spLocks noChangeArrowheads="1"/>
          </p:cNvSpPr>
          <p:nvPr/>
        </p:nvSpPr>
        <p:spPr bwMode="auto">
          <a:xfrm>
            <a:off x="5699125" y="2795588"/>
            <a:ext cx="11191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37A5BF"/>
                </a:solidFill>
              </a:rPr>
              <a:t>64% </a:t>
            </a:r>
          </a:p>
        </p:txBody>
      </p:sp>
      <p:sp>
        <p:nvSpPr>
          <p:cNvPr id="21524" name="Прямоугольник 27"/>
          <p:cNvSpPr>
            <a:spLocks noChangeArrowheads="1"/>
          </p:cNvSpPr>
          <p:nvPr/>
        </p:nvSpPr>
        <p:spPr bwMode="auto">
          <a:xfrm>
            <a:off x="7291388" y="2767013"/>
            <a:ext cx="1119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37A5BF"/>
                </a:solidFill>
              </a:rPr>
              <a:t>70% </a:t>
            </a:r>
          </a:p>
        </p:txBody>
      </p:sp>
      <p:pic>
        <p:nvPicPr>
          <p:cNvPr id="21527" name="Рисунок 32" descr="ac669edbc6aacb6b125b1ff65961b3ca3cde9dd0_original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756836">
            <a:off x="773113" y="4203700"/>
            <a:ext cx="2106612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31"/>
          <p:cNvPicPr>
            <a:picLocks noChangeAspect="1"/>
          </p:cNvPicPr>
          <p:nvPr/>
        </p:nvPicPr>
        <p:blipFill>
          <a:blip r:embed="rId2"/>
          <a:srcRect l="1897" b="10805"/>
          <a:stretch>
            <a:fillRect/>
          </a:stretch>
        </p:blipFill>
        <p:spPr bwMode="auto">
          <a:xfrm>
            <a:off x="0" y="741363"/>
            <a:ext cx="9144000" cy="611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Рисунок 5" descr="vector-banner-graphics-design-png-3.png"/>
          <p:cNvPicPr>
            <a:picLocks noChangeAspect="1"/>
          </p:cNvPicPr>
          <p:nvPr/>
        </p:nvPicPr>
        <p:blipFill>
          <a:blip r:embed="rId3"/>
          <a:srcRect t="65398" r="56799"/>
          <a:stretch>
            <a:fillRect/>
          </a:stretch>
        </p:blipFill>
        <p:spPr bwMode="auto">
          <a:xfrm>
            <a:off x="1201738" y="1765300"/>
            <a:ext cx="2081212" cy="152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7" descr="vector-banner-graphics-design-png-3.png"/>
          <p:cNvPicPr>
            <a:picLocks noChangeAspect="1"/>
          </p:cNvPicPr>
          <p:nvPr/>
        </p:nvPicPr>
        <p:blipFill>
          <a:blip r:embed="rId3"/>
          <a:srcRect l="52460" t="64922"/>
          <a:stretch>
            <a:fillRect/>
          </a:stretch>
        </p:blipFill>
        <p:spPr bwMode="auto">
          <a:xfrm>
            <a:off x="3355975" y="3405188"/>
            <a:ext cx="2130425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9" descr="vector-banner-graphics-design-png-3.png"/>
          <p:cNvPicPr>
            <a:picLocks noChangeAspect="1"/>
          </p:cNvPicPr>
          <p:nvPr/>
        </p:nvPicPr>
        <p:blipFill>
          <a:blip r:embed="rId3"/>
          <a:srcRect t="65398" r="56799"/>
          <a:stretch>
            <a:fillRect/>
          </a:stretch>
        </p:blipFill>
        <p:spPr bwMode="auto">
          <a:xfrm>
            <a:off x="3387725" y="1760538"/>
            <a:ext cx="2081213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10" descr="vector-banner-graphics-design-png-3.png"/>
          <p:cNvPicPr>
            <a:picLocks noChangeAspect="1"/>
          </p:cNvPicPr>
          <p:nvPr/>
        </p:nvPicPr>
        <p:blipFill>
          <a:blip r:embed="rId3"/>
          <a:srcRect l="52460" t="64922"/>
          <a:stretch>
            <a:fillRect/>
          </a:stretch>
        </p:blipFill>
        <p:spPr bwMode="auto">
          <a:xfrm>
            <a:off x="1173163" y="3416300"/>
            <a:ext cx="2090737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Рисунок 11" descr="vector-banner-graphics-design-png-3.png"/>
          <p:cNvPicPr>
            <a:picLocks noChangeAspect="1"/>
          </p:cNvPicPr>
          <p:nvPr/>
        </p:nvPicPr>
        <p:blipFill>
          <a:blip r:embed="rId3"/>
          <a:srcRect t="65398" r="56799"/>
          <a:stretch>
            <a:fillRect/>
          </a:stretch>
        </p:blipFill>
        <p:spPr bwMode="auto">
          <a:xfrm>
            <a:off x="5578475" y="1776413"/>
            <a:ext cx="2082800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Рисунок 12" descr="vector-banner-graphics-design-png-3.png"/>
          <p:cNvPicPr>
            <a:picLocks noChangeAspect="1"/>
          </p:cNvPicPr>
          <p:nvPr/>
        </p:nvPicPr>
        <p:blipFill>
          <a:blip r:embed="rId3"/>
          <a:srcRect l="52460" t="64922"/>
          <a:stretch>
            <a:fillRect/>
          </a:stretch>
        </p:blipFill>
        <p:spPr bwMode="auto">
          <a:xfrm>
            <a:off x="5603875" y="3405188"/>
            <a:ext cx="20574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Прямоугольник 13"/>
          <p:cNvSpPr>
            <a:spLocks noChangeArrowheads="1"/>
          </p:cNvSpPr>
          <p:nvPr/>
        </p:nvSpPr>
        <p:spPr bwMode="auto">
          <a:xfrm>
            <a:off x="220663" y="795338"/>
            <a:ext cx="85296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37A5BF"/>
                </a:solidFill>
              </a:rPr>
              <a:t>Дать рекомендации детям и выстроить их ИУП в соответствии</a:t>
            </a:r>
            <a:br>
              <a:rPr lang="ru-RU" sz="2000" b="1">
                <a:solidFill>
                  <a:srgbClr val="37A5BF"/>
                </a:solidFill>
              </a:rPr>
            </a:br>
            <a:r>
              <a:rPr lang="ru-RU" sz="2000" b="1">
                <a:solidFill>
                  <a:srgbClr val="37A5BF"/>
                </a:solidFill>
              </a:rPr>
              <a:t> с выбранными профессиональными компетенциями </a:t>
            </a:r>
            <a:br>
              <a:rPr lang="ru-RU" sz="2000" b="1">
                <a:solidFill>
                  <a:srgbClr val="37A5BF"/>
                </a:solidFill>
              </a:rPr>
            </a:br>
            <a:r>
              <a:rPr lang="ru-RU" sz="2000" b="1">
                <a:solidFill>
                  <a:srgbClr val="37A5BF"/>
                </a:solidFill>
              </a:rPr>
              <a:t>и с учетом реализации проекта «Билет в будущее»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336675" y="1919288"/>
            <a:ext cx="1900238" cy="9540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200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 детей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6000" y="3048000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2019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95800" y="3048000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2020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05600" y="3124200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2021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09800" y="4495800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2022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553200" y="4495800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2024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44888" y="1935163"/>
            <a:ext cx="1814512" cy="9540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300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 детей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03888" y="1982788"/>
            <a:ext cx="1900237" cy="9540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400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 детей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90650" y="3497263"/>
            <a:ext cx="1814513" cy="9540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550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тыс.детей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92513" y="3497263"/>
            <a:ext cx="1728787" cy="9540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700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тыс.детей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67388" y="3497263"/>
            <a:ext cx="1730375" cy="9540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900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тыс.детей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419600" y="4495800"/>
            <a:ext cx="755650" cy="423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7A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2023</a:t>
            </a:r>
            <a:endParaRPr lang="ru-RU" sz="1600" b="1" dirty="0">
              <a:solidFill>
                <a:srgbClr val="37A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238864" y="0"/>
            <a:ext cx="6784259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Цели проекта</a:t>
            </a:r>
            <a:endParaRPr lang="ru-RU" sz="4800" b="1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2552" name="Рисунок 29" descr="43Y58PICWr8gxrc958PIC6Xey_PIC2018.png"/>
          <p:cNvPicPr>
            <a:picLocks noChangeAspect="1"/>
          </p:cNvPicPr>
          <p:nvPr/>
        </p:nvPicPr>
        <p:blipFill>
          <a:blip r:embed="rId4"/>
          <a:srcRect l="48712" r="1248" b="63695"/>
          <a:stretch>
            <a:fillRect/>
          </a:stretch>
        </p:blipFill>
        <p:spPr bwMode="auto">
          <a:xfrm>
            <a:off x="6705600" y="4337050"/>
            <a:ext cx="2462213" cy="256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3" name="Рисунок 30" descr="43Y58PICWr8gxrc958PIC6Xey_PIC2018.png"/>
          <p:cNvPicPr>
            <a:picLocks noChangeAspect="1"/>
          </p:cNvPicPr>
          <p:nvPr/>
        </p:nvPicPr>
        <p:blipFill>
          <a:blip r:embed="rId4"/>
          <a:srcRect t="67632" r="49785"/>
          <a:stretch>
            <a:fillRect/>
          </a:stretch>
        </p:blipFill>
        <p:spPr bwMode="auto">
          <a:xfrm>
            <a:off x="-185738" y="4676775"/>
            <a:ext cx="2928938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952</TotalTime>
  <Words>561</Words>
  <Application>Microsoft Office PowerPoint</Application>
  <PresentationFormat>Экран (4:3)</PresentationFormat>
  <Paragraphs>145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Calibri</vt:lpstr>
      <vt:lpstr>Arial</vt:lpstr>
      <vt:lpstr>Calibri Light</vt:lpstr>
      <vt:lpstr>Times New Roman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Директор</cp:lastModifiedBy>
  <cp:revision>144</cp:revision>
  <dcterms:created xsi:type="dcterms:W3CDTF">2016-11-18T14:12:19Z</dcterms:created>
  <dcterms:modified xsi:type="dcterms:W3CDTF">2023-01-14T09:37:17Z</dcterms:modified>
</cp:coreProperties>
</file>