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9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10" r:id="rId49"/>
    <p:sldId id="312" r:id="rId50"/>
    <p:sldId id="313" r:id="rId51"/>
    <p:sldId id="314" r:id="rId5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EB2A4-B349-4C7B-949F-C5F058325C4C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40980-81D7-4CFB-BB12-A5B9BDCD7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4173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3426F1E-A2FB-4A04-9E90-08C120A0B27A}" type="slidenum">
              <a:rPr lang="ru-RU" altLang="ru-RU"/>
              <a:pPr/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9739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7B69-F750-4D7B-8897-FA9532BC90FF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9014-24C3-4F07-A58C-1A1399BC2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6902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7B69-F750-4D7B-8897-FA9532BC90FF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9014-24C3-4F07-A58C-1A1399BC2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4076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7B69-F750-4D7B-8897-FA9532BC90FF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9014-24C3-4F07-A58C-1A1399BC2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7432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7B69-F750-4D7B-8897-FA9532BC90FF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9014-24C3-4F07-A58C-1A1399BC2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5058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7B69-F750-4D7B-8897-FA9532BC90FF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9014-24C3-4F07-A58C-1A1399BC2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9590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7B69-F750-4D7B-8897-FA9532BC90FF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9014-24C3-4F07-A58C-1A1399BC2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3968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7B69-F750-4D7B-8897-FA9532BC90FF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9014-24C3-4F07-A58C-1A1399BC2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9016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7B69-F750-4D7B-8897-FA9532BC90FF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9014-24C3-4F07-A58C-1A1399BC2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9678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7B69-F750-4D7B-8897-FA9532BC90FF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9014-24C3-4F07-A58C-1A1399BC2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7988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7B69-F750-4D7B-8897-FA9532BC90FF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9014-24C3-4F07-A58C-1A1399BC2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8259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7B69-F750-4D7B-8897-FA9532BC90FF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9014-24C3-4F07-A58C-1A1399BC2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6145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37B69-F750-4D7B-8897-FA9532BC90FF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E9014-24C3-4F07-A58C-1A1399BC2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091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fgosreestr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minobr.gov-murman.ru/activities/modernization/fgos-ovz/fgos-doc.php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7708" y="3601585"/>
            <a:ext cx="4954292" cy="32564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2010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муниципальное бюджетное</a:t>
            </a:r>
            <a:br>
              <a:rPr lang="ru-RU" sz="2800" dirty="0" smtClean="0"/>
            </a:br>
            <a:r>
              <a:rPr lang="ru-RU" sz="2800" dirty="0" smtClean="0"/>
              <a:t>общеобразовательное учреждение</a:t>
            </a:r>
            <a:br>
              <a:rPr lang="ru-RU" sz="2800" dirty="0" smtClean="0"/>
            </a:br>
            <a:r>
              <a:rPr lang="ru-RU" sz="2800" dirty="0" smtClean="0"/>
              <a:t>«ЛИЦЕЙ № 14»</a:t>
            </a:r>
            <a:br>
              <a:rPr lang="ru-RU" sz="2800" dirty="0" smtClean="0"/>
            </a:br>
            <a:r>
              <a:rPr lang="ru-RU" sz="2800" dirty="0" smtClean="0"/>
              <a:t>Зеленодольского муниципального района Республики Татарстан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470" y="1470568"/>
            <a:ext cx="9695481" cy="42620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Инклюзивная школа- школа открытая для всех. Особенности организации образовательной среды в массовой школе для обучающихся с ОВЗ в условиях введения ФГОС»  </a:t>
            </a: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/>
              <a:t>20 </a:t>
            </a:r>
            <a:r>
              <a:rPr lang="ru-RU" b="1" dirty="0"/>
              <a:t>ноября </a:t>
            </a:r>
            <a:r>
              <a:rPr lang="ru-RU" b="1" dirty="0" smtClean="0"/>
              <a:t>2020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01959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FF0000"/>
                </a:solidFill>
              </a:rPr>
              <a:t>СТРУКТУРНЫЕ КОМПОНЕНТЫ АООП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1981200" y="1295401"/>
            <a:ext cx="8229600" cy="4830763"/>
          </a:xfrm>
        </p:spPr>
        <p:txBody>
          <a:bodyPr/>
          <a:lstStyle/>
          <a:p>
            <a:r>
              <a:rPr lang="ru-RU" altLang="ru-RU" sz="2000"/>
              <a:t>Методологический компонент – закономерности, принципы, идеология</a:t>
            </a:r>
          </a:p>
          <a:p>
            <a:pPr algn="just"/>
            <a:r>
              <a:rPr lang="ru-RU" altLang="ru-RU" sz="2000" b="1"/>
              <a:t>Организационно-управленческий</a:t>
            </a:r>
            <a:r>
              <a:rPr lang="ru-RU" altLang="ru-RU" sz="2000"/>
              <a:t> компонент (</a:t>
            </a:r>
            <a:r>
              <a:rPr lang="ru-RU" altLang="ru-RU" sz="2000">
                <a:solidFill>
                  <a:srgbClr val="FF0000"/>
                </a:solidFill>
              </a:rPr>
              <a:t>нормативная основа</a:t>
            </a:r>
            <a:r>
              <a:rPr lang="ru-RU" altLang="ru-RU" sz="2000"/>
              <a:t>, порядок создания, комплектование, особенности организации образовательного процесса, условия)</a:t>
            </a:r>
          </a:p>
          <a:p>
            <a:pPr algn="just"/>
            <a:r>
              <a:rPr lang="ru-RU" altLang="ru-RU" sz="2000" b="1"/>
              <a:t>Социально-педагогический компонент </a:t>
            </a:r>
            <a:r>
              <a:rPr lang="ru-RU" altLang="ru-RU" sz="2000"/>
              <a:t>(организация взаимодействия образовательных организаций, социальных центров, медицинских учреждений, семьи в решении задач адаптации и социализации детей с ОВЗ)</a:t>
            </a:r>
          </a:p>
          <a:p>
            <a:pPr algn="just"/>
            <a:r>
              <a:rPr lang="ru-RU" altLang="ru-RU" sz="2000" b="1"/>
              <a:t>Психолого-педагогический компонент </a:t>
            </a:r>
            <a:r>
              <a:rPr lang="ru-RU" altLang="ru-RU" sz="2000"/>
              <a:t>(деятельность ППМС, психолого-педагогическое сопровождение, коррекционная работа и диагностика)</a:t>
            </a:r>
          </a:p>
          <a:p>
            <a:pPr algn="just"/>
            <a:r>
              <a:rPr lang="ru-RU" altLang="ru-RU" sz="2000" b="1"/>
              <a:t>Дидактический компонент </a:t>
            </a:r>
            <a:r>
              <a:rPr lang="ru-RU" altLang="ru-RU" sz="2000"/>
              <a:t>(дидактические принципы организации образовательной деятельности обучающихся в системе инклюзивного образования)</a:t>
            </a:r>
          </a:p>
          <a:p>
            <a:pPr algn="just"/>
            <a:endParaRPr lang="ru-RU" altLang="ru-RU" sz="2400"/>
          </a:p>
          <a:p>
            <a:pPr algn="just"/>
            <a:endParaRPr lang="ru-RU" altLang="ru-RU" sz="2400"/>
          </a:p>
          <a:p>
            <a:endParaRPr lang="ru-RU" altLang="ru-RU" sz="2400"/>
          </a:p>
        </p:txBody>
      </p:sp>
    </p:spTree>
    <p:extLst>
      <p:ext uri="{BB962C8B-B14F-4D97-AF65-F5344CB8AC3E}">
        <p14:creationId xmlns:p14="http://schemas.microsoft.com/office/powerpoint/2010/main" xmlns="" val="190159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715962"/>
          </a:xfrm>
        </p:spPr>
        <p:txBody>
          <a:bodyPr/>
          <a:lstStyle/>
          <a:p>
            <a:r>
              <a:rPr lang="ru-RU" altLang="ru-RU" sz="2800" b="1">
                <a:solidFill>
                  <a:srgbClr val="CC3300"/>
                </a:solidFill>
              </a:rPr>
              <a:t>Структура АООП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066801"/>
            <a:ext cx="8229600" cy="505936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</a:pPr>
            <a:r>
              <a:rPr lang="ru-RU" altLang="ru-RU" sz="2000" b="1">
                <a:solidFill>
                  <a:schemeClr val="accent2"/>
                </a:solidFill>
              </a:rPr>
              <a:t>Целевой раздел</a:t>
            </a:r>
            <a:r>
              <a:rPr lang="ru-RU" altLang="ru-RU" sz="2000"/>
              <a:t>. Пояснительная записка; планируемые результаты освоения АООП (предметные, личностные, метапредметные); система оценки достижений.</a:t>
            </a:r>
          </a:p>
          <a:p>
            <a:pPr algn="just">
              <a:lnSpc>
                <a:spcPct val="80000"/>
              </a:lnSpc>
            </a:pPr>
            <a:endParaRPr lang="ru-RU" altLang="ru-RU" sz="2000"/>
          </a:p>
          <a:p>
            <a:pPr algn="just">
              <a:lnSpc>
                <a:spcPct val="80000"/>
              </a:lnSpc>
            </a:pPr>
            <a:r>
              <a:rPr lang="ru-RU" altLang="ru-RU" sz="2000" b="1">
                <a:solidFill>
                  <a:schemeClr val="accent2"/>
                </a:solidFill>
              </a:rPr>
              <a:t>Содержательный раздел</a:t>
            </a:r>
            <a:r>
              <a:rPr lang="ru-RU" altLang="ru-RU" sz="2000"/>
              <a:t> – определяет общее содержание образования обучающихся с ОВЗ, включает программы, ориентированные на достижение личностных, предметных, метапредметных результатов. (</a:t>
            </a:r>
            <a:r>
              <a:rPr lang="ru-RU" altLang="ru-RU" sz="2000">
                <a:solidFill>
                  <a:srgbClr val="CC3300"/>
                </a:solidFill>
              </a:rPr>
              <a:t>6 программ</a:t>
            </a:r>
            <a:r>
              <a:rPr lang="ru-RU" altLang="ru-RU" sz="2000"/>
              <a:t> – </a:t>
            </a:r>
            <a:r>
              <a:rPr lang="ru-RU" altLang="ru-RU" sz="2000" u="sng"/>
              <a:t>дополнительно программа внеурочной работы, программа </a:t>
            </a:r>
            <a:r>
              <a:rPr lang="ru-RU" altLang="ru-RU" sz="2000" u="sng">
                <a:solidFill>
                  <a:srgbClr val="CC3300"/>
                </a:solidFill>
              </a:rPr>
              <a:t>коррекционной работы</a:t>
            </a:r>
            <a:r>
              <a:rPr lang="ru-RU" altLang="ru-RU" sz="2000"/>
              <a:t>), требование к условиям реализации программы</a:t>
            </a:r>
          </a:p>
          <a:p>
            <a:pPr algn="just">
              <a:lnSpc>
                <a:spcPct val="80000"/>
              </a:lnSpc>
            </a:pPr>
            <a:endParaRPr lang="ru-RU" altLang="ru-RU" sz="2000"/>
          </a:p>
          <a:p>
            <a:pPr algn="just">
              <a:lnSpc>
                <a:spcPct val="80000"/>
              </a:lnSpc>
            </a:pPr>
            <a:r>
              <a:rPr lang="ru-RU" altLang="ru-RU" sz="2000" b="1">
                <a:solidFill>
                  <a:schemeClr val="accent2"/>
                </a:solidFill>
              </a:rPr>
              <a:t>Организационный раздел</a:t>
            </a:r>
            <a:r>
              <a:rPr lang="ru-RU" altLang="ru-RU" sz="2000"/>
              <a:t>. Учебный план (может быть несколько), план внеурочной деятельности, система специальных условий реализации АООП (кадровое, материально-техническое обеспечение….).</a:t>
            </a:r>
          </a:p>
          <a:p>
            <a:pPr algn="just">
              <a:lnSpc>
                <a:spcPct val="80000"/>
              </a:lnSpc>
            </a:pPr>
            <a:endParaRPr lang="ru-RU" altLang="ru-RU" sz="2000"/>
          </a:p>
          <a:p>
            <a:pPr algn="just">
              <a:lnSpc>
                <a:spcPct val="80000"/>
              </a:lnSpc>
            </a:pPr>
            <a:r>
              <a:rPr lang="ru-RU" altLang="ru-RU" sz="2000"/>
              <a:t>(В таблицах ФГОС для детей с ОВЗ обозначены специальные требования).</a:t>
            </a:r>
          </a:p>
        </p:txBody>
      </p:sp>
    </p:spTree>
    <p:extLst>
      <p:ext uri="{BB962C8B-B14F-4D97-AF65-F5344CB8AC3E}">
        <p14:creationId xmlns:p14="http://schemas.microsoft.com/office/powerpoint/2010/main" xmlns="" val="242803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715962"/>
          </a:xfrm>
        </p:spPr>
        <p:txBody>
          <a:bodyPr/>
          <a:lstStyle/>
          <a:p>
            <a:r>
              <a:rPr lang="ru-RU" altLang="ru-RU" sz="2400" b="1">
                <a:solidFill>
                  <a:srgbClr val="CC3300"/>
                </a:solidFill>
              </a:rPr>
              <a:t>Программа отдельных учебных курсов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43001"/>
            <a:ext cx="8229600" cy="4983163"/>
          </a:xfrm>
        </p:spPr>
        <p:txBody>
          <a:bodyPr/>
          <a:lstStyle/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900" b="1">
                <a:solidFill>
                  <a:schemeClr val="tx2"/>
                </a:solidFill>
              </a:rPr>
              <a:t>Программы отдельных учебных предметов, курсов, курсов внеурочной деятельности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900" b="1">
                <a:solidFill>
                  <a:schemeClr val="accent2"/>
                </a:solidFill>
              </a:rPr>
              <a:t>Каждая программа состоит из</a:t>
            </a:r>
            <a:r>
              <a:rPr lang="ru-RU" altLang="ru-RU" sz="1900" b="1">
                <a:solidFill>
                  <a:schemeClr val="tx2"/>
                </a:solidFill>
              </a:rPr>
              <a:t>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900" b="1">
                <a:solidFill>
                  <a:schemeClr val="tx2"/>
                </a:solidFill>
              </a:rPr>
              <a:t>- краткая пояснительная записка;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900" b="1">
                <a:solidFill>
                  <a:schemeClr val="tx2"/>
                </a:solidFill>
              </a:rPr>
              <a:t>- общая характеристики курса;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900" b="1">
                <a:solidFill>
                  <a:schemeClr val="tx2"/>
                </a:solidFill>
              </a:rPr>
              <a:t>- определение места курса в учебном плане (сколько времени отводится на изучение курса в каждом из классов);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900" b="1">
                <a:solidFill>
                  <a:schemeClr val="tx2"/>
                </a:solidFill>
              </a:rPr>
              <a:t>- результаты изучения курса (личностные, метапредметные и предметные);</a:t>
            </a:r>
          </a:p>
          <a:p>
            <a:pPr algn="just">
              <a:spcBef>
                <a:spcPct val="0"/>
              </a:spcBef>
              <a:buFontTx/>
              <a:buChar char="-"/>
            </a:pPr>
            <a:r>
              <a:rPr lang="ru-RU" altLang="ru-RU" sz="1900" b="1">
                <a:solidFill>
                  <a:schemeClr val="tx2"/>
                </a:solidFill>
              </a:rPr>
              <a:t>содержание курса (описать все разделы курса).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900" b="1">
                <a:solidFill>
                  <a:schemeClr val="tx2"/>
                </a:solidFill>
              </a:rPr>
              <a:t>Все это прописывается в рабочих программах по предметам, которые будут приложениями к адаптированной образовательной программе.</a:t>
            </a:r>
          </a:p>
          <a:p>
            <a:endParaRPr lang="ru-RU" altLang="ru-RU" b="1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293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792162"/>
          </a:xfrm>
        </p:spPr>
        <p:txBody>
          <a:bodyPr/>
          <a:lstStyle/>
          <a:p>
            <a:pPr eaLnBrk="1" hangingPunct="1"/>
            <a:r>
              <a:rPr lang="ru-RU" altLang="ru-RU" sz="2400" b="1">
                <a:solidFill>
                  <a:srgbClr val="CC3300"/>
                </a:solidFill>
              </a:rPr>
              <a:t>Адаптация содержания образования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43001"/>
            <a:ext cx="8229600" cy="4983163"/>
          </a:xfrm>
        </p:spPr>
        <p:txBody>
          <a:bodyPr/>
          <a:lstStyle/>
          <a:p>
            <a:pPr eaLnBrk="1" hangingPunct="1"/>
            <a:r>
              <a:rPr lang="ru-RU" altLang="ru-RU" sz="2000">
                <a:solidFill>
                  <a:schemeClr val="accent2"/>
                </a:solidFill>
              </a:rPr>
              <a:t>Адаптация и модификация</a:t>
            </a:r>
            <a:r>
              <a:rPr lang="ru-RU" altLang="ru-RU" sz="2000"/>
              <a:t> учебников и рабочих тетрадей, форм организации обучения, способов работы учащихся.</a:t>
            </a:r>
          </a:p>
          <a:p>
            <a:pPr eaLnBrk="1" hangingPunct="1"/>
            <a:r>
              <a:rPr lang="ru-RU" altLang="ru-RU" sz="2000">
                <a:solidFill>
                  <a:schemeClr val="accent2"/>
                </a:solidFill>
              </a:rPr>
              <a:t>Модификация учебных программ</a:t>
            </a:r>
            <a:r>
              <a:rPr lang="ru-RU" altLang="ru-RU" sz="2000"/>
              <a:t> – предусмотреть частичное выполнение учебной программы (объем, глубину), снизить требования к усвоению второстепенного материала, предусмотреть пропедевтические периоды.</a:t>
            </a:r>
          </a:p>
          <a:p>
            <a:pPr algn="just" eaLnBrk="1" hangingPunct="1"/>
            <a:r>
              <a:rPr lang="ru-RU" altLang="ru-RU" sz="2000">
                <a:solidFill>
                  <a:schemeClr val="accent2"/>
                </a:solidFill>
              </a:rPr>
              <a:t>Обеспечение </a:t>
            </a:r>
            <a:r>
              <a:rPr lang="ru-RU" altLang="ru-RU" sz="2000"/>
              <a:t>двухуровневыми учебниками и учебными тетрадями, тетрадью с упрощенным содержанием.</a:t>
            </a:r>
          </a:p>
          <a:p>
            <a:pPr algn="just" eaLnBrk="1" hangingPunct="1"/>
            <a:r>
              <a:rPr lang="ru-RU" altLang="ru-RU" sz="2000">
                <a:solidFill>
                  <a:schemeClr val="accent2"/>
                </a:solidFill>
              </a:rPr>
              <a:t>Методическая поддержка</a:t>
            </a:r>
            <a:r>
              <a:rPr lang="ru-RU" altLang="ru-RU" sz="2000"/>
              <a:t> работ с учебником: маркировка, предоставление краткого содержания, предоставление списка слов непонятых учащемуся с ОВЗ, разработка и использование вспомогательных электронных ресурсов и т.д.</a:t>
            </a:r>
          </a:p>
          <a:p>
            <a:pPr algn="just" eaLnBrk="1" hangingPunct="1"/>
            <a:r>
              <a:rPr lang="ru-RU" altLang="ru-RU" sz="2000">
                <a:solidFill>
                  <a:schemeClr val="accent2"/>
                </a:solidFill>
              </a:rPr>
              <a:t>Модификация учебного пространства.</a:t>
            </a:r>
          </a:p>
          <a:p>
            <a:pPr algn="just" eaLnBrk="1" hangingPunct="1"/>
            <a:r>
              <a:rPr lang="ru-RU" altLang="ru-RU" sz="2000">
                <a:solidFill>
                  <a:schemeClr val="accent2"/>
                </a:solidFill>
              </a:rPr>
              <a:t>Модификация способов </a:t>
            </a:r>
            <a:r>
              <a:rPr lang="ru-RU" altLang="ru-RU" sz="2000"/>
              <a:t>предъявления и выполнения заданий</a:t>
            </a:r>
            <a:r>
              <a:rPr lang="ru-RU" altLang="ru-RU" sz="2000">
                <a:solidFill>
                  <a:schemeClr val="accent2"/>
                </a:solidFill>
              </a:rPr>
              <a:t>.</a:t>
            </a:r>
          </a:p>
          <a:p>
            <a:pPr eaLnBrk="1" hangingPunct="1"/>
            <a:endParaRPr lang="ru-RU" altLang="ru-RU" sz="2000"/>
          </a:p>
        </p:txBody>
      </p:sp>
    </p:spTree>
    <p:extLst>
      <p:ext uri="{BB962C8B-B14F-4D97-AF65-F5344CB8AC3E}">
        <p14:creationId xmlns:p14="http://schemas.microsoft.com/office/powerpoint/2010/main" xmlns="" val="389164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715962"/>
          </a:xfrm>
        </p:spPr>
        <p:txBody>
          <a:bodyPr/>
          <a:lstStyle/>
          <a:p>
            <a:pPr eaLnBrk="1" hangingPunct="1"/>
            <a:r>
              <a:rPr lang="ru-RU" altLang="ru-RU" sz="2400" b="1">
                <a:solidFill>
                  <a:srgbClr val="CC3300"/>
                </a:solidFill>
              </a:rPr>
              <a:t>Индивидуальная образовательная программа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990601"/>
            <a:ext cx="8229600" cy="513556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000"/>
              <a:t>В ее </a:t>
            </a:r>
            <a:r>
              <a:rPr lang="ru-RU" altLang="ru-RU" sz="2000">
                <a:solidFill>
                  <a:schemeClr val="hlink"/>
                </a:solidFill>
              </a:rPr>
              <a:t>структуру</a:t>
            </a:r>
            <a:r>
              <a:rPr lang="ru-RU" altLang="ru-RU" sz="2000"/>
              <a:t> входят: заключение и рекомендации ПМПК,  актуальное состояние здоровья, сведения о семье ребенка; индивидуальный образовательный план.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000"/>
              <a:t>Срок освоения программы может быть </a:t>
            </a:r>
            <a:r>
              <a:rPr lang="ru-RU" altLang="ru-RU" sz="2000">
                <a:solidFill>
                  <a:schemeClr val="hlink"/>
                </a:solidFill>
              </a:rPr>
              <a:t>пролонгирован</a:t>
            </a:r>
            <a:r>
              <a:rPr lang="ru-RU" altLang="ru-RU" sz="2000"/>
              <a:t>.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000"/>
              <a:t>В ИОП входит индивидуальная программа </a:t>
            </a:r>
            <a:r>
              <a:rPr lang="ru-RU" altLang="ru-RU" sz="2000">
                <a:solidFill>
                  <a:schemeClr val="hlink"/>
                </a:solidFill>
              </a:rPr>
              <a:t>коррекционно-развивающих мероприятий.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000" b="1">
                <a:solidFill>
                  <a:srgbClr val="CC3300"/>
                </a:solidFill>
              </a:rPr>
              <a:t>Возможные разделы ИОП:</a:t>
            </a:r>
            <a:r>
              <a:rPr lang="ru-RU" altLang="ru-RU" sz="2000"/>
              <a:t> Общие сведения, Создание без барьерной среды, Психолого-педагогическое сопровождение, Освоение основной образовательной программы (конкретные задачи для ребенка), Формирование социальной компетентности (В СФГОС </a:t>
            </a:r>
            <a:r>
              <a:rPr lang="ru-RU" altLang="ru-RU" sz="2000">
                <a:solidFill>
                  <a:srgbClr val="996600"/>
                </a:solidFill>
              </a:rPr>
              <a:t>«академический» компонент, «жизненные компетенции»)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1800" b="1">
                <a:solidFill>
                  <a:srgbClr val="CC3300"/>
                </a:solidFill>
              </a:rPr>
              <a:t>Лит-ра:</a:t>
            </a:r>
            <a:r>
              <a:rPr lang="ru-RU" altLang="ru-RU" sz="1800"/>
              <a:t> Разработка и реализация индивидуальной образовательной программы для детей с ограниченными возможностями здоровья в начальной школе. Методические рекомендации для учителей начальной школы / Под. ред. Е.В. Самсоновой. — М.: МГППУ, 2012. — 84 с.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endParaRPr lang="ru-RU" altLang="ru-RU" sz="1800"/>
          </a:p>
        </p:txBody>
      </p:sp>
    </p:spTree>
    <p:extLst>
      <p:ext uri="{BB962C8B-B14F-4D97-AF65-F5344CB8AC3E}">
        <p14:creationId xmlns:p14="http://schemas.microsoft.com/office/powerpoint/2010/main" xmlns="" val="252618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altLang="ru-RU" sz="2400" b="1">
                <a:solidFill>
                  <a:srgbClr val="CC3300"/>
                </a:solidFill>
              </a:rPr>
              <a:t>Мероприятия психолого-педагогической реабилитации  (ИПР)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295401"/>
            <a:ext cx="8229600" cy="4830763"/>
          </a:xfrm>
        </p:spPr>
        <p:txBody>
          <a:bodyPr/>
          <a:lstStyle/>
          <a:p>
            <a:pPr algn="just" eaLnBrk="1" hangingPunct="1"/>
            <a:r>
              <a:rPr lang="ru-RU" altLang="ru-RU" sz="1800" b="1">
                <a:solidFill>
                  <a:srgbClr val="996600"/>
                </a:solidFill>
              </a:rPr>
              <a:t>Перечень мероприятий психолого-педагогической реабилитации:</a:t>
            </a:r>
          </a:p>
          <a:p>
            <a:pPr algn="just" eaLnBrk="1" hangingPunct="1">
              <a:buFontTx/>
              <a:buNone/>
            </a:pPr>
            <a:r>
              <a:rPr lang="ru-RU" altLang="ru-RU" sz="1800" b="1">
                <a:solidFill>
                  <a:schemeClr val="hlink"/>
                </a:solidFill>
              </a:rPr>
              <a:t>Получение дошкольного воспитания и обучения</a:t>
            </a:r>
            <a:r>
              <a:rPr lang="ru-RU" altLang="ru-RU" sz="1600"/>
              <a:t>. Тип дошкольного образовательного учреждения (нужное подчеркнуть): дошкольное учреждение общего назначения; дошкольное учреждение общего назначения с соблюдением специального режима; коррекционная группа в дошкольном учреждении общего назначения; специализированное (коррекционное) учреждение для обучающихся, воспитанников с ограниченными возможностями здоровья (указать вид):</a:t>
            </a:r>
          </a:p>
          <a:p>
            <a:pPr eaLnBrk="1" hangingPunct="1">
              <a:buFontTx/>
              <a:buNone/>
            </a:pPr>
            <a:r>
              <a:rPr lang="ru-RU" altLang="ru-RU" sz="1800" b="1">
                <a:solidFill>
                  <a:schemeClr val="hlink"/>
                </a:solidFill>
              </a:rPr>
              <a:t>Получение общего образования</a:t>
            </a:r>
            <a:r>
              <a:rPr lang="ru-RU" altLang="ru-RU" sz="1800"/>
              <a:t>. Тип школьного образовательного учреждения (нужное подчеркнуть): общеобразовательная школа общего назначения (обучение с использованием обычной программы, в малых группах при соблюдении специального режима учебного процесса (указать какого).</a:t>
            </a:r>
          </a:p>
          <a:p>
            <a:pPr eaLnBrk="1" hangingPunct="1">
              <a:buFontTx/>
              <a:buNone/>
            </a:pPr>
            <a:r>
              <a:rPr lang="ru-RU" altLang="ru-RU" sz="1800" b="1">
                <a:solidFill>
                  <a:schemeClr val="hlink"/>
                </a:solidFill>
              </a:rPr>
              <a:t>Условия</a:t>
            </a:r>
            <a:r>
              <a:rPr lang="ru-RU" altLang="ru-RU" sz="1800"/>
              <a:t> получения общего образования (нужное подчеркнуть): </a:t>
            </a:r>
          </a:p>
          <a:p>
            <a:pPr eaLnBrk="1" hangingPunct="1">
              <a:buFontTx/>
              <a:buNone/>
            </a:pPr>
            <a:r>
              <a:rPr lang="ru-RU" altLang="ru-RU" sz="1800" b="1">
                <a:solidFill>
                  <a:schemeClr val="hlink"/>
                </a:solidFill>
              </a:rPr>
              <a:t>Форма получения</a:t>
            </a:r>
            <a:r>
              <a:rPr lang="ru-RU" altLang="ru-RU" sz="1800"/>
              <a:t> общего образования </a:t>
            </a:r>
          </a:p>
          <a:p>
            <a:pPr eaLnBrk="1" hangingPunct="1">
              <a:buFontTx/>
              <a:buNone/>
            </a:pPr>
            <a:r>
              <a:rPr lang="ru-RU" altLang="ru-RU" sz="1800" b="1">
                <a:solidFill>
                  <a:schemeClr val="hlink"/>
                </a:solidFill>
              </a:rPr>
              <a:t>Режим занятий:</a:t>
            </a:r>
            <a:r>
              <a:rPr lang="ru-RU" altLang="ru-RU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5226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381000"/>
            <a:ext cx="82296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 b="1">
                <a:solidFill>
                  <a:srgbClr val="CC3300"/>
                </a:solidFill>
              </a:rPr>
              <a:t>Коррекционная программа</a:t>
            </a:r>
            <a:r>
              <a:rPr lang="ru-RU" altLang="ru-RU" sz="4000"/>
              <a:t>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219201"/>
            <a:ext cx="8229600" cy="4906963"/>
          </a:xfrm>
        </p:spPr>
        <p:txBody>
          <a:bodyPr/>
          <a:lstStyle/>
          <a:p>
            <a:pPr eaLnBrk="1" hangingPunct="1"/>
            <a:r>
              <a:rPr lang="ru-RU" altLang="ru-RU" sz="2000" b="1"/>
              <a:t>Цели и задачи Программы</a:t>
            </a:r>
          </a:p>
          <a:p>
            <a:pPr eaLnBrk="1" hangingPunct="1"/>
            <a:r>
              <a:rPr lang="ru-RU" altLang="ru-RU" sz="2000" b="1"/>
              <a:t>Основополагающие принципы</a:t>
            </a:r>
            <a:r>
              <a:rPr lang="ru-RU" altLang="ru-RU" sz="2000"/>
              <a:t> </a:t>
            </a:r>
          </a:p>
          <a:p>
            <a:pPr eaLnBrk="1" hangingPunct="1"/>
            <a:r>
              <a:rPr lang="ru-RU" altLang="ru-RU" sz="2000" b="1"/>
              <a:t>Основные мероприятия коррекционной работы:</a:t>
            </a:r>
            <a:r>
              <a:rPr lang="ru-RU" altLang="ru-RU" sz="2000"/>
              <a:t> </a:t>
            </a:r>
          </a:p>
          <a:p>
            <a:pPr eaLnBrk="1" hangingPunct="1">
              <a:buFontTx/>
              <a:buNone/>
            </a:pPr>
            <a:r>
              <a:rPr lang="ru-RU" altLang="ru-RU" sz="1800"/>
              <a:t>   -диагностическая работа (</a:t>
            </a:r>
            <a:r>
              <a:rPr lang="ru-RU" altLang="ru-RU" sz="1800">
                <a:solidFill>
                  <a:schemeClr val="accent2"/>
                </a:solidFill>
              </a:rPr>
              <a:t>психологическая, медицинская, педагогическая диагностика</a:t>
            </a:r>
            <a:r>
              <a:rPr lang="ru-RU" altLang="ru-RU" sz="1800"/>
              <a:t>);</a:t>
            </a:r>
          </a:p>
          <a:p>
            <a:pPr eaLnBrk="1" hangingPunct="1">
              <a:buFontTx/>
              <a:buNone/>
            </a:pPr>
            <a:r>
              <a:rPr lang="ru-RU" altLang="ru-RU" sz="1800"/>
              <a:t>  - коррекционно-развивающая работа;</a:t>
            </a:r>
          </a:p>
          <a:p>
            <a:pPr eaLnBrk="1" hangingPunct="1">
              <a:buFontTx/>
              <a:buNone/>
            </a:pPr>
            <a:r>
              <a:rPr lang="ru-RU" altLang="ru-RU" sz="1800"/>
              <a:t>  - консультативная работа;</a:t>
            </a:r>
          </a:p>
          <a:p>
            <a:pPr eaLnBrk="1" hangingPunct="1">
              <a:buFontTx/>
              <a:buNone/>
            </a:pPr>
            <a:r>
              <a:rPr lang="ru-RU" altLang="ru-RU" sz="1800"/>
              <a:t>  - информационно-просветительская работа.</a:t>
            </a:r>
          </a:p>
          <a:p>
            <a:pPr eaLnBrk="1" hangingPunct="1">
              <a:buFontTx/>
              <a:buNone/>
            </a:pPr>
            <a:endParaRPr lang="ru-RU" altLang="ru-RU" sz="1800"/>
          </a:p>
          <a:p>
            <a:pPr eaLnBrk="1" hangingPunct="1">
              <a:buFontTx/>
              <a:buNone/>
            </a:pPr>
            <a:r>
              <a:rPr lang="ru-RU" altLang="ru-RU" sz="2000" b="1">
                <a:solidFill>
                  <a:srgbClr val="CC3300"/>
                </a:solidFill>
              </a:rPr>
              <a:t>Коррекционная программа</a:t>
            </a:r>
            <a:r>
              <a:rPr lang="ru-RU" altLang="ru-RU" sz="2000"/>
              <a:t>  включает работу логопедических групп; программу ЛФК и специальных групп по физкультуре; программу коррекционных занятий по личностному развитию; программу коррекции общих способностей. </a:t>
            </a:r>
          </a:p>
        </p:txBody>
      </p:sp>
    </p:spTree>
    <p:extLst>
      <p:ext uri="{BB962C8B-B14F-4D97-AF65-F5344CB8AC3E}">
        <p14:creationId xmlns:p14="http://schemas.microsoft.com/office/powerpoint/2010/main" xmlns="" val="164581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>
                <a:solidFill>
                  <a:srgbClr val="CC3300"/>
                </a:solidFill>
              </a:rPr>
              <a:t>Оценка достижений </a:t>
            </a:r>
            <a:br>
              <a:rPr lang="ru-RU" altLang="ru-RU" sz="2400">
                <a:solidFill>
                  <a:srgbClr val="CC3300"/>
                </a:solidFill>
              </a:rPr>
            </a:br>
            <a:r>
              <a:rPr lang="ru-RU" altLang="ru-RU" sz="2400">
                <a:solidFill>
                  <a:srgbClr val="CC3300"/>
                </a:solidFill>
              </a:rPr>
              <a:t>обучающихся, осваивающих АООП третьего и четвертого  вариантов ФГОС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sz="2000">
                <a:solidFill>
                  <a:srgbClr val="CC3300"/>
                </a:solidFill>
              </a:rPr>
              <a:t>Третьего варианта</a:t>
            </a:r>
            <a:r>
              <a:rPr lang="ru-RU" altLang="ru-RU" sz="2000"/>
              <a:t> может структурно включать </a:t>
            </a:r>
            <a:r>
              <a:rPr lang="ru-RU" altLang="ru-RU" sz="2000">
                <a:solidFill>
                  <a:schemeClr val="accent2"/>
                </a:solidFill>
              </a:rPr>
              <a:t>два направления оценки: 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 оценка образовательных результатов; 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 оценка социально-личностных результатов.</a:t>
            </a:r>
          </a:p>
          <a:p>
            <a:pPr>
              <a:lnSpc>
                <a:spcPct val="80000"/>
              </a:lnSpc>
            </a:pPr>
            <a:endParaRPr lang="ru-RU" altLang="ru-RU" sz="2000"/>
          </a:p>
          <a:p>
            <a:pPr algn="just">
              <a:lnSpc>
                <a:spcPct val="80000"/>
              </a:lnSpc>
            </a:pPr>
            <a:r>
              <a:rPr lang="ru-RU" altLang="ru-RU" sz="2000">
                <a:solidFill>
                  <a:srgbClr val="CC3300"/>
                </a:solidFill>
              </a:rPr>
              <a:t>Четвертого  варианта</a:t>
            </a:r>
            <a:r>
              <a:rPr lang="ru-RU" altLang="ru-RU" sz="2000"/>
              <a:t>  - оценка результатов обследования должна обеспечить возможность  выявить и зафиксировать даже незначительные изменения в развитии  каждого обучающегося по всем изучаемым параметрам, которые отражают динамику овладения формируемыми знаниями и умениями, а также увидеть не только его актуальный уровень развития, но и «зону ближайшего развития».</a:t>
            </a:r>
          </a:p>
        </p:txBody>
      </p:sp>
    </p:spTree>
    <p:extLst>
      <p:ext uri="{BB962C8B-B14F-4D97-AF65-F5344CB8AC3E}">
        <p14:creationId xmlns:p14="http://schemas.microsoft.com/office/powerpoint/2010/main" xmlns="" val="68289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 idx="4294967295"/>
          </p:nvPr>
        </p:nvSpPr>
        <p:spPr>
          <a:xfrm flipV="1">
            <a:off x="2895600" y="76200"/>
            <a:ext cx="7772400" cy="76200"/>
          </a:xfrm>
        </p:spPr>
        <p:txBody>
          <a:bodyPr>
            <a:normAutofit fontScale="90000"/>
          </a:bodyPr>
          <a:lstStyle/>
          <a:p>
            <a:r>
              <a:rPr lang="ru-RU" altLang="ru-RU" sz="2000" b="1"/>
              <a:t/>
            </a:r>
            <a:br>
              <a:rPr lang="ru-RU" altLang="ru-RU" sz="2000" b="1"/>
            </a:br>
            <a:r>
              <a:rPr lang="ru-RU" altLang="ru-RU" sz="2000"/>
              <a:t/>
            </a:r>
            <a:br>
              <a:rPr lang="ru-RU" altLang="ru-RU" sz="2000"/>
            </a:br>
            <a:endParaRPr lang="ru-RU" altLang="ru-RU" sz="200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</p:nvPr>
        </p:nvGraphicFramePr>
        <p:xfrm>
          <a:off x="1676400" y="381000"/>
          <a:ext cx="8839200" cy="6337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933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458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674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Трудовая функция -</a:t>
                      </a:r>
                      <a:r>
                        <a:rPr lang="ru-RU" sz="1600" b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Обучение.</a:t>
                      </a:r>
                      <a:r>
                        <a:rPr lang="ru-RU" sz="1600" b="1" baseline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Трудовые </a:t>
                      </a: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готовности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96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1.Формирование </a:t>
                      </a: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мотивации к обучению 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5784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Необходимые умения</a:t>
                      </a:r>
                      <a:endParaRPr lang="ru-RU" sz="1400"/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69">
                <a:tc>
                  <a:txBody>
                    <a:bodyPr/>
                    <a:lstStyle/>
                    <a:p>
                      <a:r>
                        <a:rPr lang="ru-RU" sz="14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2.Разрабатывать (осваивать) и применять современные психолого-педагогические технологии, основанные </a:t>
                      </a:r>
                      <a:r>
                        <a:rPr lang="ru-RU" sz="1400" b="1" i="1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знании законов развития личности и поведения в реальной и виртуальной среде</a:t>
                      </a:r>
                      <a:endParaRPr lang="ru-RU" sz="1400"/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58317">
                <a:tc>
                  <a:txBody>
                    <a:bodyPr/>
                    <a:lstStyle/>
                    <a:p>
                      <a:pPr algn="just"/>
                      <a:r>
                        <a:rPr lang="ru-RU" sz="14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3.Использовать и апробировать специальные подходы к обучению в целях </a:t>
                      </a:r>
                      <a:r>
                        <a:rPr lang="ru-RU" sz="1400" b="1" i="1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включения в образовательный процесс всех обучающихся</a:t>
                      </a:r>
                      <a:r>
                        <a:rPr lang="ru-RU" sz="14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в том числе </a:t>
                      </a:r>
                      <a:r>
                        <a:rPr lang="ru-RU" sz="1400" b="1" i="1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особыми потребностями в образовании:</a:t>
                      </a:r>
                      <a:r>
                        <a:rPr lang="ru-RU" sz="14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обучающихся, проявивших выдающиеся способности;  обучающихся, для которых русский язык не является родным; обучающихся с ограниченными возможностями здоровья</a:t>
                      </a:r>
                      <a:endParaRPr lang="ru-RU" sz="1400"/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5784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Необходимые знания</a:t>
                      </a:r>
                      <a:endParaRPr lang="ru-RU" sz="1600"/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31569">
                <a:tc>
                  <a:txBody>
                    <a:bodyPr/>
                    <a:lstStyle/>
                    <a:p>
                      <a:pPr algn="just"/>
                      <a:r>
                        <a:rPr lang="ru-RU" sz="14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4.Основные закономерности возрастного развития, стадии и кризисы развития, социализация личности, индикаторы  индивидуальных особенностей траекторий жизни, их возможные девиации, а также основы их психодиагностики </a:t>
                      </a:r>
                      <a:endParaRPr lang="ru-RU" sz="1400"/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8195">
                <a:tc>
                  <a:txBody>
                    <a:bodyPr/>
                    <a:lstStyle/>
                    <a:p>
                      <a:r>
                        <a:rPr lang="ru-RU" sz="14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Основы психодидактики, поликультурного образования, закономерностей поведения в социальных сетях</a:t>
                      </a:r>
                      <a:endParaRPr lang="ru-RU" sz="1400"/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9666">
                <a:tc>
                  <a:txBody>
                    <a:bodyPr/>
                    <a:lstStyle/>
                    <a:p>
                      <a:r>
                        <a:rPr lang="ru-RU" sz="18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</a:t>
                      </a:r>
                      <a:r>
                        <a:rPr lang="ru-RU" sz="14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Нормативные документы по вопросам обучения и воспитания детей и молодежи</a:t>
                      </a:r>
                      <a:endParaRPr lang="ru-RU" sz="1400"/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096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Трудовая функция – Воспитательная деятельность</a:t>
                      </a:r>
                      <a:endParaRPr lang="ru-RU" sz="1600" kern="120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/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29666">
                <a:tc>
                  <a:txBody>
                    <a:bodyPr/>
                    <a:lstStyle/>
                    <a:p>
                      <a:r>
                        <a:rPr lang="ru-RU" sz="1400" smtClean="0"/>
                        <a:t>7.Регулирование поведения обучающихся для безопасности образовательной среды</a:t>
                      </a:r>
                      <a:endParaRPr lang="ru-RU" sz="1400"/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7092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Реестр примерных основных общеобразовательных программ, размещенны на сайте: </a:t>
            </a:r>
            <a:r>
              <a:rPr lang="en-US" altLang="ru-RU" smtClean="0">
                <a:hlinkClick r:id="rId2"/>
              </a:rPr>
              <a:t>https://fgosreestr.ru/</a:t>
            </a: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44905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274638"/>
            <a:ext cx="8305800" cy="1858962"/>
          </a:xfrm>
        </p:spPr>
        <p:txBody>
          <a:bodyPr/>
          <a:lstStyle/>
          <a:p>
            <a:pPr algn="just"/>
            <a:r>
              <a:rPr lang="ru-RU" altLang="ru-RU" sz="4000">
                <a:solidFill>
                  <a:srgbClr val="996600"/>
                </a:solidFill>
              </a:rPr>
              <a:t>Необучаемых детей не бывает – кто на что способен, тому его и надо обучать.</a:t>
            </a:r>
            <a:r>
              <a:rPr lang="ru-RU" altLang="ru-RU" sz="4000"/>
              <a:t>           В. Каганов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971801"/>
            <a:ext cx="8229600" cy="3154363"/>
          </a:xfrm>
        </p:spPr>
        <p:txBody>
          <a:bodyPr/>
          <a:lstStyle/>
          <a:p>
            <a:pPr marL="0" indent="0">
              <a:buNone/>
            </a:pPr>
            <a:r>
              <a:rPr lang="ru-RU" altLang="ru-RU" smtClean="0">
                <a:solidFill>
                  <a:srgbClr val="CC3300"/>
                </a:solidFill>
              </a:rPr>
              <a:t>Тема выступления «Адаптированная основная образовательная программа»</a:t>
            </a:r>
          </a:p>
          <a:p>
            <a:pPr marL="0" indent="0">
              <a:buNone/>
            </a:pPr>
            <a:endParaRPr lang="ru-RU" altLang="ru-RU" smtClean="0">
              <a:solidFill>
                <a:srgbClr val="CC3300"/>
              </a:solidFill>
            </a:endParaRPr>
          </a:p>
          <a:p>
            <a:pPr marL="0" indent="0" algn="r">
              <a:buNone/>
            </a:pPr>
            <a:r>
              <a:rPr lang="ru-RU" altLang="ru-RU" smtClean="0">
                <a:solidFill>
                  <a:srgbClr val="CC3300"/>
                </a:solidFill>
              </a:rPr>
              <a:t>Купоросова Ольга Владимировна</a:t>
            </a:r>
          </a:p>
          <a:p>
            <a:pPr marL="0" indent="0" algn="r">
              <a:buNone/>
            </a:pPr>
            <a:r>
              <a:rPr lang="ru-RU" altLang="ru-RU" smtClean="0">
                <a:solidFill>
                  <a:srgbClr val="CC3300"/>
                </a:solidFill>
              </a:rPr>
              <a:t>директор</a:t>
            </a:r>
          </a:p>
        </p:txBody>
      </p:sp>
    </p:spTree>
    <p:extLst>
      <p:ext uri="{BB962C8B-B14F-4D97-AF65-F5344CB8AC3E}">
        <p14:creationId xmlns:p14="http://schemas.microsoft.com/office/powerpoint/2010/main" xmlns="" val="3794654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343150" y="1131889"/>
            <a:ext cx="7696200" cy="687387"/>
          </a:xfrm>
        </p:spPr>
        <p:txBody>
          <a:bodyPr/>
          <a:lstStyle/>
          <a:p>
            <a:r>
              <a:rPr lang="ru-RU" altLang="ru-RU" sz="2100" b="1">
                <a:solidFill>
                  <a:srgbClr val="CC3300"/>
                </a:solidFill>
              </a:rPr>
              <a:t>Для разработки АООП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52650" y="1989139"/>
            <a:ext cx="7886700" cy="3500437"/>
          </a:xfrm>
        </p:spPr>
        <p:txBody>
          <a:bodyPr/>
          <a:lstStyle/>
          <a:p>
            <a:r>
              <a:rPr lang="ru-RU" altLang="ru-RU" sz="1500" b="1">
                <a:solidFill>
                  <a:srgbClr val="002060"/>
                </a:solidFill>
              </a:rPr>
              <a:t>Разработка и реализация индивидуальной образовательной программы для детей с ограниченными возможностями здоровья в начальной школе. Методические рекомендации для учителей начальной школы / Под. ред. Е.В. Самсоновой. — М.: МГППУ, 2012. — 84 с.</a:t>
            </a:r>
          </a:p>
          <a:p>
            <a:r>
              <a:rPr lang="ru-RU" altLang="ru-RU" sz="1500"/>
              <a:t>Методический конструктор для написания сценария урока в инклюзивном классе</a:t>
            </a:r>
          </a:p>
          <a:p>
            <a:r>
              <a:rPr lang="ru-RU" altLang="ru-RU" sz="1500"/>
              <a:t>Как написать рабочую программу учебного курса для инклюзивного класса (методические рекомендации)</a:t>
            </a:r>
          </a:p>
          <a:p>
            <a:r>
              <a:rPr lang="ru-RU" altLang="ru-RU" sz="1500"/>
              <a:t>Примерная форма индивидуального образовательного плана</a:t>
            </a:r>
          </a:p>
          <a:p>
            <a:r>
              <a:rPr lang="ru-RU" altLang="ru-RU" sz="1500"/>
              <a:t>Создание безбарьерной среды</a:t>
            </a:r>
          </a:p>
          <a:p>
            <a:r>
              <a:rPr lang="ru-RU" altLang="ru-RU" sz="1500"/>
              <a:t>Психолого-педагогическое сопровождение</a:t>
            </a:r>
          </a:p>
          <a:p>
            <a:endParaRPr lang="ru-RU" altLang="ru-RU" sz="1500"/>
          </a:p>
          <a:p>
            <a:r>
              <a:rPr lang="ru-RU" altLang="ru-RU" sz="1600">
                <a:hlinkClick r:id="rId2"/>
              </a:rPr>
              <a:t>http://minobr.gov-murman.ru/activities/modernization/fgos-ovz/fgos-doc.php</a:t>
            </a:r>
            <a:endParaRPr lang="ru-RU" altLang="ru-RU" sz="1600"/>
          </a:p>
          <a:p>
            <a:endParaRPr lang="ru-RU" altLang="ru-RU" sz="1500"/>
          </a:p>
          <a:p>
            <a:endParaRPr lang="ru-RU" altLang="ru-RU" sz="1500"/>
          </a:p>
          <a:p>
            <a:endParaRPr lang="ru-RU" altLang="ru-RU" sz="1500"/>
          </a:p>
          <a:p>
            <a:endParaRPr lang="ru-RU" altLang="ru-RU" sz="1500"/>
          </a:p>
        </p:txBody>
      </p:sp>
    </p:spTree>
    <p:extLst>
      <p:ext uri="{BB962C8B-B14F-4D97-AF65-F5344CB8AC3E}">
        <p14:creationId xmlns:p14="http://schemas.microsoft.com/office/powerpoint/2010/main" xmlns="" val="104714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96668"/>
            <a:ext cx="12192000" cy="69546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68086" y="283592"/>
            <a:ext cx="11484429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cs typeface="FrankRuehl" pitchFamily="34" charset="-79"/>
              </a:rPr>
              <a:t>Практика инклюзивного обучения детей с ОВЗ при помощи </a:t>
            </a:r>
            <a:r>
              <a:rPr lang="ru-RU" sz="4800" b="1" dirty="0" err="1" smtClean="0">
                <a:cs typeface="FrankRuehl" pitchFamily="34" charset="-79"/>
              </a:rPr>
              <a:t>арт-терапевтических</a:t>
            </a:r>
            <a:r>
              <a:rPr lang="ru-RU" sz="4800" b="1" dirty="0" smtClean="0">
                <a:cs typeface="FrankRuehl" pitchFamily="34" charset="-79"/>
              </a:rPr>
              <a:t> техник с точки зрения </a:t>
            </a:r>
            <a:r>
              <a:rPr lang="ru-RU" sz="4800" b="1" dirty="0" err="1" smtClean="0">
                <a:cs typeface="FrankRuehl" pitchFamily="34" charset="-79"/>
              </a:rPr>
              <a:t>олигофренопедагога</a:t>
            </a:r>
            <a:r>
              <a:rPr lang="ru-RU" sz="4800" b="1" dirty="0" smtClean="0">
                <a:cs typeface="FrankRuehl" pitchFamily="34" charset="-79"/>
              </a:rPr>
              <a:t> .</a:t>
            </a:r>
          </a:p>
          <a:p>
            <a:pPr algn="ctr"/>
            <a:endParaRPr lang="ru-RU" sz="4800" b="1" dirty="0">
              <a:cs typeface="FrankRuehl" pitchFamily="34" charset="-79"/>
            </a:endParaRPr>
          </a:p>
          <a:p>
            <a:pPr algn="ctr"/>
            <a:endParaRPr lang="ru-RU" sz="4800" b="1" dirty="0" smtClean="0">
              <a:cs typeface="FrankRuehl" pitchFamily="34" charset="-79"/>
            </a:endParaRPr>
          </a:p>
          <a:p>
            <a:pPr algn="r"/>
            <a:endParaRPr lang="ru-RU" sz="2800" b="1" dirty="0" smtClean="0">
              <a:cs typeface="FrankRuehl" pitchFamily="34" charset="-79"/>
            </a:endParaRPr>
          </a:p>
          <a:p>
            <a:pPr algn="r"/>
            <a:r>
              <a:rPr lang="ru-RU" sz="2800" b="1" dirty="0" smtClean="0">
                <a:cs typeface="FrankRuehl" pitchFamily="34" charset="-79"/>
              </a:rPr>
              <a:t>Педагог-психолог, </a:t>
            </a:r>
            <a:r>
              <a:rPr lang="ru-RU" sz="2800" b="1" dirty="0" err="1" smtClean="0">
                <a:cs typeface="FrankRuehl" pitchFamily="34" charset="-79"/>
              </a:rPr>
              <a:t>олигофренопедагог</a:t>
            </a:r>
            <a:endParaRPr lang="ru-RU" sz="2800" b="1" dirty="0" smtClean="0">
              <a:cs typeface="FrankRuehl" pitchFamily="34" charset="-79"/>
            </a:endParaRPr>
          </a:p>
          <a:p>
            <a:pPr algn="r"/>
            <a:r>
              <a:rPr lang="ru-RU" sz="2800" b="1" dirty="0" smtClean="0">
                <a:cs typeface="FrankRuehl" pitchFamily="34" charset="-79"/>
              </a:rPr>
              <a:t>Агапова Ирина Юрьевна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3833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629653" y="831015"/>
            <a:ext cx="11450052" cy="5842502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 smtClean="0"/>
              <a:t>      </a:t>
            </a:r>
            <a:r>
              <a:rPr lang="ru-RU" sz="3600" dirty="0" smtClean="0"/>
              <a:t>Категории </a:t>
            </a:r>
            <a:r>
              <a:rPr lang="ru-RU" sz="3600" dirty="0"/>
              <a:t>детей с ОВЗ</a:t>
            </a:r>
            <a:r>
              <a:rPr lang="ru-RU" sz="3600" dirty="0" smtClean="0"/>
              <a:t>:</a:t>
            </a:r>
            <a:endParaRPr lang="ru-RU" sz="3600" dirty="0"/>
          </a:p>
          <a:p>
            <a:r>
              <a:rPr lang="ru-RU" sz="3600" dirty="0" smtClean="0"/>
              <a:t>дети </a:t>
            </a:r>
            <a:r>
              <a:rPr lang="ru-RU" sz="3600" dirty="0"/>
              <a:t>с нарушениями </a:t>
            </a:r>
            <a:r>
              <a:rPr lang="ru-RU" sz="3600" dirty="0" smtClean="0"/>
              <a:t>зрения</a:t>
            </a:r>
            <a:endParaRPr lang="ru-RU" sz="3600" dirty="0"/>
          </a:p>
          <a:p>
            <a:r>
              <a:rPr lang="ru-RU" sz="3600" dirty="0" smtClean="0"/>
              <a:t>дети </a:t>
            </a:r>
            <a:r>
              <a:rPr lang="ru-RU" sz="3600" dirty="0"/>
              <a:t>с нарушениями </a:t>
            </a:r>
            <a:r>
              <a:rPr lang="ru-RU" sz="3600" dirty="0" smtClean="0"/>
              <a:t>слуха</a:t>
            </a:r>
            <a:endParaRPr lang="ru-RU" sz="3600" dirty="0"/>
          </a:p>
          <a:p>
            <a:r>
              <a:rPr lang="ru-RU" sz="3600" dirty="0" smtClean="0"/>
              <a:t>дети </a:t>
            </a:r>
            <a:r>
              <a:rPr lang="ru-RU" sz="3600" dirty="0"/>
              <a:t>с тяжелыми нарушениями речи (ТНР</a:t>
            </a:r>
            <a:r>
              <a:rPr lang="ru-RU" sz="3600" dirty="0" smtClean="0"/>
              <a:t>)</a:t>
            </a:r>
            <a:endParaRPr lang="ru-RU" sz="3600" dirty="0"/>
          </a:p>
          <a:p>
            <a:r>
              <a:rPr lang="ru-RU" sz="3600" dirty="0" smtClean="0"/>
              <a:t>дети с </a:t>
            </a:r>
            <a:r>
              <a:rPr lang="ru-RU" sz="3600" dirty="0"/>
              <a:t>нарушениями опорно-двигательного аппарата(НОДА</a:t>
            </a:r>
            <a:r>
              <a:rPr lang="ru-RU" sz="3600" dirty="0" smtClean="0"/>
              <a:t>)</a:t>
            </a:r>
            <a:endParaRPr lang="ru-RU" sz="3600" dirty="0"/>
          </a:p>
          <a:p>
            <a:r>
              <a:rPr lang="ru-RU" sz="3600" b="1" u="sng" dirty="0" smtClean="0"/>
              <a:t>дети </a:t>
            </a:r>
            <a:r>
              <a:rPr lang="ru-RU" sz="3600" b="1" u="sng" dirty="0"/>
              <a:t>с задержкой психического развития (ЗПР</a:t>
            </a:r>
            <a:r>
              <a:rPr lang="ru-RU" sz="3600" b="1" u="sng" dirty="0" smtClean="0"/>
              <a:t>)</a:t>
            </a:r>
            <a:endParaRPr lang="ru-RU" sz="3600" b="1" u="sng" dirty="0"/>
          </a:p>
          <a:p>
            <a:r>
              <a:rPr lang="ru-RU" sz="3600" b="1" u="sng" dirty="0" smtClean="0"/>
              <a:t>дети </a:t>
            </a:r>
            <a:r>
              <a:rPr lang="ru-RU" sz="3600" b="1" u="sng" dirty="0"/>
              <a:t>с нарушением интеллекта (У/О</a:t>
            </a:r>
            <a:r>
              <a:rPr lang="ru-RU" sz="3600" b="1" u="sng" dirty="0" smtClean="0"/>
              <a:t>)</a:t>
            </a:r>
            <a:endParaRPr lang="ru-RU" sz="3600" b="1" u="sng" dirty="0"/>
          </a:p>
          <a:p>
            <a:r>
              <a:rPr lang="ru-RU" sz="3600" b="1" u="sng" dirty="0" smtClean="0"/>
              <a:t>дети </a:t>
            </a:r>
            <a:r>
              <a:rPr lang="ru-RU" sz="3600" b="1" u="sng" dirty="0"/>
              <a:t>с расстройствами аутистического спектра (РА</a:t>
            </a:r>
            <a:r>
              <a:rPr lang="ru-RU" sz="3600" b="1" u="sng" dirty="0" smtClean="0"/>
              <a:t>)</a:t>
            </a:r>
            <a:endParaRPr lang="ru-RU" sz="3600" b="1" u="sng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7110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84" y="3671247"/>
            <a:ext cx="6221756" cy="3186753"/>
          </a:xfrm>
          <a:prstGeom prst="rect">
            <a:avLst/>
          </a:prstGeom>
          <a:effectLst>
            <a:softEdge rad="355600"/>
          </a:effectLst>
        </p:spPr>
      </p:pic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95065" y="297315"/>
            <a:ext cx="10908633" cy="595479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     </a:t>
            </a:r>
            <a:r>
              <a:rPr lang="ru-RU" dirty="0" smtClean="0"/>
              <a:t>    </a:t>
            </a:r>
            <a:r>
              <a:rPr lang="ru-RU" sz="3200" dirty="0" smtClean="0"/>
              <a:t>ЗПР </a:t>
            </a:r>
            <a:r>
              <a:rPr lang="ru-RU" sz="3200" dirty="0"/>
              <a:t>характеризуются сниженной обучаемостью детей, задержанным темпом развития, недостаточной </a:t>
            </a:r>
            <a:r>
              <a:rPr lang="ru-RU" sz="3200" dirty="0" err="1"/>
              <a:t>сформированностью</a:t>
            </a:r>
            <a:r>
              <a:rPr lang="ru-RU" sz="3200" dirty="0"/>
              <a:t> познавательной деятельности. </a:t>
            </a:r>
            <a:r>
              <a:rPr lang="ru-RU" sz="3200" dirty="0" smtClean="0"/>
              <a:t>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200" dirty="0" smtClean="0"/>
              <a:t>     Однако </a:t>
            </a:r>
            <a:r>
              <a:rPr lang="ru-RU" sz="3200" dirty="0"/>
              <a:t>каждый из них имеет специфическую клинико-патопсихологическую структуру и прогноз, которые обусловлены, прежде всего, преимущественным </a:t>
            </a:r>
            <a:r>
              <a:rPr lang="ru-RU" sz="3200" dirty="0" smtClean="0"/>
              <a:t>нарушением </a:t>
            </a:r>
            <a:r>
              <a:rPr lang="ru-RU" sz="3200" dirty="0"/>
              <a:t>эмоциональных или интеллектуальных функций, </a:t>
            </a:r>
            <a:endParaRPr lang="ru-RU" sz="3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3200" dirty="0" smtClean="0"/>
              <a:t>степенью </a:t>
            </a:r>
            <a:r>
              <a:rPr lang="ru-RU" sz="3200" dirty="0"/>
              <a:t>выраженности этих </a:t>
            </a:r>
            <a:endParaRPr lang="ru-RU" sz="3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3200" dirty="0" smtClean="0"/>
              <a:t>нарушений</a:t>
            </a:r>
            <a:r>
              <a:rPr lang="ru-RU" sz="3200" dirty="0"/>
              <a:t>, </a:t>
            </a:r>
            <a:r>
              <a:rPr lang="ru-RU" sz="3200" dirty="0" err="1"/>
              <a:t>сочетанностью</a:t>
            </a:r>
            <a:r>
              <a:rPr lang="ru-RU" sz="3200" dirty="0"/>
              <a:t> их </a:t>
            </a:r>
            <a:endParaRPr lang="ru-RU" sz="3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3200" dirty="0" smtClean="0"/>
              <a:t>с </a:t>
            </a:r>
            <a:r>
              <a:rPr lang="ru-RU" sz="3200" dirty="0"/>
              <a:t>другими неврологическими и </a:t>
            </a:r>
            <a:endParaRPr lang="ru-RU" sz="3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3200" dirty="0" err="1" smtClean="0"/>
              <a:t>энцефалопатическими</a:t>
            </a:r>
            <a:r>
              <a:rPr lang="ru-RU" sz="32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200" dirty="0" smtClean="0"/>
              <a:t>расстройствами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33156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271836" cy="395387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078832" y="488144"/>
            <a:ext cx="11113168" cy="563395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000" dirty="0" smtClean="0"/>
              <a:t>                             Дети </a:t>
            </a:r>
            <a:r>
              <a:rPr lang="ru-RU" sz="3000" dirty="0"/>
              <a:t>с нарушениями </a:t>
            </a:r>
            <a:r>
              <a:rPr lang="ru-RU" sz="3000" dirty="0" smtClean="0"/>
              <a:t>                   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000" dirty="0"/>
              <a:t> </a:t>
            </a:r>
            <a:r>
              <a:rPr lang="ru-RU" sz="3000" dirty="0" smtClean="0"/>
              <a:t>                                   интеллектуального </a:t>
            </a:r>
            <a:r>
              <a:rPr lang="ru-RU" sz="3000" dirty="0"/>
              <a:t>развития, </a:t>
            </a:r>
            <a:endParaRPr lang="ru-RU" sz="30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3000" dirty="0"/>
              <a:t> </a:t>
            </a:r>
            <a:r>
              <a:rPr lang="ru-RU" sz="3000" dirty="0" smtClean="0"/>
              <a:t>                                      органическое </a:t>
            </a:r>
            <a:r>
              <a:rPr lang="ru-RU" sz="3000" dirty="0"/>
              <a:t>поражение мозга, </a:t>
            </a:r>
            <a:endParaRPr lang="ru-RU" sz="30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3000" dirty="0"/>
              <a:t> </a:t>
            </a:r>
            <a:r>
              <a:rPr lang="ru-RU" sz="3000" dirty="0" smtClean="0"/>
              <a:t>        нарушения </a:t>
            </a:r>
            <a:r>
              <a:rPr lang="ru-RU" sz="3000" dirty="0"/>
              <a:t>ВПФ</a:t>
            </a:r>
          </a:p>
          <a:p>
            <a:pPr marL="0" indent="0">
              <a:spcBef>
                <a:spcPts val="0"/>
              </a:spcBef>
              <a:buNone/>
            </a:pPr>
            <a:endParaRPr lang="ru-RU" sz="3000" dirty="0"/>
          </a:p>
          <a:p>
            <a:pPr marL="0" indent="0">
              <a:spcBef>
                <a:spcPts val="0"/>
              </a:spcBef>
              <a:buNone/>
            </a:pPr>
            <a:r>
              <a:rPr lang="en-US" sz="3000" dirty="0" smtClean="0"/>
              <a:t>     </a:t>
            </a:r>
            <a:r>
              <a:rPr lang="ru-RU" sz="3000" dirty="0" smtClean="0"/>
              <a:t>                                           Высшие </a:t>
            </a:r>
            <a:r>
              <a:rPr lang="ru-RU" sz="3000" dirty="0"/>
              <a:t>психические функции </a:t>
            </a:r>
            <a:endParaRPr lang="ru-RU" sz="3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3000" dirty="0"/>
              <a:t> </a:t>
            </a:r>
            <a:r>
              <a:rPr lang="ru-RU" sz="3000" dirty="0" smtClean="0"/>
              <a:t>                                              (</a:t>
            </a:r>
            <a:r>
              <a:rPr lang="ru-RU" sz="3000" dirty="0"/>
              <a:t>ВПФ) – это главное, что отличает психику </a:t>
            </a:r>
            <a:r>
              <a:rPr lang="ru-RU" sz="3000" dirty="0" smtClean="0"/>
              <a:t>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000" dirty="0"/>
              <a:t> </a:t>
            </a:r>
            <a:r>
              <a:rPr lang="ru-RU" sz="3000" dirty="0" smtClean="0"/>
              <a:t>                                                человека </a:t>
            </a:r>
            <a:r>
              <a:rPr lang="ru-RU" sz="3000" dirty="0"/>
              <a:t>от психики животного. </a:t>
            </a:r>
            <a:endParaRPr lang="en-US" sz="3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3000" dirty="0"/>
              <a:t> </a:t>
            </a:r>
            <a:r>
              <a:rPr lang="en-US" sz="3000" dirty="0" smtClean="0"/>
              <a:t>    </a:t>
            </a:r>
            <a:r>
              <a:rPr lang="ru-RU" sz="3000" dirty="0" smtClean="0"/>
              <a:t>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000" dirty="0" smtClean="0"/>
              <a:t> ВПФ </a:t>
            </a:r>
            <a:r>
              <a:rPr lang="ru-RU" sz="3000" dirty="0"/>
              <a:t>– это сложные психологические процессы, которые социальны по своему происхождению, формирующиеся при жизни, произвольны по способу своего осуществления и опосредованные речью.</a:t>
            </a:r>
          </a:p>
        </p:txBody>
      </p:sp>
    </p:spTree>
    <p:extLst>
      <p:ext uri="{BB962C8B-B14F-4D97-AF65-F5344CB8AC3E}">
        <p14:creationId xmlns:p14="http://schemas.microsoft.com/office/powerpoint/2010/main" xmlns="" val="35580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501314" y="662572"/>
            <a:ext cx="11450055" cy="619542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Дети </a:t>
            </a:r>
            <a:r>
              <a:rPr lang="ru-RU" dirty="0"/>
              <a:t>с нарушениями эмоционально-волевой сферы – с </a:t>
            </a:r>
            <a:r>
              <a:rPr lang="ru-RU" dirty="0" smtClean="0"/>
              <a:t>РДА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     Нарушения </a:t>
            </a:r>
            <a:r>
              <a:rPr lang="ru-RU" dirty="0"/>
              <a:t>развития эмоционально-волевой сферы психики занимают особое место среди других типов </a:t>
            </a:r>
            <a:r>
              <a:rPr lang="ru-RU" dirty="0" err="1"/>
              <a:t>дизонтогенеза</a:t>
            </a:r>
            <a:r>
              <a:rPr lang="ru-RU" dirty="0"/>
              <a:t>. Самым важным отличием является то, что дети не обладают видимыми, очевидными нарушениями здоровья (по сравнению с детьми с нарушениями по </a:t>
            </a:r>
            <a:r>
              <a:rPr lang="ru-RU" dirty="0" err="1"/>
              <a:t>дефицитарному</a:t>
            </a:r>
            <a:r>
              <a:rPr lang="ru-RU" dirty="0"/>
              <a:t> типу, могут относительно неплохо справляться с разными видами деятельности (в отличие от детей с нарушениями интеллекта). Но дети с расстройствами эмоционально-волевой сферы характеризуются выраженными отклонениями в социально-личностном развитии, которые приводят к социальной дезадаптации</a:t>
            </a:r>
            <a:r>
              <a:rPr lang="ru-RU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Искаженный </a:t>
            </a:r>
            <a:r>
              <a:rPr lang="ru-RU" dirty="0" err="1"/>
              <a:t>дизонтогенез</a:t>
            </a:r>
            <a:r>
              <a:rPr lang="ru-RU" dirty="0"/>
              <a:t> представляет собой тип развития, сочетающий особенности задержанного, нормативного и ускоренного развития психических </a:t>
            </a:r>
            <a:r>
              <a:rPr lang="ru-RU" dirty="0" smtClean="0"/>
              <a:t>функций (ярким примером служит РДА).</a:t>
            </a:r>
          </a:p>
          <a:p>
            <a:pPr marL="0" indent="0" algn="ctr">
              <a:buNone/>
            </a:pPr>
            <a:r>
              <a:rPr lang="ru-RU" b="1" dirty="0"/>
              <a:t>Ранний детский </a:t>
            </a:r>
            <a:r>
              <a:rPr lang="ru-RU" b="1" dirty="0" smtClean="0"/>
              <a:t>аутизм (РДА)</a:t>
            </a:r>
            <a:endParaRPr lang="ru-RU" b="1" dirty="0"/>
          </a:p>
          <a:p>
            <a:pPr marL="0" indent="0">
              <a:buNone/>
            </a:pPr>
            <a:r>
              <a:rPr lang="ru-RU" dirty="0" smtClean="0"/>
              <a:t>Ранний </a:t>
            </a:r>
            <a:r>
              <a:rPr lang="ru-RU" dirty="0"/>
              <a:t>детский аутизм (РДА) – нарушение в развитии эмоционально-личностной сферы детей и подростков.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149527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693821" y="654550"/>
            <a:ext cx="11097126" cy="571416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200" dirty="0"/>
              <a:t>Дети с комплексными (сложными) </a:t>
            </a:r>
            <a:endParaRPr lang="ru-RU" sz="3200" dirty="0" smtClean="0"/>
          </a:p>
          <a:p>
            <a:pPr marL="0" indent="0" algn="ctr">
              <a:buNone/>
            </a:pPr>
            <a:r>
              <a:rPr lang="ru-RU" sz="3200" dirty="0" smtClean="0"/>
              <a:t>нарушениями </a:t>
            </a:r>
            <a:r>
              <a:rPr lang="ru-RU" sz="3200" dirty="0"/>
              <a:t>развития</a:t>
            </a:r>
            <a:r>
              <a:rPr lang="ru-RU" sz="3200" dirty="0" smtClean="0"/>
              <a:t>.</a:t>
            </a:r>
            <a:endParaRPr lang="ru-RU" sz="3200" dirty="0"/>
          </a:p>
          <a:p>
            <a:pPr marL="0" indent="0">
              <a:buNone/>
            </a:pPr>
            <a:r>
              <a:rPr lang="ru-RU" dirty="0" smtClean="0"/>
              <a:t>      Нарушение </a:t>
            </a:r>
            <a:r>
              <a:rPr lang="ru-RU" dirty="0"/>
              <a:t>развития может быть изолированным (единичным) или сложным (множественным). Единичное нарушение — это нарушение какой-то одной системы организма. Например, это только нарушение зрения или только нарушение слуха. Но изолированное повреждение слухового анализатора вызывает выпадение слуховой чувствительности и ведет к нарушению формирования речи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     Сложное</a:t>
            </a:r>
            <a:r>
              <a:rPr lang="ru-RU" dirty="0"/>
              <a:t>, или множественное, нарушение — это первичное нарушение двух или более систем организма у одного ребенка с последующим комплексом вторичных расстройств. Например, </a:t>
            </a:r>
            <a:r>
              <a:rPr lang="ru-RU" dirty="0" err="1"/>
              <a:t>слепоглухота</a:t>
            </a:r>
            <a:r>
              <a:rPr lang="ru-RU" dirty="0"/>
              <a:t>, слепота и нарушение речи, слабовидение и двигательные нарушения, умственная отсталость с выраженными нарушениями зрения и слуха и т. д.</a:t>
            </a:r>
          </a:p>
        </p:txBody>
      </p:sp>
    </p:spTree>
    <p:extLst>
      <p:ext uri="{BB962C8B-B14F-4D97-AF65-F5344CB8AC3E}">
        <p14:creationId xmlns:p14="http://schemas.microsoft.com/office/powerpoint/2010/main" xmlns="" val="240185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107" y="1297787"/>
            <a:ext cx="5531893" cy="556021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474830" y="330247"/>
            <a:ext cx="10515600" cy="569253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/>
              <a:t>     </a:t>
            </a:r>
            <a:r>
              <a:rPr lang="ru-RU" sz="3200" dirty="0" smtClean="0"/>
              <a:t>Термин </a:t>
            </a:r>
            <a:r>
              <a:rPr lang="ru-RU" sz="3200" dirty="0"/>
              <a:t>«Арт-терапия» говорит сам за себя, так как дословно с латыни переводится как </a:t>
            </a:r>
            <a:endParaRPr lang="ru-RU" sz="32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«</a:t>
            </a:r>
            <a:r>
              <a:rPr lang="ru-RU" sz="3200" dirty="0"/>
              <a:t>лечение </a:t>
            </a:r>
            <a:r>
              <a:rPr lang="ru-RU" sz="3200" dirty="0" smtClean="0"/>
              <a:t>искусством</a:t>
            </a:r>
            <a:r>
              <a:rPr lang="ru-RU" sz="3200" dirty="0"/>
              <a:t>». </a:t>
            </a:r>
            <a:endParaRPr lang="ru-RU" sz="32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     Действительно</a:t>
            </a:r>
            <a:r>
              <a:rPr lang="ru-RU" sz="3200" dirty="0"/>
              <a:t>, арт-терапия – </a:t>
            </a:r>
            <a:endParaRPr lang="ru-RU" sz="32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это </a:t>
            </a:r>
            <a:r>
              <a:rPr lang="ru-RU" sz="3200" dirty="0"/>
              <a:t>направление в психотерапии, </a:t>
            </a:r>
            <a:endParaRPr lang="ru-RU" sz="32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основанное </a:t>
            </a:r>
            <a:r>
              <a:rPr lang="ru-RU" sz="3200" dirty="0"/>
              <a:t>на искусстве и </a:t>
            </a:r>
            <a:endParaRPr lang="ru-RU" sz="32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творчестве</a:t>
            </a:r>
            <a:r>
              <a:rPr lang="ru-RU" sz="3200" dirty="0"/>
              <a:t>. </a:t>
            </a:r>
            <a:endParaRPr lang="ru-RU" sz="32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     Она </a:t>
            </a:r>
            <a:r>
              <a:rPr lang="ru-RU" sz="3200" dirty="0"/>
              <a:t>включает в себя и </a:t>
            </a:r>
            <a:endParaRPr lang="ru-RU" sz="32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диагностику и </a:t>
            </a:r>
            <a:r>
              <a:rPr lang="ru-RU" sz="3200" dirty="0"/>
              <a:t>коррекцию </a:t>
            </a:r>
            <a:r>
              <a:rPr lang="ru-RU" sz="3200" dirty="0" smtClean="0"/>
              <a:t>и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непосредственно </a:t>
            </a:r>
            <a:r>
              <a:rPr lang="ru-RU" sz="3200" dirty="0"/>
              <a:t>саму </a:t>
            </a:r>
            <a:r>
              <a:rPr lang="ru-RU" sz="3200" dirty="0" smtClean="0"/>
              <a:t>терапию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психологических </a:t>
            </a:r>
            <a:r>
              <a:rPr lang="ru-RU" sz="3200" dirty="0"/>
              <a:t>проблем </a:t>
            </a:r>
            <a:endParaRPr lang="ru-RU" sz="32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личности.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40216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4280" y="1501253"/>
            <a:ext cx="6053947" cy="520662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09851" y="371880"/>
            <a:ext cx="11599855" cy="6213165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                                                                       </a:t>
            </a:r>
            <a:r>
              <a:rPr lang="ru-RU" sz="11200" dirty="0" smtClean="0"/>
              <a:t>Изначально </a:t>
            </a:r>
            <a:r>
              <a:rPr lang="ru-RU" sz="11200" dirty="0"/>
              <a:t>арт-терапией называли рисуночную </a:t>
            </a:r>
            <a:r>
              <a:rPr lang="ru-RU" sz="11200" dirty="0" smtClean="0"/>
              <a:t>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1200" dirty="0" smtClean="0"/>
              <a:t>      терапию</a:t>
            </a:r>
            <a:r>
              <a:rPr lang="ru-RU" sz="11200" dirty="0"/>
              <a:t>, то есть лечение изобразительным искусством. </a:t>
            </a:r>
            <a:endParaRPr lang="ru-RU" sz="11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1200" dirty="0"/>
              <a:t> </a:t>
            </a:r>
            <a:r>
              <a:rPr lang="ru-RU" sz="11200" dirty="0" smtClean="0"/>
              <a:t>  Сегодня </a:t>
            </a:r>
            <a:r>
              <a:rPr lang="ru-RU" sz="11200" dirty="0"/>
              <a:t>арт-терапия имеет множество видов и подвидов, которые продолжают появляться</a:t>
            </a:r>
            <a:r>
              <a:rPr lang="ru-RU" sz="11200" dirty="0" smtClean="0"/>
              <a:t>:</a:t>
            </a:r>
            <a:endParaRPr lang="ru-RU" sz="112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1200" dirty="0" err="1" smtClean="0"/>
              <a:t>изотерапия</a:t>
            </a:r>
            <a:r>
              <a:rPr lang="ru-RU" sz="11200" dirty="0" smtClean="0"/>
              <a:t>;                </a:t>
            </a:r>
            <a:r>
              <a:rPr lang="ru-RU" sz="11200" dirty="0" err="1" smtClean="0"/>
              <a:t>цветотерапия</a:t>
            </a:r>
            <a:r>
              <a:rPr lang="ru-RU" sz="11200" dirty="0"/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1200" dirty="0"/>
              <a:t>музыкотерапия</a:t>
            </a:r>
            <a:r>
              <a:rPr lang="ru-RU" sz="11200" dirty="0" smtClean="0"/>
              <a:t>;         </a:t>
            </a:r>
            <a:r>
              <a:rPr lang="ru-RU" sz="11200" dirty="0" err="1"/>
              <a:t>игротерапия</a:t>
            </a:r>
            <a:r>
              <a:rPr lang="ru-RU" sz="11200" dirty="0" smtClean="0"/>
              <a:t>;</a:t>
            </a:r>
            <a:endParaRPr lang="ru-RU" sz="112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1200" dirty="0"/>
              <a:t>песочная </a:t>
            </a:r>
            <a:r>
              <a:rPr lang="ru-RU" sz="11200" dirty="0" smtClean="0"/>
              <a:t>терапия;    </a:t>
            </a:r>
            <a:r>
              <a:rPr lang="ru-RU" sz="11200" dirty="0" err="1" smtClean="0"/>
              <a:t>видеотерапия</a:t>
            </a:r>
            <a:r>
              <a:rPr lang="ru-RU" sz="11200" dirty="0"/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1200" dirty="0" err="1" smtClean="0"/>
              <a:t>библиотерапия</a:t>
            </a:r>
            <a:r>
              <a:rPr lang="ru-RU" sz="11200" dirty="0" smtClean="0"/>
              <a:t>;        </a:t>
            </a:r>
            <a:r>
              <a:rPr lang="ru-RU" sz="11200" dirty="0" err="1" smtClean="0"/>
              <a:t>сказкотерапия</a:t>
            </a:r>
            <a:r>
              <a:rPr lang="ru-RU" sz="11200" dirty="0"/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1200" dirty="0" err="1" smtClean="0"/>
              <a:t>маскотерапия</a:t>
            </a:r>
            <a:r>
              <a:rPr lang="ru-RU" sz="11200" dirty="0" smtClean="0"/>
              <a:t>;           </a:t>
            </a:r>
            <a:r>
              <a:rPr lang="ru-RU" sz="11200" dirty="0" err="1" smtClean="0"/>
              <a:t>драматерапия</a:t>
            </a:r>
            <a:r>
              <a:rPr lang="ru-RU" sz="11200" dirty="0"/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1200" dirty="0" smtClean="0"/>
              <a:t>фототерапия;             </a:t>
            </a:r>
            <a:r>
              <a:rPr lang="ru-RU" sz="11200" dirty="0" err="1" smtClean="0"/>
              <a:t>денс</a:t>
            </a:r>
            <a:r>
              <a:rPr lang="ru-RU" sz="11200" dirty="0" smtClean="0"/>
              <a:t>-терапия</a:t>
            </a:r>
            <a:r>
              <a:rPr lang="ru-RU" sz="11200" dirty="0"/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1200" dirty="0"/>
              <a:t>арт-</a:t>
            </a:r>
            <a:r>
              <a:rPr lang="ru-RU" sz="11200" dirty="0" err="1"/>
              <a:t>синтезтерапия</a:t>
            </a:r>
            <a:r>
              <a:rPr lang="ru-RU" sz="11200" dirty="0"/>
              <a:t> </a:t>
            </a:r>
            <a:endParaRPr lang="ru-RU" sz="112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1200" dirty="0" smtClean="0"/>
              <a:t>(</a:t>
            </a:r>
            <a:r>
              <a:rPr lang="ru-RU" sz="11200" dirty="0"/>
              <a:t>объединение живописи, </a:t>
            </a:r>
            <a:endParaRPr lang="ru-RU" sz="112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1200" dirty="0" smtClean="0"/>
              <a:t>стихосложения</a:t>
            </a:r>
            <a:r>
              <a:rPr lang="ru-RU" sz="11200" dirty="0"/>
              <a:t>, </a:t>
            </a:r>
            <a:r>
              <a:rPr lang="ru-RU" sz="11200" dirty="0" err="1"/>
              <a:t>цвето</a:t>
            </a:r>
            <a:r>
              <a:rPr lang="ru-RU" sz="11200" dirty="0"/>
              <a:t>-, </a:t>
            </a:r>
            <a:r>
              <a:rPr lang="ru-RU" sz="11200" dirty="0" err="1"/>
              <a:t>маско</a:t>
            </a:r>
            <a:r>
              <a:rPr lang="ru-RU" sz="11200" dirty="0"/>
              <a:t>-, </a:t>
            </a:r>
            <a:endParaRPr lang="ru-RU" sz="112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1200" dirty="0" err="1" smtClean="0"/>
              <a:t>мульт</a:t>
            </a:r>
            <a:r>
              <a:rPr lang="ru-RU" sz="11200" dirty="0" smtClean="0"/>
              <a:t>- и </a:t>
            </a:r>
            <a:r>
              <a:rPr lang="ru-RU" sz="11200" dirty="0"/>
              <a:t>фототерапии, </a:t>
            </a:r>
            <a:endParaRPr lang="ru-RU" sz="112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1200" dirty="0" smtClean="0"/>
              <a:t>а </a:t>
            </a:r>
            <a:r>
              <a:rPr lang="ru-RU" sz="11200" dirty="0"/>
              <a:t>также метода ассоциаций) </a:t>
            </a:r>
            <a:endParaRPr lang="ru-RU" sz="112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1200" dirty="0" smtClean="0"/>
              <a:t>и </a:t>
            </a:r>
            <a:r>
              <a:rPr lang="ru-RU" sz="11200" dirty="0"/>
              <a:t>другие.</a:t>
            </a:r>
          </a:p>
        </p:txBody>
      </p:sp>
    </p:spTree>
    <p:extLst>
      <p:ext uri="{BB962C8B-B14F-4D97-AF65-F5344CB8AC3E}">
        <p14:creationId xmlns:p14="http://schemas.microsoft.com/office/powerpoint/2010/main" xmlns="" val="197271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387152" cy="351897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525716" y="609600"/>
            <a:ext cx="11087637" cy="587141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                                                                           </a:t>
            </a:r>
            <a:r>
              <a:rPr lang="ru-RU" sz="3000" dirty="0" smtClean="0"/>
              <a:t>Термин </a:t>
            </a:r>
            <a:r>
              <a:rPr lang="ru-RU" sz="3000" dirty="0"/>
              <a:t>«арт-терапия» </a:t>
            </a:r>
            <a:r>
              <a:rPr lang="ru-RU" sz="3000" dirty="0" smtClean="0"/>
              <a:t>ввел в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000" dirty="0" smtClean="0"/>
              <a:t>                                                                       употребление </a:t>
            </a:r>
            <a:r>
              <a:rPr lang="ru-RU" sz="3000" dirty="0"/>
              <a:t>еще в годах </a:t>
            </a:r>
            <a:r>
              <a:rPr lang="ru-RU" sz="30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000" dirty="0"/>
              <a:t> </a:t>
            </a:r>
            <a:r>
              <a:rPr lang="ru-RU" sz="3000" dirty="0" smtClean="0"/>
              <a:t>                                                                      прошлого сороковых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000" dirty="0"/>
              <a:t> </a:t>
            </a:r>
            <a:r>
              <a:rPr lang="ru-RU" sz="3000" dirty="0" smtClean="0"/>
              <a:t>                                                                      столетия британский </a:t>
            </a:r>
            <a:r>
              <a:rPr lang="ru-RU" sz="3000" dirty="0"/>
              <a:t>врач и </a:t>
            </a:r>
            <a:r>
              <a:rPr lang="ru-RU" sz="30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000" dirty="0"/>
              <a:t> </a:t>
            </a:r>
            <a:r>
              <a:rPr lang="ru-RU" sz="3000" dirty="0" smtClean="0"/>
              <a:t>                                                                      художник </a:t>
            </a:r>
            <a:r>
              <a:rPr lang="ru-RU" sz="3000" b="1" dirty="0"/>
              <a:t>Адриан Хилл</a:t>
            </a:r>
            <a:r>
              <a:rPr lang="ru-RU" sz="3000" dirty="0"/>
              <a:t>. </a:t>
            </a:r>
            <a:r>
              <a:rPr lang="ru-RU" sz="3000" b="1" dirty="0" smtClean="0"/>
              <a:t>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000" b="1" dirty="0" smtClean="0"/>
              <a:t>                              </a:t>
            </a:r>
            <a:endParaRPr lang="ru-RU" sz="3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3000" dirty="0"/>
              <a:t> </a:t>
            </a:r>
            <a:r>
              <a:rPr lang="ru-RU" sz="3000" dirty="0" smtClean="0"/>
              <a:t>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000" dirty="0"/>
              <a:t> </a:t>
            </a:r>
            <a:r>
              <a:rPr lang="ru-RU" sz="3000" dirty="0" smtClean="0"/>
              <a:t>     Он </a:t>
            </a:r>
            <a:r>
              <a:rPr lang="ru-RU" sz="3000" dirty="0"/>
              <a:t>заметил, что занятие творчеством помогает туберкулезным больным (с которыми он работал в госпитале) быстрее выздороветь. </a:t>
            </a:r>
            <a:r>
              <a:rPr lang="ru-RU" sz="3000" dirty="0" smtClean="0"/>
              <a:t>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000" dirty="0"/>
              <a:t> </a:t>
            </a:r>
            <a:r>
              <a:rPr lang="ru-RU" sz="3000" dirty="0" smtClean="0"/>
              <a:t>    Стоит </a:t>
            </a:r>
            <a:r>
              <a:rPr lang="ru-RU" sz="3000" dirty="0"/>
              <a:t>сказать, что, так как искусство появилось еще в древние времена, его терапевтическое воздействие отмечалось и </a:t>
            </a:r>
            <a:r>
              <a:rPr lang="ru-RU" sz="3000" dirty="0" smtClean="0"/>
              <a:t>раньше.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xmlns="" val="242936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altLang="ru-RU" sz="2800" b="1">
                <a:solidFill>
                  <a:srgbClr val="CC3300"/>
                </a:solidFill>
              </a:rPr>
              <a:t>Адаптированная образовательная программа</a:t>
            </a:r>
            <a:r>
              <a:rPr lang="ru-RU" altLang="ru-RU" sz="3200" b="1">
                <a:solidFill>
                  <a:srgbClr val="CC3300"/>
                </a:solidFill>
              </a:rPr>
              <a:t> </a:t>
            </a:r>
          </a:p>
        </p:txBody>
      </p:sp>
      <p:sp>
        <p:nvSpPr>
          <p:cNvPr id="4099" name="Text Box 25"/>
          <p:cNvSpPr txBox="1">
            <a:spLocks noChangeArrowheads="1"/>
          </p:cNvSpPr>
          <p:nvPr/>
        </p:nvSpPr>
        <p:spPr bwMode="auto">
          <a:xfrm>
            <a:off x="1752600" y="4114801"/>
            <a:ext cx="800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100" name="Text Box 30"/>
          <p:cNvSpPr txBox="1">
            <a:spLocks noChangeArrowheads="1"/>
          </p:cNvSpPr>
          <p:nvPr/>
        </p:nvSpPr>
        <p:spPr bwMode="auto">
          <a:xfrm>
            <a:off x="1981200" y="685801"/>
            <a:ext cx="815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2000" b="1">
              <a:solidFill>
                <a:srgbClr val="CC3300"/>
              </a:solidFill>
            </a:endParaRPr>
          </a:p>
        </p:txBody>
      </p:sp>
      <p:sp>
        <p:nvSpPr>
          <p:cNvPr id="4101" name="Text Box 33"/>
          <p:cNvSpPr txBox="1">
            <a:spLocks noChangeArrowheads="1"/>
          </p:cNvSpPr>
          <p:nvPr/>
        </p:nvSpPr>
        <p:spPr bwMode="auto">
          <a:xfrm>
            <a:off x="1981200" y="1600201"/>
            <a:ext cx="8382000" cy="539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0000"/>
                </a:solidFill>
              </a:rPr>
              <a:t>Ст.2 Федерального закона «Об образовании в Российской федерации» 273-ФЗ от 29.12.2012г.</a:t>
            </a:r>
            <a:endParaRPr lang="ru-RU" altLang="ru-RU" sz="2000" b="1">
              <a:solidFill>
                <a:srgbClr val="CC3300"/>
              </a:solidFill>
            </a:endParaRPr>
          </a:p>
          <a:p>
            <a:pPr eaLnBrk="1" hangingPunct="1"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ru-RU" altLang="ru-RU" sz="1800">
                <a:solidFill>
                  <a:srgbClr val="000000"/>
                </a:solidFill>
              </a:rPr>
              <a:t>9) «</a:t>
            </a:r>
            <a:r>
              <a:rPr lang="ru-RU" altLang="ru-RU" sz="1800" b="1">
                <a:solidFill>
                  <a:srgbClr val="CC3300"/>
                </a:solidFill>
              </a:rPr>
              <a:t>Образовательная программа</a:t>
            </a:r>
            <a:r>
              <a:rPr lang="ru-RU" altLang="ru-RU" sz="1800">
                <a:solidFill>
                  <a:srgbClr val="000000"/>
                </a:solidFill>
              </a:rPr>
              <a:t> – </a:t>
            </a:r>
            <a:r>
              <a:rPr lang="ru-RU" altLang="ru-RU" sz="1800" b="1" i="1">
                <a:solidFill>
                  <a:srgbClr val="000000"/>
                </a:solidFill>
              </a:rPr>
              <a:t>комплекс основных характеристик образования</a:t>
            </a:r>
            <a:r>
              <a:rPr lang="ru-RU" altLang="ru-RU" sz="1800">
                <a:solidFill>
                  <a:srgbClr val="000000"/>
                </a:solidFill>
              </a:rPr>
              <a:t> (объем, содержание, </a:t>
            </a:r>
            <a:r>
              <a:rPr lang="ru-RU" altLang="ru-RU" sz="1800" b="1">
                <a:solidFill>
                  <a:srgbClr val="0070C0"/>
                </a:solidFill>
              </a:rPr>
              <a:t>планируемые результаты</a:t>
            </a:r>
            <a:r>
              <a:rPr lang="ru-RU" altLang="ru-RU" sz="1800">
                <a:solidFill>
                  <a:srgbClr val="000000"/>
                </a:solidFill>
              </a:rPr>
              <a:t>), </a:t>
            </a:r>
            <a:r>
              <a:rPr lang="ru-RU" altLang="ru-RU" sz="1800" b="1" i="1">
                <a:solidFill>
                  <a:srgbClr val="000000"/>
                </a:solidFill>
              </a:rPr>
              <a:t>организационно – педагогических условий</a:t>
            </a:r>
            <a:r>
              <a:rPr lang="ru-RU" altLang="ru-RU" sz="1800">
                <a:solidFill>
                  <a:srgbClr val="000000"/>
                </a:solidFill>
              </a:rPr>
              <a:t> и в случаях, предусмотренных настоящим Федеральным законом, </a:t>
            </a:r>
            <a:r>
              <a:rPr lang="ru-RU" altLang="ru-RU" sz="1800" b="1" i="1">
                <a:solidFill>
                  <a:srgbClr val="000000"/>
                </a:solidFill>
              </a:rPr>
              <a:t>форм аттестации</a:t>
            </a:r>
            <a:r>
              <a:rPr lang="ru-RU" altLang="ru-RU" sz="1800">
                <a:solidFill>
                  <a:srgbClr val="000000"/>
                </a:solidFill>
              </a:rPr>
              <a:t>, который представлен в виде учебного плана, календарного учебного графика, рабочих программ учебных предметов, иных компонентов, а также оценочных и методических материалов»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28)</a:t>
            </a:r>
            <a:r>
              <a:rPr lang="ru-RU" altLang="ru-RU" sz="1800" b="1">
                <a:solidFill>
                  <a:srgbClr val="CC3300"/>
                </a:solidFill>
              </a:rPr>
              <a:t>Адаптированная образовательная программа</a:t>
            </a:r>
            <a:r>
              <a:rPr lang="ru-RU" altLang="ru-RU" sz="1800"/>
              <a:t> - </a:t>
            </a:r>
            <a:r>
              <a:rPr lang="ru-RU" altLang="ru-RU" sz="1800" b="1" i="1"/>
              <a:t>образовательная программа, адаптированная для обучения </a:t>
            </a:r>
            <a:r>
              <a:rPr lang="ru-RU" altLang="ru-RU" sz="1800" b="1" i="1">
                <a:solidFill>
                  <a:srgbClr val="CC3300"/>
                </a:solidFill>
              </a:rPr>
              <a:t>лиц с ограниченными возможностями здоровья</a:t>
            </a:r>
            <a:r>
              <a:rPr lang="ru-RU" altLang="ru-RU" sz="1800" b="1" i="1"/>
              <a:t> с учетом особенностей их психофизического развития, индивидуальных возможностей и при необходимости обеспечивающая коррекцию нарушений развития и социальную адаптацию указанных лиц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 b="1" i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2000"/>
          </a:p>
        </p:txBody>
      </p:sp>
    </p:spTree>
    <p:extLst>
      <p:ext uri="{BB962C8B-B14F-4D97-AF65-F5344CB8AC3E}">
        <p14:creationId xmlns:p14="http://schemas.microsoft.com/office/powerpoint/2010/main" xmlns="" val="20074551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5707" y="1452777"/>
            <a:ext cx="6446293" cy="540522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513346" y="320843"/>
            <a:ext cx="11678653" cy="627246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/>
              <a:t>     </a:t>
            </a:r>
            <a:r>
              <a:rPr lang="ru-RU" sz="2500" b="1" dirty="0" smtClean="0"/>
              <a:t>Арт-терапию</a:t>
            </a:r>
            <a:r>
              <a:rPr lang="ru-RU" sz="2500" dirty="0" smtClean="0"/>
              <a:t> </a:t>
            </a:r>
            <a:r>
              <a:rPr lang="ru-RU" sz="2500" dirty="0"/>
              <a:t>называют «мягкой» оттого что степень воздействия психотерапевта на личность клиента в этом </a:t>
            </a:r>
            <a:r>
              <a:rPr lang="ru-RU" sz="2500" dirty="0" smtClean="0"/>
              <a:t>случае бывает </a:t>
            </a:r>
            <a:r>
              <a:rPr lang="ru-RU" sz="2500" dirty="0"/>
              <a:t>минимизирована, а сам процесс лечения больше похож на занятие хобби. При этом значение и пользу такой терапии не стоит недооценивать</a:t>
            </a:r>
            <a:r>
              <a:rPr lang="ru-RU" sz="2500" dirty="0" smtClean="0"/>
              <a:t>.</a:t>
            </a:r>
            <a:endParaRPr lang="ru-RU" sz="25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500" dirty="0" smtClean="0"/>
              <a:t>     Занимаясь </a:t>
            </a:r>
            <a:r>
              <a:rPr lang="ru-RU" sz="2500" dirty="0"/>
              <a:t>творчеством, </a:t>
            </a:r>
            <a:endParaRPr lang="ru-RU" sz="25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500" dirty="0" smtClean="0"/>
              <a:t>человек проецирует </a:t>
            </a:r>
            <a:r>
              <a:rPr lang="ru-RU" sz="2500" dirty="0"/>
              <a:t>внутренние </a:t>
            </a:r>
            <a:endParaRPr lang="ru-RU" sz="25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500" dirty="0" smtClean="0"/>
              <a:t>переживания на </a:t>
            </a:r>
            <a:r>
              <a:rPr lang="ru-RU" sz="2500" dirty="0"/>
              <a:t>свое творение. </a:t>
            </a:r>
            <a:endParaRPr lang="ru-RU" sz="25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500" dirty="0" smtClean="0"/>
              <a:t>Такая проекция </a:t>
            </a:r>
            <a:r>
              <a:rPr lang="ru-RU" sz="2500" dirty="0"/>
              <a:t>не </a:t>
            </a:r>
            <a:r>
              <a:rPr lang="ru-RU" sz="2500" dirty="0" smtClean="0"/>
              <a:t>осознается</a:t>
            </a:r>
            <a:r>
              <a:rPr lang="ru-RU" sz="2500" dirty="0"/>
              <a:t>: </a:t>
            </a:r>
            <a:endParaRPr lang="ru-RU" sz="25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500" dirty="0" smtClean="0"/>
              <a:t>чувства</a:t>
            </a:r>
            <a:r>
              <a:rPr lang="ru-RU" sz="2500" dirty="0"/>
              <a:t>, эмоции, мысли, </a:t>
            </a:r>
            <a:endParaRPr lang="ru-RU" sz="25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500" dirty="0" smtClean="0"/>
              <a:t>переживания </a:t>
            </a:r>
            <a:r>
              <a:rPr lang="ru-RU" sz="2500" dirty="0"/>
              <a:t>и воспоминания </a:t>
            </a:r>
            <a:endParaRPr lang="ru-RU" sz="25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500" dirty="0" smtClean="0"/>
              <a:t>выходят </a:t>
            </a:r>
            <a:r>
              <a:rPr lang="ru-RU" sz="2500" dirty="0"/>
              <a:t>наружу, минуя сферу </a:t>
            </a:r>
            <a:endParaRPr lang="ru-RU" sz="25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500" dirty="0" smtClean="0"/>
              <a:t>сознания</a:t>
            </a:r>
            <a:r>
              <a:rPr lang="ru-RU" sz="2500" dirty="0"/>
              <a:t>, </a:t>
            </a:r>
            <a:r>
              <a:rPr lang="ru-RU" sz="2500" dirty="0" smtClean="0"/>
              <a:t>и </a:t>
            </a:r>
            <a:r>
              <a:rPr lang="ru-RU" sz="2500" dirty="0"/>
              <a:t>оттого не </a:t>
            </a:r>
            <a:endParaRPr lang="ru-RU" sz="25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500" dirty="0" smtClean="0"/>
              <a:t>поддаются </a:t>
            </a:r>
            <a:r>
              <a:rPr lang="ru-RU" sz="2500" dirty="0"/>
              <a:t>ни коррекции, </a:t>
            </a:r>
            <a:endParaRPr lang="ru-RU" sz="25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500" dirty="0" smtClean="0"/>
              <a:t>ни </a:t>
            </a:r>
            <a:r>
              <a:rPr lang="ru-RU" sz="2500" dirty="0"/>
              <a:t>критике разума. </a:t>
            </a:r>
            <a:endParaRPr lang="ru-RU" sz="25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500" dirty="0" smtClean="0"/>
              <a:t>Поэтому </a:t>
            </a:r>
            <a:r>
              <a:rPr lang="ru-RU" sz="2500" dirty="0"/>
              <a:t>методики </a:t>
            </a:r>
            <a:r>
              <a:rPr lang="ru-RU" sz="2500" dirty="0" smtClean="0"/>
              <a:t>арт-терапии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500" dirty="0" smtClean="0"/>
              <a:t>относят </a:t>
            </a:r>
            <a:r>
              <a:rPr lang="ru-RU" sz="2500" dirty="0"/>
              <a:t>к числу проективных </a:t>
            </a:r>
            <a:endParaRPr lang="ru-RU" sz="25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500" dirty="0" smtClean="0"/>
              <a:t>методов </a:t>
            </a:r>
            <a:r>
              <a:rPr lang="ru-RU" sz="2500" dirty="0"/>
              <a:t>психодиагностики.</a:t>
            </a:r>
          </a:p>
        </p:txBody>
      </p:sp>
    </p:spTree>
    <p:extLst>
      <p:ext uri="{BB962C8B-B14F-4D97-AF65-F5344CB8AC3E}">
        <p14:creationId xmlns:p14="http://schemas.microsoft.com/office/powerpoint/2010/main" xmlns="" val="341153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1010" y="2759242"/>
            <a:ext cx="5710989" cy="4098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488208" y="232651"/>
            <a:ext cx="10733806" cy="61590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   </a:t>
            </a:r>
            <a:r>
              <a:rPr lang="ru-RU" dirty="0" smtClean="0"/>
              <a:t>       Арт-терапия </a:t>
            </a:r>
            <a:r>
              <a:rPr lang="ru-RU" dirty="0"/>
              <a:t>позволяет естественным образом скорректировать психоэмоциональное состояние, а именно</a:t>
            </a:r>
            <a:r>
              <a:rPr lang="ru-RU" dirty="0" smtClean="0"/>
              <a:t>:</a:t>
            </a:r>
            <a:endParaRPr lang="ru-RU" dirty="0"/>
          </a:p>
          <a:p>
            <a:r>
              <a:rPr lang="ru-RU" dirty="0"/>
              <a:t>выразить негативные чувства и эмоции (агрессию, обиду, ревность, зависть и другие) в приемлемой форме;</a:t>
            </a:r>
          </a:p>
          <a:p>
            <a:r>
              <a:rPr lang="ru-RU" dirty="0"/>
              <a:t>избавиться от стресса, иного рода напряжений и тревог;</a:t>
            </a:r>
          </a:p>
          <a:p>
            <a:r>
              <a:rPr lang="ru-RU" dirty="0"/>
              <a:t>избавиться от страхов и фобий;</a:t>
            </a:r>
          </a:p>
          <a:p>
            <a:r>
              <a:rPr lang="ru-RU" dirty="0"/>
              <a:t>избавиться от стереотипов и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ограничений </a:t>
            </a:r>
            <a:r>
              <a:rPr lang="ru-RU" dirty="0"/>
              <a:t>за счет появления более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широкого</a:t>
            </a:r>
            <a:r>
              <a:rPr lang="ru-RU" dirty="0"/>
              <a:t>, креативного взгляда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 </a:t>
            </a:r>
            <a:r>
              <a:rPr lang="ru-RU" dirty="0"/>
              <a:t>окружающий мир;</a:t>
            </a:r>
          </a:p>
          <a:p>
            <a:r>
              <a:rPr lang="ru-RU" dirty="0"/>
              <a:t>повысить самооценку и уверенность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себе.</a:t>
            </a:r>
          </a:p>
        </p:txBody>
      </p:sp>
    </p:spTree>
    <p:extLst>
      <p:ext uri="{BB962C8B-B14F-4D97-AF65-F5344CB8AC3E}">
        <p14:creationId xmlns:p14="http://schemas.microsoft.com/office/powerpoint/2010/main" xmlns="" val="144004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5326" y="1803984"/>
            <a:ext cx="7070572" cy="470911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80200" y="229097"/>
            <a:ext cx="11865697" cy="628399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smtClean="0"/>
              <a:t>     </a:t>
            </a:r>
            <a:r>
              <a:rPr lang="ru-RU" sz="3200" b="1" dirty="0" smtClean="0"/>
              <a:t>Самый </a:t>
            </a:r>
            <a:r>
              <a:rPr lang="ru-RU" sz="3200" b="1" dirty="0"/>
              <a:t>частый вопрос, </a:t>
            </a:r>
            <a:r>
              <a:rPr lang="ru-RU" sz="3200" b="1" dirty="0" smtClean="0"/>
              <a:t>который мне </a:t>
            </a:r>
            <a:r>
              <a:rPr lang="ru-RU" sz="3200" b="1" dirty="0"/>
              <a:t>задают </a:t>
            </a:r>
            <a:r>
              <a:rPr lang="ru-RU" sz="3200" b="1" dirty="0" smtClean="0"/>
              <a:t>: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dirty="0" smtClean="0"/>
              <a:t>«</a:t>
            </a:r>
            <a:r>
              <a:rPr lang="ru-RU" sz="3200" b="1" dirty="0"/>
              <a:t>Что делать, если я не умею рисовать/лепить/танцевать и прочее?».</a:t>
            </a:r>
            <a:r>
              <a:rPr lang="ru-RU" sz="2800" b="1" dirty="0"/>
              <a:t> </a:t>
            </a:r>
            <a:r>
              <a:rPr lang="ru-RU" sz="2800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sz="3200" dirty="0" smtClean="0"/>
              <a:t>Дело </a:t>
            </a:r>
            <a:r>
              <a:rPr lang="ru-RU" sz="3200" dirty="0"/>
              <a:t>в том, что задача </a:t>
            </a:r>
            <a:endParaRPr lang="ru-RU" sz="32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«</a:t>
            </a:r>
            <a:r>
              <a:rPr lang="ru-RU" sz="3200" dirty="0"/>
              <a:t>сделать красиво» не </a:t>
            </a:r>
            <a:endParaRPr lang="ru-RU" sz="32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ставится</a:t>
            </a:r>
            <a:r>
              <a:rPr lang="ru-RU" sz="3200" dirty="0"/>
              <a:t>, </a:t>
            </a:r>
            <a:r>
              <a:rPr lang="ru-RU" sz="3200" dirty="0" smtClean="0"/>
              <a:t>нужно </a:t>
            </a:r>
            <a:r>
              <a:rPr lang="ru-RU" sz="3200" dirty="0"/>
              <a:t>сделать </a:t>
            </a:r>
            <a:endParaRPr lang="ru-RU" sz="32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так</a:t>
            </a:r>
            <a:r>
              <a:rPr lang="ru-RU" sz="3200" dirty="0"/>
              <a:t>, как </a:t>
            </a:r>
            <a:r>
              <a:rPr lang="ru-RU" sz="3200" dirty="0" smtClean="0"/>
              <a:t>получается </a:t>
            </a:r>
            <a:r>
              <a:rPr lang="ru-RU" sz="3200" dirty="0"/>
              <a:t>и, </a:t>
            </a:r>
            <a:endParaRPr lang="ru-RU" sz="32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главное</a:t>
            </a:r>
            <a:r>
              <a:rPr lang="ru-RU" sz="3200" dirty="0"/>
              <a:t>, </a:t>
            </a:r>
            <a:r>
              <a:rPr lang="ru-RU" sz="3200" dirty="0" smtClean="0"/>
              <a:t>свободно </a:t>
            </a:r>
            <a:r>
              <a:rPr lang="ru-RU" sz="3200" dirty="0"/>
              <a:t>и от </a:t>
            </a:r>
            <a:endParaRPr lang="ru-RU" sz="32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души</a:t>
            </a:r>
            <a:r>
              <a:rPr lang="ru-RU" sz="3200" dirty="0"/>
              <a:t>. </a:t>
            </a:r>
            <a:r>
              <a:rPr lang="ru-RU" sz="3200" dirty="0" smtClean="0"/>
              <a:t>Дело </a:t>
            </a:r>
            <a:r>
              <a:rPr lang="ru-RU" sz="3200" dirty="0"/>
              <a:t>не в </a:t>
            </a:r>
            <a:endParaRPr lang="ru-RU" sz="32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эстетической ценности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творения</a:t>
            </a:r>
            <a:r>
              <a:rPr lang="ru-RU" sz="3200" dirty="0"/>
              <a:t>, а в </a:t>
            </a:r>
            <a:endParaRPr lang="ru-RU" sz="32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самовыражении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посредством </a:t>
            </a:r>
            <a:r>
              <a:rPr lang="ru-RU" sz="3200" dirty="0"/>
              <a:t>искусства.</a:t>
            </a:r>
          </a:p>
        </p:txBody>
      </p:sp>
    </p:spTree>
    <p:extLst>
      <p:ext uri="{BB962C8B-B14F-4D97-AF65-F5344CB8AC3E}">
        <p14:creationId xmlns:p14="http://schemas.microsoft.com/office/powerpoint/2010/main" xmlns="" val="99028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4175784" y="200419"/>
            <a:ext cx="7970292" cy="625642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Техника рисования мыльными пузырями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13" y="200419"/>
            <a:ext cx="4176122" cy="3645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1" descr="https://encrypted-tbn2.gstatic.com/images?q=tbn:ANd9GcRl1Lo0oW3RelP5RLXQ15jEpKxn075YFa7n8EsG9V3wHk3xZM9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4550" y="945108"/>
            <a:ext cx="5275385" cy="3587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48150" y="2023281"/>
            <a:ext cx="2297926" cy="3409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312" y="3507317"/>
            <a:ext cx="4645276" cy="3350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97254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404813"/>
            <a:ext cx="8424862" cy="4595812"/>
          </a:xfrm>
        </p:spPr>
        <p:txBody>
          <a:bodyPr/>
          <a:lstStyle/>
          <a:p>
            <a:pPr eaLnBrk="1" hangingPunct="1"/>
            <a:r>
              <a:rPr lang="ru-RU" altLang="ru-RU" sz="5400" b="1">
                <a:latin typeface="Castellar" pitchFamily="18" charset="0"/>
              </a:rPr>
              <a:t> </a:t>
            </a:r>
          </a:p>
        </p:txBody>
      </p:sp>
      <p:pic>
        <p:nvPicPr>
          <p:cNvPr id="2051" name="Picture 6" descr="1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75725" y="333375"/>
            <a:ext cx="10985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81158" y="1714489"/>
            <a:ext cx="8429652" cy="276998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Особенности обучения детей </a:t>
            </a:r>
          </a:p>
          <a:p>
            <a:pPr algn="ctr" eaLnBrk="1" hangingPunct="1"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нарушением слуха </a:t>
            </a:r>
          </a:p>
          <a:p>
            <a:pPr algn="ctr" eaLnBrk="1" hangingPunct="1"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массовой общеобразовательной школе</a:t>
            </a:r>
          </a:p>
        </p:txBody>
      </p:sp>
      <p:sp>
        <p:nvSpPr>
          <p:cNvPr id="2053" name="Прямоугольник 4"/>
          <p:cNvSpPr>
            <a:spLocks noChangeArrowheads="1"/>
          </p:cNvSpPr>
          <p:nvPr/>
        </p:nvSpPr>
        <p:spPr bwMode="auto">
          <a:xfrm>
            <a:off x="3881438" y="4786313"/>
            <a:ext cx="6500812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Газимзянова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Гульнара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Гарифзяновна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r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 начальных классов</a:t>
            </a:r>
          </a:p>
          <a:p>
            <a:pPr algn="r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квалификационной категории</a:t>
            </a:r>
          </a:p>
          <a:p>
            <a:pPr algn="r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№14» ЗМР РТ</a:t>
            </a: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en-US" altLang="ru-RU" sz="1600" b="1" dirty="0">
                <a:latin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10272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/>
              <a:t> </a:t>
            </a:r>
            <a:endParaRPr lang="ru-RU" altLang="ru-RU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981201" y="441326"/>
            <a:ext cx="8435975" cy="3863975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sz="2400" b="1"/>
              <a:t>	</a:t>
            </a: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Наука о воспитании и обучении лиц с  нарушением  слуха – </a:t>
            </a:r>
            <a:r>
              <a:rPr lang="ru-RU" alt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сурдопедагогика.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Основоположником сурдопедагогики является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испанский монах </a:t>
            </a:r>
            <a:r>
              <a:rPr lang="ru-RU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П.Понсе де Леон</a:t>
            </a: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(1508 – 1584),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обучивший глухих учеников.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	Развитие отечественной сурдопедагогики связано с именами ученых    </a:t>
            </a:r>
            <a:r>
              <a:rPr lang="ru-RU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Р.М.Боскис, Ф.Ф.Рау, В.И.Бельтюков, Э.И.Леонгард </a:t>
            </a: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и др.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b="1" smtClean="0"/>
          </a:p>
        </p:txBody>
      </p:sp>
      <p:sp>
        <p:nvSpPr>
          <p:cNvPr id="3076" name="Прямоугольник 1"/>
          <p:cNvSpPr>
            <a:spLocks noChangeArrowheads="1"/>
          </p:cNvSpPr>
          <p:nvPr/>
        </p:nvSpPr>
        <p:spPr bwMode="auto">
          <a:xfrm>
            <a:off x="2208213" y="4471988"/>
            <a:ext cx="80645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1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СЛУХ</a:t>
            </a:r>
            <a:r>
              <a:rPr lang="ru-RU" altLang="ru-RU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- это отражение действительности в форме звуковых явлений, способность человека воспринимать, различать звуки.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важна слуха  во  владении человеком речью.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7460140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582612"/>
          </a:xfrm>
        </p:spPr>
        <p:txBody>
          <a:bodyPr/>
          <a:lstStyle/>
          <a:p>
            <a:pPr eaLnBrk="1" hangingPunct="1"/>
            <a:r>
              <a:rPr lang="ru-RU" altLang="ru-RU" sz="3200" b="1">
                <a:solidFill>
                  <a:srgbClr val="FF0000"/>
                </a:solidFill>
              </a:rPr>
              <a:t>Причины  нарушений слуха</a:t>
            </a:r>
            <a:endParaRPr lang="en-US" altLang="ru-RU" sz="3200" b="1">
              <a:solidFill>
                <a:srgbClr val="FF0000"/>
              </a:solidFill>
            </a:endParaRPr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grayWhite">
          <a:xfrm>
            <a:off x="6743700" y="1857376"/>
            <a:ext cx="3638550" cy="48117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ru-RU" altLang="ru-RU" sz="1800">
              <a:latin typeface="Verdana" panose="020B0604030504040204" pitchFamily="34" charset="0"/>
            </a:endParaRP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grayWhite">
          <a:xfrm>
            <a:off x="1703389" y="1857376"/>
            <a:ext cx="3963987" cy="4881563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latin typeface="Verdana" pitchFamily="34" charset="0"/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595563" y="1928814"/>
            <a:ext cx="20383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A50021"/>
                </a:solidFill>
                <a:latin typeface="Arial" panose="020B0604020202020204" pitchFamily="34" charset="0"/>
              </a:rPr>
              <a:t>Врожденная патология</a:t>
            </a:r>
            <a:endParaRPr lang="en-US" altLang="ru-RU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4102" name="AutoShape 8"/>
          <p:cNvSpPr>
            <a:spLocks noChangeAspect="1" noChangeArrowheads="1" noTextEdit="1"/>
          </p:cNvSpPr>
          <p:nvPr/>
        </p:nvSpPr>
        <p:spPr bwMode="gray">
          <a:xfrm flipH="1">
            <a:off x="6392864" y="3252788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1" name="Freeform 9"/>
          <p:cNvSpPr>
            <a:spLocks/>
          </p:cNvSpPr>
          <p:nvPr/>
        </p:nvSpPr>
        <p:spPr bwMode="gray">
          <a:xfrm flipH="1">
            <a:off x="6096000" y="2997201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ru-RU"/>
          </a:p>
        </p:txBody>
      </p:sp>
      <p:grpSp>
        <p:nvGrpSpPr>
          <p:cNvPr id="4104" name="Group 10"/>
          <p:cNvGrpSpPr>
            <a:grpSpLocks/>
          </p:cNvGrpSpPr>
          <p:nvPr/>
        </p:nvGrpSpPr>
        <p:grpSpPr bwMode="auto">
          <a:xfrm>
            <a:off x="4524375" y="714375"/>
            <a:ext cx="2998788" cy="1601788"/>
            <a:chOff x="1997" y="1314"/>
            <a:chExt cx="1889" cy="1009"/>
          </a:xfrm>
        </p:grpSpPr>
        <p:grpSp>
          <p:nvGrpSpPr>
            <p:cNvPr id="4110" name="Group 11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13324" name="Oval 12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/>
              </a:p>
            </p:txBody>
          </p:sp>
          <p:sp>
            <p:nvSpPr>
              <p:cNvPr id="13325" name="Oval 13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/>
              </a:p>
            </p:txBody>
          </p:sp>
        </p:grpSp>
        <p:sp>
          <p:nvSpPr>
            <p:cNvPr id="13326" name="Oval 14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3327" name="Oval 15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3328" name="Oval 16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3329" name="Oval 17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  <p:sp>
        <p:nvSpPr>
          <p:cNvPr id="4105" name="Text Box 18"/>
          <p:cNvSpPr txBox="1">
            <a:spLocks noChangeArrowheads="1"/>
          </p:cNvSpPr>
          <p:nvPr/>
        </p:nvSpPr>
        <p:spPr bwMode="auto">
          <a:xfrm>
            <a:off x="7596188" y="1928814"/>
            <a:ext cx="23034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A50021"/>
                </a:solidFill>
                <a:latin typeface="Arial" panose="020B0604020202020204" pitchFamily="34" charset="0"/>
              </a:rPr>
              <a:t>Приобретенная патология</a:t>
            </a:r>
            <a:endParaRPr lang="en-US" altLang="ru-RU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8202" name="Text Box 19"/>
          <p:cNvSpPr txBox="1">
            <a:spLocks noChangeArrowheads="1"/>
          </p:cNvSpPr>
          <p:nvPr/>
        </p:nvSpPr>
        <p:spPr bwMode="auto">
          <a:xfrm>
            <a:off x="1847850" y="2714626"/>
            <a:ext cx="3748088" cy="332422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  <a:defRPr/>
            </a:pPr>
            <a:r>
              <a:rPr lang="ru-RU" sz="12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1400" b="1" dirty="0">
                <a:solidFill>
                  <a:schemeClr val="accent1"/>
                </a:solidFill>
                <a:latin typeface="Arial" charset="0"/>
              </a:rPr>
              <a:t>генетические факторы</a:t>
            </a:r>
            <a:r>
              <a:rPr lang="ru-RU" sz="1400" b="1" dirty="0">
                <a:solidFill>
                  <a:srgbClr val="000000"/>
                </a:solidFill>
                <a:latin typeface="Arial" charset="0"/>
              </a:rPr>
              <a:t> –  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4040C"/>
                </a:solidFill>
                <a:latin typeface="Arial" charset="0"/>
              </a:rPr>
              <a:t>наследственная передача 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4040C"/>
                </a:solidFill>
                <a:latin typeface="Arial" charset="0"/>
              </a:rPr>
              <a:t>некоторых </a:t>
            </a:r>
            <a:r>
              <a:rPr lang="ru-RU" sz="1400" b="1" dirty="0">
                <a:solidFill>
                  <a:schemeClr val="accent1"/>
                </a:solidFill>
                <a:latin typeface="Arial" charset="0"/>
              </a:rPr>
              <a:t>дефектов слухового аппарата</a:t>
            </a:r>
            <a:r>
              <a:rPr lang="ru-RU" sz="1400" b="1" dirty="0">
                <a:solidFill>
                  <a:srgbClr val="04040C"/>
                </a:solidFill>
                <a:latin typeface="Arial" charset="0"/>
              </a:rPr>
              <a:t>: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4040C"/>
                </a:solidFill>
                <a:latin typeface="Arial" charset="0"/>
              </a:rPr>
              <a:t>- </a:t>
            </a:r>
            <a:r>
              <a:rPr lang="ru-RU" sz="1400" b="1" dirty="0">
                <a:solidFill>
                  <a:srgbClr val="000000"/>
                </a:solidFill>
                <a:latin typeface="Arial" charset="0"/>
              </a:rPr>
              <a:t>врожденное недоразвитие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0000"/>
                </a:solidFill>
                <a:latin typeface="Arial" charset="0"/>
              </a:rPr>
              <a:t> внутреннего уха,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0000"/>
                </a:solidFill>
                <a:latin typeface="Arial" charset="0"/>
              </a:rPr>
              <a:t>- отсутствие барабанной полости,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0000"/>
                </a:solidFill>
                <a:latin typeface="Arial" charset="0"/>
              </a:rPr>
              <a:t>- заращение  слухового прохода;</a:t>
            </a:r>
          </a:p>
          <a:p>
            <a:pPr eaLnBrk="1" hangingPunct="1">
              <a:defRPr/>
            </a:pPr>
            <a:endParaRPr lang="ru-RU" sz="1400" b="1" dirty="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buFontTx/>
              <a:buChar char="•"/>
              <a:defRPr/>
            </a:pPr>
            <a:r>
              <a:rPr lang="ru-RU" sz="1400" b="1" dirty="0">
                <a:solidFill>
                  <a:srgbClr val="000000"/>
                </a:solidFill>
                <a:latin typeface="Arial" charset="0"/>
              </a:rPr>
              <a:t> воздействие на плод  </a:t>
            </a:r>
            <a:r>
              <a:rPr lang="ru-RU" sz="1400" b="1" dirty="0">
                <a:solidFill>
                  <a:schemeClr val="accent1"/>
                </a:solidFill>
                <a:latin typeface="Arial" charset="0"/>
              </a:rPr>
              <a:t>инфекций</a:t>
            </a:r>
            <a:r>
              <a:rPr lang="ru-RU" sz="1400" b="1" dirty="0">
                <a:solidFill>
                  <a:srgbClr val="000000"/>
                </a:solidFill>
                <a:latin typeface="Arial" charset="0"/>
              </a:rPr>
              <a:t>;</a:t>
            </a:r>
          </a:p>
          <a:p>
            <a:pPr eaLnBrk="1" hangingPunct="1">
              <a:defRPr/>
            </a:pPr>
            <a:endParaRPr lang="ru-RU" sz="1400" b="1" dirty="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buFontTx/>
              <a:buChar char="•"/>
              <a:defRPr/>
            </a:pPr>
            <a:r>
              <a:rPr lang="ru-RU" sz="14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1400" b="1" dirty="0">
                <a:solidFill>
                  <a:srgbClr val="000000"/>
                </a:solidFill>
              </a:rPr>
              <a:t>воздействие на плод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0000"/>
                </a:solidFill>
              </a:rPr>
              <a:t>  </a:t>
            </a:r>
            <a:r>
              <a:rPr lang="ru-RU" sz="1400" b="1" dirty="0">
                <a:solidFill>
                  <a:schemeClr val="accent1"/>
                </a:solidFill>
                <a:latin typeface="Arial" charset="0"/>
              </a:rPr>
              <a:t>интоксикаций</a:t>
            </a:r>
            <a:r>
              <a:rPr lang="ru-RU" sz="1400" b="1" dirty="0">
                <a:solidFill>
                  <a:srgbClr val="000000"/>
                </a:solidFill>
                <a:latin typeface="Arial" charset="0"/>
              </a:rPr>
              <a:t>;</a:t>
            </a:r>
          </a:p>
          <a:p>
            <a:pPr eaLnBrk="1" hangingPunct="1">
              <a:defRPr/>
            </a:pPr>
            <a:endParaRPr lang="ru-RU" sz="1400" b="1" dirty="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buFontTx/>
              <a:buChar char="•"/>
              <a:defRPr/>
            </a:pPr>
            <a:r>
              <a:rPr lang="ru-RU" sz="14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1400" b="1" dirty="0">
                <a:solidFill>
                  <a:schemeClr val="accent1"/>
                </a:solidFill>
                <a:latin typeface="Arial" charset="0"/>
              </a:rPr>
              <a:t>травмы</a:t>
            </a:r>
            <a:r>
              <a:rPr lang="ru-RU" sz="1400" b="1" dirty="0">
                <a:solidFill>
                  <a:srgbClr val="000000"/>
                </a:solidFill>
                <a:latin typeface="Arial" charset="0"/>
              </a:rPr>
              <a:t> плода.</a:t>
            </a:r>
            <a:r>
              <a:rPr lang="ru-RU" sz="1400" dirty="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8203" name="Text Box 20"/>
          <p:cNvSpPr txBox="1">
            <a:spLocks noChangeArrowheads="1"/>
          </p:cNvSpPr>
          <p:nvPr/>
        </p:nvSpPr>
        <p:spPr bwMode="auto">
          <a:xfrm>
            <a:off x="6816725" y="2714625"/>
            <a:ext cx="3494088" cy="36576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  <a:defRPr/>
            </a:pPr>
            <a:r>
              <a:rPr lang="ru-RU" sz="12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1400" b="1" dirty="0">
                <a:solidFill>
                  <a:schemeClr val="accent1"/>
                </a:solidFill>
                <a:latin typeface="Arial Rounded MT Bold" pitchFamily="34" charset="0"/>
              </a:rPr>
              <a:t>осложнения общих инфекций</a:t>
            </a:r>
            <a:r>
              <a:rPr lang="ru-RU" sz="1400" b="1" dirty="0">
                <a:solidFill>
                  <a:srgbClr val="000000"/>
                </a:solidFill>
                <a:latin typeface="Arial Rounded MT Bold" pitchFamily="34" charset="0"/>
              </a:rPr>
              <a:t>: 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0000"/>
                </a:solidFill>
                <a:latin typeface="Arial Rounded MT Bold" pitchFamily="34" charset="0"/>
              </a:rPr>
              <a:t>корь, скарлатина, грипп, паротит;</a:t>
            </a:r>
          </a:p>
          <a:p>
            <a:pPr eaLnBrk="1" hangingPunct="1">
              <a:buFontTx/>
              <a:buChar char="•"/>
              <a:defRPr/>
            </a:pPr>
            <a:r>
              <a:rPr lang="ru-RU" sz="1400" b="1" dirty="0">
                <a:solidFill>
                  <a:schemeClr val="accent1"/>
                </a:solidFill>
                <a:latin typeface="Arial Rounded MT Bold" pitchFamily="34" charset="0"/>
              </a:rPr>
              <a:t>воспаления среднего уха</a:t>
            </a:r>
            <a:r>
              <a:rPr lang="ru-RU" sz="1400" b="1" dirty="0">
                <a:solidFill>
                  <a:srgbClr val="000000"/>
                </a:solidFill>
                <a:latin typeface="Arial Rounded MT Bold" pitchFamily="34" charset="0"/>
              </a:rPr>
              <a:t> (отит);</a:t>
            </a:r>
            <a:r>
              <a:rPr lang="ru-RU" sz="2000" b="1" dirty="0">
                <a:solidFill>
                  <a:srgbClr val="000000"/>
                </a:solidFill>
                <a:latin typeface="Arial Rounded MT Bold" pitchFamily="34" charset="0"/>
              </a:rPr>
              <a:t> </a:t>
            </a:r>
          </a:p>
          <a:p>
            <a:pPr eaLnBrk="1" hangingPunct="1">
              <a:buFontTx/>
              <a:buChar char="•"/>
              <a:defRPr/>
            </a:pPr>
            <a:r>
              <a:rPr lang="ru-RU" sz="1400" b="1" dirty="0">
                <a:solidFill>
                  <a:srgbClr val="000000"/>
                </a:solidFill>
                <a:latin typeface="Arial Rounded MT Bold" pitchFamily="34" charset="0"/>
              </a:rPr>
              <a:t> </a:t>
            </a:r>
            <a:r>
              <a:rPr lang="ru-RU" sz="1400" b="1" dirty="0">
                <a:solidFill>
                  <a:schemeClr val="accent1"/>
                </a:solidFill>
                <a:latin typeface="Arial Rounded MT Bold" pitchFamily="34" charset="0"/>
              </a:rPr>
              <a:t>последствия хронических заболеваний носа</a:t>
            </a:r>
            <a:r>
              <a:rPr lang="ru-RU" sz="1400" b="1" dirty="0">
                <a:solidFill>
                  <a:srgbClr val="000000"/>
                </a:solidFill>
                <a:latin typeface="Arial Rounded MT Bold" pitchFamily="34" charset="0"/>
              </a:rPr>
              <a:t> и носоглотки;</a:t>
            </a:r>
          </a:p>
          <a:p>
            <a:pPr eaLnBrk="1" hangingPunct="1">
              <a:buFontTx/>
              <a:buChar char="•"/>
              <a:defRPr/>
            </a:pPr>
            <a:r>
              <a:rPr lang="ru-RU" sz="1400" b="1" dirty="0">
                <a:solidFill>
                  <a:schemeClr val="accent1"/>
                </a:solidFill>
                <a:latin typeface="Arial Rounded MT Bold" pitchFamily="34" charset="0"/>
              </a:rPr>
              <a:t> неврит</a:t>
            </a:r>
            <a:r>
              <a:rPr lang="ru-RU" sz="1400" b="1" dirty="0">
                <a:solidFill>
                  <a:srgbClr val="000000"/>
                </a:solidFill>
                <a:latin typeface="Arial Rounded MT Bold" pitchFamily="34" charset="0"/>
              </a:rPr>
              <a:t> слухового нерва;</a:t>
            </a:r>
          </a:p>
          <a:p>
            <a:pPr eaLnBrk="1" hangingPunct="1">
              <a:buFontTx/>
              <a:buChar char="•"/>
              <a:defRPr/>
            </a:pPr>
            <a:r>
              <a:rPr lang="ru-RU" sz="1400" b="1" dirty="0">
                <a:solidFill>
                  <a:srgbClr val="000000"/>
                </a:solidFill>
                <a:latin typeface="Arial Rounded MT Bold" pitchFamily="34" charset="0"/>
              </a:rPr>
              <a:t> воздействие больших доз </a:t>
            </a:r>
            <a:r>
              <a:rPr lang="ru-RU" sz="1400" b="1" dirty="0">
                <a:solidFill>
                  <a:schemeClr val="accent1"/>
                </a:solidFill>
                <a:latin typeface="Arial Rounded MT Bold" pitchFamily="34" charset="0"/>
              </a:rPr>
              <a:t>антибиотиков</a:t>
            </a:r>
            <a:r>
              <a:rPr lang="ru-RU" sz="1400" b="1" dirty="0">
                <a:solidFill>
                  <a:srgbClr val="000000"/>
                </a:solidFill>
                <a:latin typeface="Arial Rounded MT Bold" pitchFamily="34" charset="0"/>
              </a:rPr>
              <a:t> на слуховой нерв;</a:t>
            </a:r>
          </a:p>
          <a:p>
            <a:pPr eaLnBrk="1" hangingPunct="1">
              <a:buFontTx/>
              <a:buChar char="•"/>
              <a:defRPr/>
            </a:pPr>
            <a:r>
              <a:rPr lang="ru-RU" sz="1400" b="1" dirty="0">
                <a:solidFill>
                  <a:srgbClr val="000000"/>
                </a:solidFill>
                <a:latin typeface="Arial Rounded MT Bold" pitchFamily="34" charset="0"/>
              </a:rPr>
              <a:t> </a:t>
            </a:r>
            <a:r>
              <a:rPr lang="ru-RU" sz="1400" b="1" dirty="0">
                <a:solidFill>
                  <a:schemeClr val="accent1"/>
                </a:solidFill>
                <a:latin typeface="Arial Rounded MT Bold" pitchFamily="34" charset="0"/>
              </a:rPr>
              <a:t>поражение коркового отдела слухового анализатора</a:t>
            </a:r>
            <a:r>
              <a:rPr lang="ru-RU" sz="1400" b="1" dirty="0">
                <a:solidFill>
                  <a:srgbClr val="000000"/>
                </a:solidFill>
                <a:latin typeface="Arial Rounded MT Bold" pitchFamily="34" charset="0"/>
              </a:rPr>
              <a:t> (при опухолях, кровоизлияниях, энцефалитах) - корковая глухота, когда утрачивается понимание того, что человек говорит.</a:t>
            </a:r>
          </a:p>
          <a:p>
            <a:pPr eaLnBrk="1" hangingPunct="1">
              <a:buFontTx/>
              <a:buChar char="•"/>
              <a:defRPr/>
            </a:pPr>
            <a:r>
              <a:rPr lang="ru-RU" sz="1400" b="1" dirty="0" err="1">
                <a:solidFill>
                  <a:schemeClr val="accent1"/>
                </a:solidFill>
                <a:latin typeface="Arial Rounded MT Bold" pitchFamily="34" charset="0"/>
              </a:rPr>
              <a:t>нейроинфекции</a:t>
            </a:r>
            <a:r>
              <a:rPr lang="ru-RU" sz="1400" b="1" dirty="0" err="1">
                <a:solidFill>
                  <a:srgbClr val="000000"/>
                </a:solidFill>
                <a:latin typeface="Arial Rounded MT Bold" pitchFamily="34" charset="0"/>
              </a:rPr>
              <a:t>:менингит,энцефалит</a:t>
            </a:r>
            <a:endParaRPr lang="ru-RU" sz="1400" b="1" dirty="0">
              <a:solidFill>
                <a:srgbClr val="000000"/>
              </a:solidFill>
              <a:latin typeface="Arial Rounded MT Bold" pitchFamily="34" charset="0"/>
            </a:endParaRPr>
          </a:p>
        </p:txBody>
      </p:sp>
      <p:sp>
        <p:nvSpPr>
          <p:cNvPr id="4108" name="Text Box 21"/>
          <p:cNvSpPr txBox="1">
            <a:spLocks noChangeArrowheads="1"/>
          </p:cNvSpPr>
          <p:nvPr/>
        </p:nvSpPr>
        <p:spPr bwMode="auto">
          <a:xfrm>
            <a:off x="4953001" y="928689"/>
            <a:ext cx="20177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Органические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нарушения</a:t>
            </a:r>
          </a:p>
        </p:txBody>
      </p:sp>
      <p:sp>
        <p:nvSpPr>
          <p:cNvPr id="13319" name="Freeform 7"/>
          <p:cNvSpPr>
            <a:spLocks/>
          </p:cNvSpPr>
          <p:nvPr/>
        </p:nvSpPr>
        <p:spPr bwMode="gray">
          <a:xfrm>
            <a:off x="5087939" y="2997201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001065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1"/>
          <p:cNvSpPr>
            <a:spLocks noChangeArrowheads="1"/>
          </p:cNvSpPr>
          <p:nvPr/>
        </p:nvSpPr>
        <p:spPr bwMode="auto">
          <a:xfrm>
            <a:off x="3524251" y="428626"/>
            <a:ext cx="5516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Классификации нарушений слуха</a:t>
            </a:r>
            <a:endParaRPr lang="ru-RU" altLang="ru-RU" sz="28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3" name="Прямоугольник 2"/>
          <p:cNvSpPr>
            <a:spLocks noChangeArrowheads="1"/>
          </p:cNvSpPr>
          <p:nvPr/>
        </p:nvSpPr>
        <p:spPr bwMode="auto">
          <a:xfrm>
            <a:off x="3738564" y="1143000"/>
            <a:ext cx="44783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Л. В. Неймана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(1977)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024063" y="2000251"/>
            <a:ext cx="707231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 степени тугоухости:</a:t>
            </a:r>
            <a:endParaRPr lang="ru-RU" altLang="ru-RU" sz="20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1-я степень – снижение слуха не превышает 50 дБ (</a:t>
            </a:r>
            <a:r>
              <a:rPr lang="ru-RU" altLang="ru-RU" sz="20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децибел)</a:t>
            </a: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2-я степень – средняя потеря слуха от 50 до 70 дБ;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3-я степень – потеря слуха превышает 70 дБ.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952626" y="3857625"/>
            <a:ext cx="7858125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четыре группы глухих:</a:t>
            </a:r>
            <a:endParaRPr lang="ru-RU" altLang="ru-RU" sz="10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зависимости от диапазона воспринимаемых частот выделены четыре группы глухих</a:t>
            </a: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altLang="ru-RU" sz="10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1-я группа — дети, воспринимающие звуки до 250 Гц;</a:t>
            </a:r>
            <a:endParaRPr lang="ru-RU" altLang="ru-RU" sz="10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2-я группа — дети, воспринимающие звуки до 500 Гц;</a:t>
            </a:r>
            <a:endParaRPr lang="ru-RU" altLang="ru-RU" sz="10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3-я группа — дети, воспринимающие звуки до 1000 Гц;</a:t>
            </a:r>
            <a:endParaRPr lang="ru-RU" altLang="ru-RU" sz="10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4-я группа — дети, которым доступно восприятие звуков</a:t>
            </a:r>
            <a:endParaRPr lang="ru-RU" altLang="ru-RU" sz="10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широком диапазоне частот, т. е. до 2000 Гц и выше.</a:t>
            </a:r>
            <a:endParaRPr lang="ru-RU" altLang="ru-RU" sz="11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450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b="1"/>
              <a:t>ИССЛЕДОВАНИЕ ОСТРОТЫ СЛУХА</a:t>
            </a:r>
            <a:br>
              <a:rPr lang="ru-RU" altLang="ru-RU" sz="3200" b="1"/>
            </a:br>
            <a:r>
              <a:rPr lang="ru-RU" altLang="ru-RU" sz="3200" b="1"/>
              <a:t>аудиометрия</a:t>
            </a:r>
          </a:p>
        </p:txBody>
      </p:sp>
      <p:pic>
        <p:nvPicPr>
          <p:cNvPr id="614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847851" y="1412875"/>
            <a:ext cx="2728913" cy="2152650"/>
          </a:xfrm>
          <a:noFill/>
        </p:spPr>
      </p:pic>
      <p:sp>
        <p:nvSpPr>
          <p:cNvPr id="6148" name="Text Box 5"/>
          <p:cNvSpPr txBox="1">
            <a:spLocks noChangeArrowheads="1"/>
          </p:cNvSpPr>
          <p:nvPr/>
        </p:nvSpPr>
        <p:spPr bwMode="auto">
          <a:xfrm>
            <a:off x="5976122" y="5994400"/>
            <a:ext cx="300082" cy="33855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000000"/>
                </a:solidFill>
                <a:latin typeface="Arial Rounded MT Bold" pitchFamily="34" charset="0"/>
              </a:rPr>
              <a:t>  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4103689" y="1416050"/>
            <a:ext cx="6313487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Аудиометрия – это комплексное исследование остроты слуха с помощью врача-сурдолога или специального оборудования, позволяющее определить чувствительность внутреннего уха к звуковым волнам различной частоты. Ее необходимо проводить только в специализированных лечебных учреждениях.</a:t>
            </a:r>
            <a:endParaRPr lang="ru-RU" altLang="ru-RU" sz="12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0" name="Рисунок 1" descr="аппарат для аудиометр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8213" y="3860800"/>
            <a:ext cx="2863850" cy="189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16623627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1809750" y="928688"/>
            <a:ext cx="8858250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Как  обучать и воспитывать детей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 в условиях массовой общеобразовательной школы детей с нарушением слуха</a:t>
            </a:r>
            <a:endParaRPr lang="ru-RU" altLang="ru-RU" sz="44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124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000" b="1">
                <a:solidFill>
                  <a:srgbClr val="CC3300"/>
                </a:solidFill>
              </a:rPr>
              <a:t>Статья 79. Организация получения образования обучающимися с ограниченными возможностями здоровья (ФЗ «Об образовании в РФ»)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ru-RU" altLang="ru-RU" sz="2000">
                <a:solidFill>
                  <a:schemeClr val="accent2"/>
                </a:solidFill>
              </a:rPr>
              <a:t>1. Содержание образования и условия организации</a:t>
            </a:r>
            <a:r>
              <a:rPr lang="ru-RU" altLang="ru-RU" sz="2000"/>
              <a:t> обучения и воспитания - определяются адаптированной образовательной программой, а для инвалидов – ИПР;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ru-RU" altLang="ru-RU" sz="2000"/>
              <a:t>2. Общее образование обучающихся с ОВЗ осуществляется в организациях, осуществляющих образовательную деятельность по </a:t>
            </a:r>
            <a:r>
              <a:rPr lang="ru-RU" altLang="ru-RU" sz="2000">
                <a:solidFill>
                  <a:schemeClr val="accent2"/>
                </a:solidFill>
              </a:rPr>
              <a:t>АООП;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ru-RU" altLang="ru-RU" sz="2000">
              <a:solidFill>
                <a:schemeClr val="accent2"/>
              </a:solidFill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ru-RU" altLang="ru-RU" sz="2000"/>
              <a:t>8. </a:t>
            </a:r>
            <a:r>
              <a:rPr lang="ru-RU" altLang="ru-RU" sz="2000" b="1">
                <a:solidFill>
                  <a:schemeClr val="accent2"/>
                </a:solidFill>
              </a:rPr>
              <a:t>Профессиональное обучение и профессиональное образование обучающихся</a:t>
            </a:r>
            <a:r>
              <a:rPr lang="ru-RU" altLang="ru-RU" sz="2000"/>
              <a:t> с ограниченными возможностями здоровья осуществляются на основе образовательных программ, </a:t>
            </a:r>
            <a:r>
              <a:rPr lang="ru-RU" altLang="ru-RU" sz="2000">
                <a:solidFill>
                  <a:srgbClr val="CC3300"/>
                </a:solidFill>
              </a:rPr>
              <a:t>адаптированных</a:t>
            </a:r>
            <a:r>
              <a:rPr lang="ru-RU" altLang="ru-RU" sz="2000"/>
              <a:t> при необходимости для обучения указанных обучающихся.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ru-RU" altLang="ru-RU" sz="200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endParaRPr lang="ru-RU" altLang="ru-RU" sz="2000"/>
          </a:p>
        </p:txBody>
      </p:sp>
    </p:spTree>
    <p:extLst>
      <p:ext uri="{BB962C8B-B14F-4D97-AF65-F5344CB8AC3E}">
        <p14:creationId xmlns:p14="http://schemas.microsoft.com/office/powerpoint/2010/main" xmlns="" val="185010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2400" b="1" dirty="0"/>
              <a:t>КЛАССИФИКАЦИЯ ДЕТЕЙ С НАРУШЕНИЕМ СЛУХА: </a:t>
            </a:r>
            <a:r>
              <a:rPr lang="ru-RU" sz="2400" b="1" dirty="0">
                <a:solidFill>
                  <a:srgbClr val="FFFF00"/>
                </a:solidFill>
              </a:rPr>
              <a:t>СЛАБОСЛЫШАЩИЕ ДЕТИ</a:t>
            </a:r>
            <a:r>
              <a:rPr lang="ru-RU" sz="2800" dirty="0"/>
              <a:t> </a:t>
            </a:r>
            <a:endParaRPr lang="en-US" sz="2800" dirty="0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ltGray">
          <a:xfrm>
            <a:off x="1524000" y="1412876"/>
            <a:ext cx="6877050" cy="5445125"/>
          </a:xfrm>
          <a:prstGeom prst="rightArrow">
            <a:avLst>
              <a:gd name="adj1" fmla="val 79306"/>
              <a:gd name="adj2" fmla="val 31282"/>
            </a:avLst>
          </a:prstGeom>
          <a:gradFill rotWithShape="1">
            <a:gsLst>
              <a:gs pos="0">
                <a:srgbClr val="3D8CA5"/>
              </a:gs>
              <a:gs pos="100000">
                <a:srgbClr val="87B3ED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Tahoma" panose="020B0604030504040204" pitchFamily="34" charset="0"/>
            </a:endParaRP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blackWhite">
          <a:xfrm>
            <a:off x="1703389" y="2060576"/>
            <a:ext cx="5184775" cy="854075"/>
          </a:xfrm>
          <a:prstGeom prst="roundRect">
            <a:avLst>
              <a:gd name="adj" fmla="val 9106"/>
            </a:avLst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Arial Rounded MT Bold" pitchFamily="34" charset="0"/>
              </a:rPr>
              <a:t>Легкая – </a:t>
            </a:r>
            <a:r>
              <a:rPr lang="ru-RU" altLang="ru-RU" sz="1400" b="1">
                <a:latin typeface="Arial Rounded MT Bold" pitchFamily="34" charset="0"/>
              </a:rPr>
              <a:t>Восприятие разговорной речи</a:t>
            </a:r>
            <a:r>
              <a:rPr lang="ru-RU" altLang="ru-RU" sz="2400">
                <a:latin typeface="Arial Rounded MT Bold" pitchFamily="34" charset="0"/>
              </a:rPr>
              <a:t> </a:t>
            </a:r>
            <a:r>
              <a:rPr lang="ru-RU" altLang="ru-RU" sz="1600" b="1">
                <a:latin typeface="Arial Rounded MT Bold" pitchFamily="34" charset="0"/>
              </a:rPr>
              <a:t>6-8 М</a:t>
            </a:r>
            <a:r>
              <a:rPr lang="ru-RU" altLang="ru-RU" sz="2400" b="1">
                <a:latin typeface="Arial Rounded MT Bold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Arial Rounded MT Bold" pitchFamily="34" charset="0"/>
              </a:rPr>
              <a:t>                               Восприятие шепотной речи</a:t>
            </a:r>
            <a:r>
              <a:rPr lang="ru-RU" altLang="ru-RU" sz="2400">
                <a:latin typeface="Arial Rounded MT Bold" pitchFamily="34" charset="0"/>
              </a:rPr>
              <a:t> </a:t>
            </a:r>
            <a:r>
              <a:rPr lang="ru-RU" altLang="ru-RU" sz="1600" b="1">
                <a:latin typeface="Arial Rounded MT Bold" pitchFamily="34" charset="0"/>
              </a:rPr>
              <a:t>3-6 м</a:t>
            </a:r>
            <a:r>
              <a:rPr lang="ru-RU" altLang="ru-RU" sz="2400">
                <a:latin typeface="Arial Rounded MT Bold" pitchFamily="34" charset="0"/>
              </a:rPr>
              <a:t> </a:t>
            </a:r>
            <a:endParaRPr lang="en-US" altLang="ru-RU" sz="2400">
              <a:latin typeface="Arial Rounded MT Bold" pitchFamily="34" charset="0"/>
            </a:endParaRPr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blackWhite">
          <a:xfrm>
            <a:off x="1703389" y="2997200"/>
            <a:ext cx="5545137" cy="863600"/>
          </a:xfrm>
          <a:prstGeom prst="roundRect">
            <a:avLst>
              <a:gd name="adj" fmla="val 9106"/>
            </a:avLst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Arial Rounded MT Bold" pitchFamily="34" charset="0"/>
              </a:rPr>
              <a:t>Умеренная – </a:t>
            </a:r>
            <a:r>
              <a:rPr lang="ru-RU" altLang="ru-RU" sz="1400" b="1">
                <a:latin typeface="Arial Rounded MT Bold" pitchFamily="34" charset="0"/>
              </a:rPr>
              <a:t>Восприятие разговорной речи</a:t>
            </a:r>
            <a:r>
              <a:rPr lang="ru-RU" altLang="ru-RU" sz="2400">
                <a:latin typeface="Arial Rounded MT Bold" pitchFamily="34" charset="0"/>
              </a:rPr>
              <a:t> </a:t>
            </a:r>
            <a:r>
              <a:rPr lang="ru-RU" altLang="ru-RU" sz="1600" b="1">
                <a:latin typeface="Arial Rounded MT Bold" pitchFamily="34" charset="0"/>
              </a:rPr>
              <a:t>4-6 м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Arial Rounded MT Bold" pitchFamily="34" charset="0"/>
              </a:rPr>
              <a:t>                                           Восприятие шепотной речи</a:t>
            </a:r>
            <a:r>
              <a:rPr lang="ru-RU" altLang="ru-RU" sz="1400">
                <a:latin typeface="Arial Rounded MT Bold" pitchFamily="34" charset="0"/>
              </a:rPr>
              <a:t> </a:t>
            </a:r>
            <a:r>
              <a:rPr lang="ru-RU" altLang="ru-RU" sz="1600" b="1">
                <a:latin typeface="Arial Rounded MT Bold" pitchFamily="34" charset="0"/>
              </a:rPr>
              <a:t>4-6 м</a:t>
            </a:r>
            <a:r>
              <a:rPr lang="ru-RU" altLang="ru-RU" sz="2400" b="1">
                <a:latin typeface="Arial Rounded MT Bold" pitchFamily="34" charset="0"/>
              </a:rPr>
              <a:t> </a:t>
            </a:r>
            <a:endParaRPr lang="en-US" altLang="ru-RU" sz="2400" b="1">
              <a:latin typeface="Arial Rounded MT Bold" pitchFamily="34" charset="0"/>
            </a:endParaRP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blackWhite">
          <a:xfrm>
            <a:off x="1703389" y="3933825"/>
            <a:ext cx="5616575" cy="1079500"/>
          </a:xfrm>
          <a:prstGeom prst="roundRect">
            <a:avLst>
              <a:gd name="adj" fmla="val 9106"/>
            </a:avLst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Arial Rounded MT Bold" pitchFamily="34" charset="0"/>
              </a:rPr>
              <a:t>Значительная –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Arial Rounded MT Bold" pitchFamily="34" charset="0"/>
              </a:rPr>
              <a:t> </a:t>
            </a:r>
            <a:r>
              <a:rPr lang="ru-RU" altLang="ru-RU" sz="1400" b="1">
                <a:latin typeface="Arial Rounded MT Bold" pitchFamily="34" charset="0"/>
              </a:rPr>
              <a:t>Восприятие разговорной речи</a:t>
            </a:r>
            <a:r>
              <a:rPr lang="ru-RU" altLang="ru-RU" sz="2400" b="1">
                <a:latin typeface="Arial Rounded MT Bold" pitchFamily="34" charset="0"/>
              </a:rPr>
              <a:t> </a:t>
            </a:r>
            <a:r>
              <a:rPr lang="ru-RU" altLang="ru-RU" sz="1600" b="1">
                <a:latin typeface="Arial Rounded MT Bold" pitchFamily="34" charset="0"/>
              </a:rPr>
              <a:t>2-4 м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 Rounded MT Bold" pitchFamily="34" charset="0"/>
              </a:rPr>
              <a:t> </a:t>
            </a:r>
            <a:r>
              <a:rPr lang="ru-RU" altLang="ru-RU" sz="1400" b="1">
                <a:latin typeface="Arial Rounded MT Bold" pitchFamily="34" charset="0"/>
              </a:rPr>
              <a:t>Восприятие шепотной речи</a:t>
            </a:r>
            <a:r>
              <a:rPr lang="ru-RU" altLang="ru-RU" sz="1400">
                <a:latin typeface="Arial Rounded MT Bold" pitchFamily="34" charset="0"/>
              </a:rPr>
              <a:t> </a:t>
            </a:r>
            <a:r>
              <a:rPr lang="ru-RU" altLang="ru-RU" sz="1400" b="1">
                <a:latin typeface="Arial Rounded MT Bold" pitchFamily="34" charset="0"/>
              </a:rPr>
              <a:t>не далее 1 м от ушной раковины</a:t>
            </a:r>
            <a:r>
              <a:rPr lang="ru-RU" altLang="ru-RU" sz="1600" b="1">
                <a:latin typeface="Arial Rounded MT Bold" pitchFamily="34" charset="0"/>
              </a:rPr>
              <a:t> </a:t>
            </a:r>
            <a:endParaRPr lang="en-US" altLang="ru-RU" sz="1600" b="1">
              <a:latin typeface="Arial Rounded MT Bold" pitchFamily="34" charset="0"/>
            </a:endParaRPr>
          </a:p>
        </p:txBody>
      </p:sp>
      <p:sp>
        <p:nvSpPr>
          <p:cNvPr id="18439" name="AutoShape 7"/>
          <p:cNvSpPr>
            <a:spLocks noChangeArrowheads="1"/>
          </p:cNvSpPr>
          <p:nvPr/>
        </p:nvSpPr>
        <p:spPr bwMode="black">
          <a:xfrm>
            <a:off x="7953375" y="3429000"/>
            <a:ext cx="2514600" cy="1295400"/>
          </a:xfrm>
          <a:prstGeom prst="roundRect">
            <a:avLst>
              <a:gd name="adj" fmla="val 9106"/>
            </a:avLst>
          </a:prstGeom>
          <a:solidFill>
            <a:schemeClr val="bg1"/>
          </a:solidFill>
          <a:ln w="25400">
            <a:solidFill>
              <a:schemeClr val="tx2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8200" name="AutoShape 8"/>
          <p:cNvSpPr>
            <a:spLocks noChangeArrowheads="1"/>
          </p:cNvSpPr>
          <p:nvPr/>
        </p:nvSpPr>
        <p:spPr bwMode="blackWhite">
          <a:xfrm>
            <a:off x="1703389" y="5157788"/>
            <a:ext cx="5113337" cy="1079500"/>
          </a:xfrm>
          <a:prstGeom prst="roundRect">
            <a:avLst>
              <a:gd name="adj" fmla="val 9106"/>
            </a:avLst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Arial Rounded MT Bold" pitchFamily="34" charset="0"/>
              </a:rPr>
              <a:t>Тяжелая –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Arial Rounded MT Bold" pitchFamily="34" charset="0"/>
              </a:rPr>
              <a:t>Восприятие разговорной речи</a:t>
            </a:r>
            <a:r>
              <a:rPr lang="ru-RU" altLang="ru-RU" sz="1400">
                <a:latin typeface="Arial Rounded MT Bold" pitchFamily="34" charset="0"/>
              </a:rPr>
              <a:t> - </a:t>
            </a:r>
            <a:r>
              <a:rPr lang="ru-RU" altLang="ru-RU" sz="1400" b="1">
                <a:latin typeface="Arial Rounded MT Bold" pitchFamily="34" charset="0"/>
              </a:rPr>
              <a:t>не далее 2 м</a:t>
            </a:r>
            <a:r>
              <a:rPr lang="ru-RU" altLang="ru-RU" sz="2000" b="1">
                <a:latin typeface="Arial Rounded MT Bold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Arial Rounded MT Bold" pitchFamily="34" charset="0"/>
              </a:rPr>
              <a:t>Восприятие шепотной речи -</a:t>
            </a:r>
            <a:r>
              <a:rPr lang="ru-RU" altLang="ru-RU" sz="1400">
                <a:latin typeface="Arial Rounded MT Bold" pitchFamily="34" charset="0"/>
              </a:rPr>
              <a:t> </a:t>
            </a:r>
            <a:r>
              <a:rPr lang="ru-RU" altLang="ru-RU" sz="1400" b="1">
                <a:latin typeface="Arial Rounded MT Bold" pitchFamily="34" charset="0"/>
              </a:rPr>
              <a:t>не далее 0,5 м</a:t>
            </a:r>
            <a:r>
              <a:rPr lang="ru-RU" altLang="ru-RU" sz="2400">
                <a:latin typeface="Arial Rounded MT Bold" pitchFamily="34" charset="0"/>
              </a:rPr>
              <a:t> </a:t>
            </a:r>
            <a:endParaRPr lang="en-US" altLang="ru-RU" sz="2400">
              <a:latin typeface="Arial Rounded MT Bold" pitchFamily="34" charset="0"/>
            </a:endParaRPr>
          </a:p>
        </p:txBody>
      </p:sp>
      <p:sp>
        <p:nvSpPr>
          <p:cNvPr id="8201" name="Text Box 10"/>
          <p:cNvSpPr txBox="1">
            <a:spLocks noChangeArrowheads="1"/>
          </p:cNvSpPr>
          <p:nvPr/>
        </p:nvSpPr>
        <p:spPr bwMode="auto">
          <a:xfrm>
            <a:off x="8157880" y="3500439"/>
            <a:ext cx="2159566" cy="120032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Tahoma" panose="020B0604030504040204" pitchFamily="34" charset="0"/>
              </a:rPr>
              <a:t>СТЕПЕНИ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Tahoma" panose="020B0604030504040204" pitchFamily="34" charset="0"/>
              </a:rPr>
              <a:t>СНИЖЕНИЯ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Tahoma" panose="020B0604030504040204" pitchFamily="34" charset="0"/>
              </a:rPr>
              <a:t>СЛУХА</a:t>
            </a:r>
          </a:p>
        </p:txBody>
      </p:sp>
    </p:spTree>
    <p:extLst>
      <p:ext uri="{BB962C8B-B14F-4D97-AF65-F5344CB8AC3E}">
        <p14:creationId xmlns:p14="http://schemas.microsoft.com/office/powerpoint/2010/main" xmlns="" val="453450829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549276"/>
            <a:ext cx="8153400" cy="1249363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2800" b="1" dirty="0">
                <a:latin typeface="Arial Rounded MT Bold" pitchFamily="34" charset="0"/>
              </a:rPr>
              <a:t>ИНТЕГРИРОВАННОЕ ОБУЧЕНИЕ ДЕТЕЙ С НАРУШЕНИЯМИ СЛУХА</a:t>
            </a:r>
            <a:r>
              <a:rPr lang="ru-RU" sz="3200" b="1" dirty="0">
                <a:latin typeface="Arial Rounded MT Bold" pitchFamily="34" charset="0"/>
              </a:rPr>
              <a:t/>
            </a:r>
            <a:br>
              <a:rPr lang="ru-RU" sz="3200" b="1" dirty="0">
                <a:latin typeface="Arial Rounded MT Bold" pitchFamily="34" charset="0"/>
              </a:rPr>
            </a:br>
            <a:r>
              <a:rPr lang="ru-RU" sz="2800" b="1" dirty="0">
                <a:latin typeface="Arial Rounded MT Bold" pitchFamily="34" charset="0"/>
              </a:rPr>
              <a:t>Педагог должен соблюдать следующие </a:t>
            </a:r>
            <a:r>
              <a:rPr lang="ru-RU" sz="2800" b="1" u="sng" dirty="0">
                <a:latin typeface="Arial Rounded MT Bold" pitchFamily="34" charset="0"/>
              </a:rPr>
              <a:t>правила:</a:t>
            </a:r>
            <a:endParaRPr lang="en-US" sz="2800" b="1" dirty="0">
              <a:latin typeface="Arial Rounded MT Bold" pitchFamily="34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855913" y="2276475"/>
            <a:ext cx="6769100" cy="552450"/>
            <a:chOff x="1248" y="1350"/>
            <a:chExt cx="3060" cy="348"/>
          </a:xfrm>
          <a:solidFill>
            <a:schemeClr val="bg1"/>
          </a:solidFill>
        </p:grpSpPr>
        <p:sp>
          <p:nvSpPr>
            <p:cNvPr id="23576" name="AutoShape 4"/>
            <p:cNvSpPr>
              <a:spLocks noChangeArrowheads="1"/>
            </p:cNvSpPr>
            <p:nvPr/>
          </p:nvSpPr>
          <p:spPr bwMode="gray">
            <a:xfrm>
              <a:off x="1248" y="1350"/>
              <a:ext cx="3060" cy="348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3577" name="AutoShape 5"/>
            <p:cNvSpPr>
              <a:spLocks noChangeArrowheads="1"/>
            </p:cNvSpPr>
            <p:nvPr/>
          </p:nvSpPr>
          <p:spPr bwMode="gray">
            <a:xfrm>
              <a:off x="1303" y="1380"/>
              <a:ext cx="2969" cy="288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3578" name="Text Box 6"/>
            <p:cNvSpPr txBox="1">
              <a:spLocks noChangeArrowheads="1"/>
            </p:cNvSpPr>
            <p:nvPr/>
          </p:nvSpPr>
          <p:spPr bwMode="gray">
            <a:xfrm>
              <a:off x="1392" y="1380"/>
              <a:ext cx="2640" cy="288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endParaRPr lang="en-US" sz="2400">
                <a:solidFill>
                  <a:srgbClr val="040414"/>
                </a:solidFill>
                <a:latin typeface="Arial" charset="0"/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711451" y="2924175"/>
            <a:ext cx="7129463" cy="552450"/>
            <a:chOff x="1260" y="1794"/>
            <a:chExt cx="3060" cy="348"/>
          </a:xfrm>
          <a:solidFill>
            <a:schemeClr val="bg1"/>
          </a:solidFill>
        </p:grpSpPr>
        <p:sp>
          <p:nvSpPr>
            <p:cNvPr id="23573" name="AutoShape 8"/>
            <p:cNvSpPr>
              <a:spLocks noChangeArrowheads="1"/>
            </p:cNvSpPr>
            <p:nvPr/>
          </p:nvSpPr>
          <p:spPr bwMode="gray">
            <a:xfrm>
              <a:off x="1260" y="1794"/>
              <a:ext cx="3060" cy="348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3574" name="AutoShape 9"/>
            <p:cNvSpPr>
              <a:spLocks noChangeArrowheads="1"/>
            </p:cNvSpPr>
            <p:nvPr/>
          </p:nvSpPr>
          <p:spPr bwMode="gray">
            <a:xfrm>
              <a:off x="1315" y="1824"/>
              <a:ext cx="2969" cy="288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1600" b="1">
                <a:solidFill>
                  <a:srgbClr val="000000"/>
                </a:solidFill>
                <a:latin typeface="Arial Black" pitchFamily="34" charset="0"/>
              </a:endParaRPr>
            </a:p>
          </p:txBody>
        </p:sp>
        <p:sp>
          <p:nvSpPr>
            <p:cNvPr id="23575" name="Text Box 10"/>
            <p:cNvSpPr txBox="1">
              <a:spLocks noChangeArrowheads="1"/>
            </p:cNvSpPr>
            <p:nvPr/>
          </p:nvSpPr>
          <p:spPr bwMode="gray">
            <a:xfrm>
              <a:off x="1404" y="1824"/>
              <a:ext cx="2640" cy="288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endParaRPr lang="en-US" sz="2400">
                <a:solidFill>
                  <a:srgbClr val="040414"/>
                </a:solidFill>
                <a:latin typeface="Arial" charset="0"/>
              </a:endParaRP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2711450" y="3644901"/>
            <a:ext cx="7200900" cy="854075"/>
            <a:chOff x="1248" y="2244"/>
            <a:chExt cx="3060" cy="348"/>
          </a:xfrm>
          <a:solidFill>
            <a:schemeClr val="bg1"/>
          </a:solidFill>
        </p:grpSpPr>
        <p:sp>
          <p:nvSpPr>
            <p:cNvPr id="23570" name="AutoShape 12"/>
            <p:cNvSpPr>
              <a:spLocks noChangeArrowheads="1"/>
            </p:cNvSpPr>
            <p:nvPr/>
          </p:nvSpPr>
          <p:spPr bwMode="gray">
            <a:xfrm>
              <a:off x="1248" y="2244"/>
              <a:ext cx="3060" cy="348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3571" name="AutoShape 13"/>
            <p:cNvSpPr>
              <a:spLocks noChangeArrowheads="1"/>
            </p:cNvSpPr>
            <p:nvPr/>
          </p:nvSpPr>
          <p:spPr bwMode="gray">
            <a:xfrm>
              <a:off x="1303" y="2274"/>
              <a:ext cx="2969" cy="288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1600" b="1">
                <a:solidFill>
                  <a:srgbClr val="000000"/>
                </a:solidFill>
                <a:latin typeface="Arial Black" pitchFamily="34" charset="0"/>
              </a:endParaRPr>
            </a:p>
          </p:txBody>
        </p:sp>
        <p:sp>
          <p:nvSpPr>
            <p:cNvPr id="23572" name="Text Box 14"/>
            <p:cNvSpPr txBox="1">
              <a:spLocks noChangeArrowheads="1"/>
            </p:cNvSpPr>
            <p:nvPr/>
          </p:nvSpPr>
          <p:spPr bwMode="gray">
            <a:xfrm>
              <a:off x="1392" y="2274"/>
              <a:ext cx="2640" cy="125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endParaRPr lang="en-US" sz="1400" b="1">
                <a:solidFill>
                  <a:srgbClr val="040414"/>
                </a:solidFill>
                <a:latin typeface="Arial" charset="0"/>
              </a:endParaRPr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2566988" y="4724401"/>
            <a:ext cx="7416800" cy="792163"/>
            <a:chOff x="1248" y="2724"/>
            <a:chExt cx="3060" cy="348"/>
          </a:xfrm>
          <a:solidFill>
            <a:schemeClr val="bg1"/>
          </a:solidFill>
        </p:grpSpPr>
        <p:sp>
          <p:nvSpPr>
            <p:cNvPr id="23567" name="AutoShape 16"/>
            <p:cNvSpPr>
              <a:spLocks noChangeArrowheads="1"/>
            </p:cNvSpPr>
            <p:nvPr/>
          </p:nvSpPr>
          <p:spPr bwMode="gray">
            <a:xfrm>
              <a:off x="1248" y="2724"/>
              <a:ext cx="3060" cy="348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3568" name="AutoShape 17"/>
            <p:cNvSpPr>
              <a:spLocks noChangeArrowheads="1"/>
            </p:cNvSpPr>
            <p:nvPr/>
          </p:nvSpPr>
          <p:spPr bwMode="gray">
            <a:xfrm>
              <a:off x="1303" y="2754"/>
              <a:ext cx="2969" cy="288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1600" b="1">
                <a:solidFill>
                  <a:srgbClr val="000000"/>
                </a:solidFill>
                <a:latin typeface="Arial Black" pitchFamily="34" charset="0"/>
              </a:endParaRPr>
            </a:p>
          </p:txBody>
        </p:sp>
        <p:sp>
          <p:nvSpPr>
            <p:cNvPr id="23569" name="Text Box 18"/>
            <p:cNvSpPr txBox="1">
              <a:spLocks noChangeArrowheads="1"/>
            </p:cNvSpPr>
            <p:nvPr/>
          </p:nvSpPr>
          <p:spPr bwMode="gray">
            <a:xfrm>
              <a:off x="1392" y="2754"/>
              <a:ext cx="2640" cy="176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endParaRPr lang="en-US" sz="2000">
                <a:solidFill>
                  <a:srgbClr val="040414"/>
                </a:solidFill>
                <a:latin typeface="Arial" charset="0"/>
              </a:endParaRPr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2380356" y="5358336"/>
            <a:ext cx="7787640" cy="1283767"/>
            <a:chOff x="1171" y="3018"/>
            <a:chExt cx="3213" cy="534"/>
          </a:xfrm>
          <a:solidFill>
            <a:schemeClr val="bg1"/>
          </a:solidFill>
        </p:grpSpPr>
        <p:sp>
          <p:nvSpPr>
            <p:cNvPr id="23564" name="AutoShape 20"/>
            <p:cNvSpPr>
              <a:spLocks noChangeArrowheads="1"/>
            </p:cNvSpPr>
            <p:nvPr/>
          </p:nvSpPr>
          <p:spPr bwMode="gray">
            <a:xfrm>
              <a:off x="1248" y="3204"/>
              <a:ext cx="3060" cy="348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3565" name="AutoShape 21"/>
            <p:cNvSpPr>
              <a:spLocks noChangeArrowheads="1"/>
            </p:cNvSpPr>
            <p:nvPr/>
          </p:nvSpPr>
          <p:spPr bwMode="gray">
            <a:xfrm>
              <a:off x="1303" y="3234"/>
              <a:ext cx="2969" cy="288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3566" name="Text Box 22"/>
            <p:cNvSpPr txBox="1">
              <a:spLocks noChangeArrowheads="1"/>
            </p:cNvSpPr>
            <p:nvPr/>
          </p:nvSpPr>
          <p:spPr bwMode="gray">
            <a:xfrm>
              <a:off x="1171" y="3018"/>
              <a:ext cx="3213" cy="35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040414"/>
                  </a:solidFill>
                  <a:latin typeface="Arial Rounded MT Bold" pitchFamily="34" charset="0"/>
                </a:rPr>
                <a:t>ОСУЩЕСТВЛЯТЬ  ТЕСНУЮ  СВЯЗЬ  С РОДИТЕЛЯМИ И МЕДРАБОТНИКОМ</a:t>
              </a:r>
              <a:endParaRPr lang="en-US" sz="2400" b="1" dirty="0">
                <a:solidFill>
                  <a:srgbClr val="040414"/>
                </a:solidFill>
                <a:latin typeface="Arial Rounded MT Bold" pitchFamily="34" charset="0"/>
              </a:endParaRPr>
            </a:p>
          </p:txBody>
        </p:sp>
      </p:grpSp>
      <p:sp>
        <p:nvSpPr>
          <p:cNvPr id="23560" name="Rectangle 23"/>
          <p:cNvSpPr>
            <a:spLocks noChangeArrowheads="1"/>
          </p:cNvSpPr>
          <p:nvPr/>
        </p:nvSpPr>
        <p:spPr bwMode="auto">
          <a:xfrm>
            <a:off x="2381251" y="1928813"/>
            <a:ext cx="7858125" cy="4619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40414"/>
                </a:solidFill>
                <a:latin typeface="Arial Rounded MT Bold" pitchFamily="34" charset="0"/>
              </a:rPr>
              <a:t>ПОСАДИТЬ РЕБЕНКА ЗА ПЕРВУЮ ПАРТУ</a:t>
            </a:r>
            <a:endParaRPr lang="en-US" sz="2400" b="1" dirty="0">
              <a:solidFill>
                <a:srgbClr val="040414"/>
              </a:solidFill>
              <a:latin typeface="Arial Rounded MT Bold" pitchFamily="34" charset="0"/>
            </a:endParaRPr>
          </a:p>
        </p:txBody>
      </p:sp>
      <p:sp>
        <p:nvSpPr>
          <p:cNvPr id="23561" name="Text Box 26"/>
          <p:cNvSpPr txBox="1">
            <a:spLocks noChangeArrowheads="1"/>
          </p:cNvSpPr>
          <p:nvPr/>
        </p:nvSpPr>
        <p:spPr bwMode="auto">
          <a:xfrm>
            <a:off x="2381251" y="2500313"/>
            <a:ext cx="7858125" cy="8302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 dirty="0">
                <a:solidFill>
                  <a:srgbClr val="000000"/>
                </a:solidFill>
                <a:latin typeface="Arial Rounded MT Bold" pitchFamily="34" charset="0"/>
              </a:rPr>
              <a:t>ПРИ ОБЪЯСНЕНИИ  МАТЕРИАЛА СТОЯТЬ ЛИЦОМ  К  РЕБЕНКУ</a:t>
            </a:r>
          </a:p>
        </p:txBody>
      </p:sp>
      <p:sp>
        <p:nvSpPr>
          <p:cNvPr id="23562" name="Text Box 27"/>
          <p:cNvSpPr txBox="1">
            <a:spLocks noChangeArrowheads="1"/>
          </p:cNvSpPr>
          <p:nvPr/>
        </p:nvSpPr>
        <p:spPr bwMode="auto">
          <a:xfrm>
            <a:off x="2381250" y="3429001"/>
            <a:ext cx="7786688" cy="8302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dirty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Arial Rounded MT Bold" pitchFamily="34" charset="0"/>
              </a:rPr>
              <a:t>РЕЧЬ ДОЛЖНА БЫТЬ ЭМОЦИОНАЛЬНО ВЫРАЗИТЕЛЬНОЙ, С ЧЕТКОЙ АРТИКУЛЯЦИЕЙ</a:t>
            </a:r>
          </a:p>
        </p:txBody>
      </p:sp>
      <p:sp>
        <p:nvSpPr>
          <p:cNvPr id="23563" name="Text Box 29"/>
          <p:cNvSpPr txBox="1">
            <a:spLocks noChangeArrowheads="1"/>
          </p:cNvSpPr>
          <p:nvPr/>
        </p:nvSpPr>
        <p:spPr bwMode="auto">
          <a:xfrm>
            <a:off x="2381250" y="4429126"/>
            <a:ext cx="7786688" cy="8302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 dirty="0">
                <a:solidFill>
                  <a:srgbClr val="000000"/>
                </a:solidFill>
                <a:latin typeface="Arial Rounded MT Bold" pitchFamily="34" charset="0"/>
              </a:rPr>
              <a:t>ПРИ НЕОБХОДИМОСТИ ПОВТОРНО ОБЪЯСНИТЬ МАТЕРИАЛ</a:t>
            </a:r>
          </a:p>
        </p:txBody>
      </p:sp>
    </p:spTree>
    <p:extLst>
      <p:ext uri="{BB962C8B-B14F-4D97-AF65-F5344CB8AC3E}">
        <p14:creationId xmlns:p14="http://schemas.microsoft.com/office/powerpoint/2010/main" xmlns="" val="20247068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0" descr="i (5)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14314"/>
            <a:ext cx="19145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6003635" y="105490"/>
            <a:ext cx="18473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Tahoma" panose="020B0604030504040204" pitchFamily="34" charset="0"/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809751" y="1428751"/>
            <a:ext cx="8501063" cy="446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связи с тем, что темп работы детей с нарушениями слуха замедлен, давайте больше времени для выполнения заданий, особенно письменных. </a:t>
            </a:r>
            <a:endParaRPr lang="ru-RU" altLang="ru-RU" sz="10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любой ситуации обучения подавайте информацию таким образом, чтобы ребенок мог ее воспринимать обязательно с использованием своего зрения. </a:t>
            </a:r>
            <a:endParaRPr lang="ru-RU" altLang="ru-RU" sz="10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Каждая ситуация должна быть ситуацией общения в контексте осуществления какого-то общего дела, действия. Поэтому каждое новое слово, чтобы включиться в активную речь детей, должно мотивироваться конкретной ситуацией дела, общей со сверстниками работой. </a:t>
            </a:r>
            <a:endParaRPr lang="ru-RU" altLang="ru-RU" sz="10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любой ситуации отдавайте приоритет самостоятельному выполнению заданий. </a:t>
            </a:r>
            <a:endParaRPr lang="ru-RU" altLang="ru-RU" sz="10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любой ситуации включайте детей в диалог, обсуждение по поводу результатов и процесса их достижения. </a:t>
            </a:r>
            <a:endParaRPr lang="ru-RU" altLang="ru-RU" sz="10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смене видов деятельности или задания убедитесь, что ребенок Вас понял (например, используйте прием </a:t>
            </a:r>
            <a:r>
              <a:rPr lang="ru-RU" altLang="ru-RU" sz="1800" i="1">
                <a:solidFill>
                  <a:srgbClr val="00206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«</a:t>
            </a: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повтори, что ты будешь делать</a:t>
            </a:r>
            <a:r>
              <a:rPr lang="ru-RU" altLang="ru-RU" sz="1800" i="1">
                <a:solidFill>
                  <a:srgbClr val="00206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»</a:t>
            </a: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800" i="1">
                <a:solidFill>
                  <a:srgbClr val="00206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«</a:t>
            </a: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 ребятам, что надо сделать</a:t>
            </a:r>
            <a:r>
              <a:rPr lang="ru-RU" altLang="ru-RU" sz="1800" i="1">
                <a:solidFill>
                  <a:srgbClr val="00206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»</a:t>
            </a:r>
            <a:r>
              <a:rPr lang="ru-RU" altLang="ru-RU" sz="18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altLang="ru-RU" sz="10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4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ru-RU" altLang="ru-RU" sz="1400" i="1">
              <a:solidFill>
                <a:srgbClr val="002060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1524000" y="914401"/>
            <a:ext cx="2301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4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1400" i="1">
              <a:solidFill>
                <a:srgbClr val="002060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0246" name="Прямоугольник 6"/>
          <p:cNvSpPr>
            <a:spLocks noChangeArrowheads="1"/>
          </p:cNvSpPr>
          <p:nvPr/>
        </p:nvSpPr>
        <p:spPr bwMode="auto">
          <a:xfrm>
            <a:off x="3452813" y="5500688"/>
            <a:ext cx="457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000" i="1">
                <a:solidFill>
                  <a:srgbClr val="00206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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667126" y="285750"/>
            <a:ext cx="5643563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i="1" dirty="0">
                <a:solidFill>
                  <a:srgbClr val="7030A0"/>
                </a:solidFill>
                <a:ea typeface="Calibri" pitchFamily="34" charset="0"/>
                <a:cs typeface="Times New Roman" pitchFamily="18" charset="0"/>
              </a:rPr>
              <a:t>Рекомендации для работы</a:t>
            </a:r>
            <a:endParaRPr lang="ru-RU" sz="1050" i="1" dirty="0"/>
          </a:p>
          <a:p>
            <a:pPr>
              <a:defRPr/>
            </a:pPr>
            <a:r>
              <a:rPr lang="ru-RU" sz="2800" b="1" i="1" dirty="0">
                <a:solidFill>
                  <a:srgbClr val="7030A0"/>
                </a:solidFill>
                <a:ea typeface="Calibri" pitchFamily="34" charset="0"/>
                <a:cs typeface="Times New Roman" pitchFamily="18" charset="0"/>
              </a:rPr>
              <a:t>со слабослышащими детьми </a:t>
            </a:r>
            <a:endParaRPr lang="ru-RU" sz="1050" i="1" dirty="0"/>
          </a:p>
        </p:txBody>
      </p:sp>
    </p:spTree>
    <p:extLst>
      <p:ext uri="{BB962C8B-B14F-4D97-AF65-F5344CB8AC3E}">
        <p14:creationId xmlns:p14="http://schemas.microsoft.com/office/powerpoint/2010/main" xmlns="" val="116433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3024188" y="428626"/>
            <a:ext cx="7358062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допускайте повышенного уровня шума в классе, включайте в учебный процесс </a:t>
            </a:r>
            <a:r>
              <a:rPr lang="ru-RU" altLang="ru-RU" sz="1600" i="1">
                <a:solidFill>
                  <a:srgbClr val="00206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«</a:t>
            </a: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минуты молчания</a:t>
            </a:r>
            <a:r>
              <a:rPr lang="ru-RU" altLang="ru-RU" sz="1600" i="1">
                <a:solidFill>
                  <a:srgbClr val="00206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»</a:t>
            </a: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являются своеобразным отдыхом для слуха и будут полезны всем учащимся класса. </a:t>
            </a: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ru-RU" altLang="ru-RU" sz="9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Повторяйте основные положения предлагаемого материала несколько раз, при этом просите ребенка с нарушенным слухом/всех учащихся повторять за учителем. </a:t>
            </a: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ru-RU" altLang="ru-RU" sz="9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Ставьте вопросы четко, кратко, чтобы дети могли осознать их, вдуматься в содержание. Не торопите их с ответом, дайте время на обдумывание. </a:t>
            </a:r>
            <a:endParaRPr lang="ru-RU" altLang="ru-RU" sz="9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время беседы или урока используйте способы оперативной помощи ребенку с нарушением слуха: повторите фразу, напишите ключевое или непонятое слово; напишите всю фразу. </a:t>
            </a: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ru-RU" altLang="ru-RU" sz="9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Используйте по максимуму площадь доски. Выносите часть учебного материала/новый словарь на школьную доску. Ребенку с нарушением слуха легче один раз увидеть, чем сто раз услышать. Используйте как можно шире иллюстративный материал. </a:t>
            </a: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ru-RU" altLang="ru-RU" sz="9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Ребенок с нарушением слуха обязательно должен иметь возможность поворачиваться к говорящему, это не нарушение дисциплины, а необходимость (зрительная поддержка восприятия звуковой информации). </a:t>
            </a:r>
            <a:endParaRPr lang="ru-RU" altLang="ru-RU" sz="900">
              <a:latin typeface="Tahoma" panose="020B0604030504040204" pitchFamily="34" charset="0"/>
              <a:sym typeface="Symbol" panose="05050102010706020507" pitchFamily="18" charset="2"/>
            </a:endParaRPr>
          </a:p>
        </p:txBody>
      </p:sp>
      <p:pic>
        <p:nvPicPr>
          <p:cNvPr id="11267" name="Рисунок 1" descr="i (8)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15240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Прямоугольник 3"/>
          <p:cNvSpPr>
            <a:spLocks noChangeArrowheads="1"/>
          </p:cNvSpPr>
          <p:nvPr/>
        </p:nvSpPr>
        <p:spPr bwMode="auto">
          <a:xfrm>
            <a:off x="3024189" y="5000626"/>
            <a:ext cx="70008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отвечают одноклассники или беседа на уроке ведется в режимедиалога/полилога, обращайте внимание слабослышащего учащегося на говорящих (установка постоянно поворачиваться к ним лицом) </a:t>
            </a:r>
            <a:r>
              <a:rPr lang="ru-RU" altLang="ru-RU" sz="1600" i="1">
                <a:solidFill>
                  <a:srgbClr val="00206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–</a:t>
            </a:r>
            <a:r>
              <a:rPr lang="ru-RU" altLang="ru-RU" sz="16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это оптимальные условия восприятия речи (слуховое и слухо-зрительное восприятие)</a:t>
            </a:r>
            <a:endParaRPr lang="ru-RU" altLang="ru-RU" sz="1600" i="1">
              <a:solidFill>
                <a:srgbClr val="002060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40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39354" y="5643579"/>
            <a:ext cx="65286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высшей квалификационной  категории </a:t>
            </a:r>
          </a:p>
          <a:p>
            <a:pPr algn="ctr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Егорова Светлана Александровна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38349" y="285729"/>
            <a:ext cx="77449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«Лицей№14»</a:t>
            </a:r>
          </a:p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Зеленодольского муниципального района Республики Татарстан</a:t>
            </a:r>
          </a:p>
        </p:txBody>
      </p:sp>
      <p:pic>
        <p:nvPicPr>
          <p:cNvPr id="33794" name="Picture 2" descr="ÐÐ°ÑÑÐ¸Ð½ÐºÐ¸ Ð¿Ð¾ Ð·Ð°Ð¿ÑÐ¾ÑÑ Ð¾Ð¿ÑÑÑ ÑÐ¸Ð·Ð¸ÐºÐ° Ñ Ð±ÑÑÑÐ»ÐºÐ°Ð¼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44" y="3071810"/>
            <a:ext cx="1828800" cy="2505076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266944" y="358933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Особенности работы с детьми с ОВЗ в рамках внеурочной деятельности </a:t>
            </a:r>
            <a:r>
              <a:rPr lang="ru-RU" dirty="0" smtClean="0">
                <a:solidFill>
                  <a:schemeClr val="bg1"/>
                </a:solidFill>
              </a:rPr>
              <a:t>«Экспериментальная физика»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4525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52596" y="1500174"/>
            <a:ext cx="835824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FF0000"/>
                </a:solidFill>
              </a:rPr>
              <a:t>Успехи учащихся – лучшее мерило достоинства учителя …. Умеет учить тот, кто учит интересно, кто излагает свой предмет так, чтобы в душе ученика звучали ответные струны, и ни на минуту не засыпала его любознательность».</a:t>
            </a:r>
          </a:p>
          <a:p>
            <a:pPr algn="r"/>
            <a:r>
              <a:rPr lang="ru-RU" b="1" dirty="0">
                <a:solidFill>
                  <a:srgbClr val="FF0000"/>
                </a:solidFill>
              </a:rPr>
              <a:t>Альберт Эйнштейн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1602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81423" y="21431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24034" y="357167"/>
            <a:ext cx="8358246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Роль учителя заключается в том, чтобы эта любознательность привела ученика к целенаправленной творческой научно- познавательной деятельности, особенно детей с ОВЗ</a:t>
            </a:r>
          </a:p>
          <a:p>
            <a:endParaRPr lang="ru-RU" sz="3200" dirty="0"/>
          </a:p>
          <a:p>
            <a:r>
              <a:rPr lang="ru-RU" sz="3200" dirty="0"/>
              <a:t>Поэтому в практике работы я использую проблемные, исследовательские методы обучения, обучение на основе </a:t>
            </a:r>
            <a:r>
              <a:rPr lang="ru-RU" sz="4400" b="1" dirty="0"/>
              <a:t>эксперимента, т.е практико-ориентированные методы</a:t>
            </a:r>
          </a:p>
          <a:p>
            <a:endParaRPr lang="ru-RU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48165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Проект «физика в пластиковой бутылке»</a:t>
            </a:r>
            <a:endParaRPr lang="ru-RU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414" y="1690778"/>
            <a:ext cx="3756968" cy="37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6451" y="1608100"/>
            <a:ext cx="3289806" cy="438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8945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Проект «домашний эксперимент»</a:t>
            </a:r>
            <a:endParaRPr lang="ru-RU" dirty="0"/>
          </a:p>
        </p:txBody>
      </p:sp>
      <p:pic>
        <p:nvPicPr>
          <p:cNvPr id="1027" name="Picture 3" descr="C:\Users\Светлана\Desktop\фото\опыты\IMG-20191010-WA005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52596" y="1285860"/>
            <a:ext cx="7715304" cy="50006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6784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9367" y="2601131"/>
            <a:ext cx="2625328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 descr="C:\Users\Светлана\Desktop\фото\опыты\IMG-20191010-WA005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0201" y="232915"/>
            <a:ext cx="3937898" cy="2953424"/>
          </a:xfrm>
          <a:prstGeom prst="rect">
            <a:avLst/>
          </a:prstGeom>
          <a:noFill/>
        </p:spPr>
      </p:pic>
      <p:pic>
        <p:nvPicPr>
          <p:cNvPr id="2054" name="Picture 6" descr="C:\Users\Светлана\Desktop\фото\опыты\IMG-20191010-WA004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3352" y="3847381"/>
            <a:ext cx="3667303" cy="27504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2079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304800"/>
            <a:ext cx="8229600" cy="609600"/>
          </a:xfrm>
        </p:spPr>
        <p:txBody>
          <a:bodyPr/>
          <a:lstStyle/>
          <a:p>
            <a:pPr eaLnBrk="1" hangingPunct="1"/>
            <a:r>
              <a:rPr lang="ru-RU" altLang="ru-RU" sz="2400" b="1">
                <a:solidFill>
                  <a:srgbClr val="CC3300"/>
                </a:solidFill>
              </a:rPr>
              <a:t>К положению по регламентированию приема в инклюзивное…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219200"/>
            <a:ext cx="8229600" cy="5562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000"/>
              <a:t>– </a:t>
            </a:r>
            <a:r>
              <a:rPr lang="ru-RU" altLang="ru-RU" sz="2000">
                <a:solidFill>
                  <a:srgbClr val="CC3300"/>
                </a:solidFill>
              </a:rPr>
              <a:t>обучающиеся переходят на инклюзивное</a:t>
            </a:r>
            <a:r>
              <a:rPr lang="ru-RU" altLang="ru-RU" sz="2000"/>
              <a:t> образование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000"/>
              <a:t>- при наличие  заключения  об установлении инвалидности медико-социально-экспертной комиссии;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ru-RU" altLang="ru-RU" sz="2000"/>
              <a:t>по заявлению родителей.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000"/>
              <a:t>Пр.«Порядок приема граждан на обучение…» от 22 января 2014г. П.17. </a:t>
            </a:r>
            <a:r>
              <a:rPr lang="ru-RU" altLang="ru-RU" sz="1800"/>
              <a:t>Дети с ограниченными возможностями здоровья принимаются на обучение по </a:t>
            </a:r>
            <a:r>
              <a:rPr lang="ru-RU" altLang="ru-RU" sz="1800" b="1">
                <a:solidFill>
                  <a:srgbClr val="CC3300"/>
                </a:solidFill>
              </a:rPr>
              <a:t>адаптированной основной общеобразовательной программе</a:t>
            </a:r>
            <a:r>
              <a:rPr lang="ru-RU" altLang="ru-RU" sz="1800"/>
              <a:t> только с согласия их родителей (законных представителей) и на основании рекомендаций психолого-медико-педагогической комиссии*(8).   </a:t>
            </a:r>
            <a:endParaRPr lang="ru-RU" altLang="ru-RU" sz="1800" b="1">
              <a:solidFill>
                <a:srgbClr val="CC33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1800" b="1">
                <a:solidFill>
                  <a:schemeClr val="accent2"/>
                </a:solidFill>
              </a:rPr>
              <a:t>Согласно ФГОС дети с ОВЗ, </a:t>
            </a:r>
            <a:r>
              <a:rPr lang="ru-RU" altLang="ru-RU" sz="1800" b="1" u="sng">
                <a:solidFill>
                  <a:schemeClr val="accent2"/>
                </a:solidFill>
              </a:rPr>
              <a:t>кроме категории умственной отсталости </a:t>
            </a:r>
            <a:r>
              <a:rPr lang="ru-RU" altLang="ru-RU" sz="1800" b="1">
                <a:solidFill>
                  <a:schemeClr val="accent2"/>
                </a:solidFill>
              </a:rPr>
              <a:t>могут обучаться по варианту А, т.е. вместе со здоровыми сверстниками, данная возможность устанавливается ПМПК.</a:t>
            </a:r>
          </a:p>
          <a:p>
            <a:pPr>
              <a:buFontTx/>
              <a:buNone/>
            </a:pPr>
            <a:r>
              <a:rPr lang="ru-RU" altLang="ru-RU" sz="1800">
                <a:solidFill>
                  <a:schemeClr val="accent2"/>
                </a:solidFill>
              </a:rPr>
              <a:t>Сроки освоения АООП НО от 4 до 6 лет</a:t>
            </a:r>
          </a:p>
          <a:p>
            <a:pPr>
              <a:buFontTx/>
              <a:buNone/>
            </a:pPr>
            <a:r>
              <a:rPr lang="ru-RU" altLang="ru-RU" sz="1800"/>
              <a:t>АООП может включать как один так и </a:t>
            </a:r>
            <a:r>
              <a:rPr lang="ru-RU" altLang="ru-RU" sz="1800">
                <a:solidFill>
                  <a:srgbClr val="CC3300"/>
                </a:solidFill>
              </a:rPr>
              <a:t>несколько учебных</a:t>
            </a:r>
            <a:r>
              <a:rPr lang="ru-RU" altLang="ru-RU" sz="1800"/>
              <a:t> планов</a:t>
            </a:r>
          </a:p>
          <a:p>
            <a:pPr>
              <a:buFontTx/>
              <a:buNone/>
            </a:pPr>
            <a:r>
              <a:rPr lang="ru-RU" altLang="ru-RU" sz="1800">
                <a:solidFill>
                  <a:schemeClr val="accent2"/>
                </a:solidFill>
              </a:rPr>
              <a:t> </a:t>
            </a:r>
            <a:r>
              <a:rPr lang="ru-RU" altLang="ru-RU" sz="1800"/>
              <a:t>Возможности использования </a:t>
            </a:r>
            <a:r>
              <a:rPr lang="ru-RU" altLang="ru-RU" sz="1800">
                <a:solidFill>
                  <a:srgbClr val="CC3300"/>
                </a:solidFill>
              </a:rPr>
              <a:t>сетевой формы</a:t>
            </a:r>
            <a:r>
              <a:rPr lang="ru-RU" altLang="ru-RU" sz="1800"/>
              <a:t> обучения</a:t>
            </a:r>
          </a:p>
          <a:p>
            <a:pPr>
              <a:buFontTx/>
              <a:buNone/>
            </a:pPr>
            <a:r>
              <a:rPr lang="ru-RU" altLang="ru-RU" sz="1800"/>
              <a:t>Организация в праве применять </a:t>
            </a:r>
            <a:r>
              <a:rPr lang="ru-RU" altLang="ru-RU" sz="1800">
                <a:solidFill>
                  <a:srgbClr val="CC3300"/>
                </a:solidFill>
              </a:rPr>
              <a:t>дистанционные образовательные технологии.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1800" b="1"/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ru-RU" altLang="ru-RU" sz="2000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617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524001" y="0"/>
            <a:ext cx="865172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200" b="1" dirty="0">
              <a:solidFill>
                <a:srgbClr val="000000"/>
              </a:solidFill>
              <a:latin typeface="Verdana" pitchFamily="34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Важными коррекционными задачами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 моей работы  являются:</a:t>
            </a:r>
            <a:endParaRPr lang="ru-RU" sz="28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развитие у учащихся основных мыслительных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 операций (анализ, синтез, сравнение, обобщение);</a:t>
            </a: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развитие речи, умения использовать при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пересказе соответствующую терминологию;</a:t>
            </a: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развитие </a:t>
            </a:r>
            <a:r>
              <a:rPr lang="ru-RU" sz="2400" dirty="0" err="1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общеучебных</a:t>
            </a:r>
            <a:r>
              <a:rPr lang="ru-RU" sz="2400" dirty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 умений и навыков</a:t>
            </a:r>
            <a:r>
              <a:rPr lang="ru-RU" sz="2800" dirty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480" y="3000372"/>
            <a:ext cx="4786346" cy="3589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52554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881158" y="500042"/>
            <a:ext cx="8572560" cy="5857916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Усвоение учебного материала по физике вызывает большие затруднения у учащихся с ОВЗ в связи с такими их особенностями, как быстрая утомляемость, недостаточность абстрактного мышления, недоразвитие пространственных представлений, низкие </a:t>
            </a:r>
            <a:r>
              <a:rPr lang="ru-RU" dirty="0" err="1" smtClean="0"/>
              <a:t>общеучебные</a:t>
            </a:r>
            <a:r>
              <a:rPr lang="ru-RU" dirty="0" smtClean="0"/>
              <a:t> умения и навыки. 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C:\Users\Светлана\Desktop\фото\опыты\IMG-20191010-WA0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2846" y="3379403"/>
            <a:ext cx="3809995" cy="2857496"/>
          </a:xfrm>
          <a:prstGeom prst="rect">
            <a:avLst/>
          </a:prstGeom>
          <a:noFill/>
        </p:spPr>
      </p:pic>
      <p:pic>
        <p:nvPicPr>
          <p:cNvPr id="5" name="Picture 3" descr="C:\Users\Светлана\Desktop\фото\опыты\IMG-20191010-WA00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924" y="3393958"/>
            <a:ext cx="3606556" cy="27049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2263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4638"/>
            <a:ext cx="8229600" cy="639762"/>
          </a:xfrm>
        </p:spPr>
        <p:txBody>
          <a:bodyPr/>
          <a:lstStyle/>
          <a:p>
            <a:pPr eaLnBrk="1" hangingPunct="1"/>
            <a:r>
              <a:rPr lang="ru-RU" altLang="ru-RU" sz="2400" b="1">
                <a:solidFill>
                  <a:srgbClr val="CC3300"/>
                </a:solidFill>
              </a:rPr>
              <a:t>Стандартизация в образовании и АООП общего образования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066801"/>
            <a:ext cx="8229600" cy="505936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000" b="1">
                <a:solidFill>
                  <a:schemeClr val="hlink"/>
                </a:solidFill>
              </a:rPr>
              <a:t>Предметы стандартизации</a:t>
            </a:r>
            <a:r>
              <a:rPr lang="ru-RU" altLang="ru-RU" sz="2000"/>
              <a:t> – структура образовательной программы, условия ее реализации, результаты освоения, (к итоговым достижениям детей с ОВЗ).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000" b="1">
                <a:solidFill>
                  <a:schemeClr val="hlink"/>
                </a:solidFill>
              </a:rPr>
              <a:t>Специфичность предмета</a:t>
            </a:r>
            <a:r>
              <a:rPr lang="ru-RU" altLang="ru-RU" sz="2000"/>
              <a:t> </a:t>
            </a:r>
            <a:r>
              <a:rPr lang="ru-RU" altLang="ru-RU" sz="2000">
                <a:solidFill>
                  <a:schemeClr val="hlink"/>
                </a:solidFill>
              </a:rPr>
              <a:t>стандартизации</a:t>
            </a:r>
            <a:r>
              <a:rPr lang="ru-RU" altLang="ru-RU" sz="2000"/>
              <a:t> -  адресован разнородной группе обучающихся, имеющих не только общие, но и особые образовательные потребности -  </a:t>
            </a:r>
            <a:r>
              <a:rPr lang="ru-RU" altLang="ru-RU" sz="2000" b="1">
                <a:solidFill>
                  <a:srgbClr val="CC3300"/>
                </a:solidFill>
              </a:rPr>
              <a:t>невозможно планировать единые итоговые достижения.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000"/>
              <a:t> Стандарт может использоваться в инклюзивном образовании, коррекционной школе, </a:t>
            </a:r>
            <a:r>
              <a:rPr lang="ru-RU" altLang="ru-RU" sz="2000" u="sng"/>
              <a:t>в форме семейного образования, при обучении на дому или в медицинских организациях</a:t>
            </a:r>
            <a:r>
              <a:rPr lang="ru-RU" altLang="ru-RU" sz="2000"/>
              <a:t>.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000" b="1">
                <a:solidFill>
                  <a:schemeClr val="hlink"/>
                </a:solidFill>
              </a:rPr>
              <a:t>Итоговые достижения</a:t>
            </a:r>
            <a:r>
              <a:rPr lang="ru-RU" altLang="ru-RU" sz="2000"/>
              <a:t> к моменту завершения школьного обучения могут быть как </a:t>
            </a:r>
            <a:r>
              <a:rPr lang="ru-RU" altLang="ru-RU" sz="2000" i="1">
                <a:solidFill>
                  <a:srgbClr val="CC3300"/>
                </a:solidFill>
              </a:rPr>
              <a:t>сопоставимыми</a:t>
            </a:r>
            <a:r>
              <a:rPr lang="ru-RU" altLang="ru-RU" sz="2000"/>
              <a:t>,  так и </a:t>
            </a:r>
            <a:r>
              <a:rPr lang="ru-RU" altLang="ru-RU" sz="2000" b="1" i="1">
                <a:solidFill>
                  <a:srgbClr val="0070C0"/>
                </a:solidFill>
              </a:rPr>
              <a:t>не сопоставимыми</a:t>
            </a:r>
            <a:r>
              <a:rPr lang="ru-RU" altLang="ru-RU" sz="2000"/>
              <a:t> с итоговыми достижениями здоровых сверстников:  в том числе </a:t>
            </a:r>
            <a:r>
              <a:rPr lang="ru-RU" altLang="ru-RU" sz="2000" u="sng">
                <a:solidFill>
                  <a:srgbClr val="CC3300"/>
                </a:solidFill>
              </a:rPr>
              <a:t>метапредметные</a:t>
            </a:r>
            <a:r>
              <a:rPr lang="ru-RU" altLang="ru-RU" sz="2000" u="sng"/>
              <a:t> и</a:t>
            </a:r>
            <a:r>
              <a:rPr lang="ru-RU" altLang="ru-RU" sz="2000" u="sng">
                <a:solidFill>
                  <a:srgbClr val="CC3300"/>
                </a:solidFill>
              </a:rPr>
              <a:t>  личностные</a:t>
            </a:r>
            <a:r>
              <a:rPr lang="ru-RU" altLang="ru-RU" sz="2000">
                <a:solidFill>
                  <a:srgbClr val="CC3300"/>
                </a:solidFill>
              </a:rPr>
              <a:t> </a:t>
            </a:r>
            <a:r>
              <a:rPr lang="ru-RU" altLang="ru-RU" sz="2000"/>
              <a:t>результаты.</a:t>
            </a:r>
          </a:p>
        </p:txBody>
      </p:sp>
    </p:spTree>
    <p:extLst>
      <p:ext uri="{BB962C8B-B14F-4D97-AF65-F5344CB8AC3E}">
        <p14:creationId xmlns:p14="http://schemas.microsoft.com/office/powerpoint/2010/main" xmlns="" val="384595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563562"/>
          </a:xfrm>
        </p:spPr>
        <p:txBody>
          <a:bodyPr/>
          <a:lstStyle/>
          <a:p>
            <a:r>
              <a:rPr lang="ru-RU" altLang="ru-RU" sz="2800" b="1">
                <a:solidFill>
                  <a:srgbClr val="CC3300"/>
                </a:solidFill>
              </a:rPr>
              <a:t>Три уровня стандартизации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066801"/>
            <a:ext cx="8229600" cy="5059363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altLang="ru-RU" sz="1800"/>
              <a:t/>
            </a:r>
            <a:br>
              <a:rPr lang="ru-RU" altLang="ru-RU" sz="1800"/>
            </a:br>
            <a:r>
              <a:rPr lang="ru-RU" altLang="ru-RU" sz="1800" b="1">
                <a:solidFill>
                  <a:srgbClr val="CC3300"/>
                </a:solidFill>
              </a:rPr>
              <a:t>I уровень</a:t>
            </a:r>
            <a:r>
              <a:rPr lang="ru-RU" altLang="ru-RU" sz="1800">
                <a:solidFill>
                  <a:srgbClr val="CC3300"/>
                </a:solidFill>
              </a:rPr>
              <a:t> школьного образования</a:t>
            </a:r>
            <a:r>
              <a:rPr lang="ru-RU" altLang="ru-RU" sz="1800"/>
              <a:t> детей с ОВЗ – в целом соответствует уровню образования здоровых сверстников к моменту окончания школы, предполагая при этом удовлетворение особых образовательных потребностей детей с ОВЗ как в «академическом» компоненте, так и в области жизненной компетенции ребёнка. </a:t>
            </a:r>
            <a:br>
              <a:rPr lang="ru-RU" altLang="ru-RU" sz="1800"/>
            </a:br>
            <a:r>
              <a:rPr lang="ru-RU" altLang="ru-RU" sz="1800"/>
              <a:t/>
            </a:r>
            <a:br>
              <a:rPr lang="ru-RU" altLang="ru-RU" sz="1800"/>
            </a:br>
            <a:r>
              <a:rPr lang="ru-RU" altLang="ru-RU" sz="1800" b="1">
                <a:solidFill>
                  <a:srgbClr val="CC3300"/>
                </a:solidFill>
              </a:rPr>
              <a:t>II уровень школьного образования</a:t>
            </a:r>
            <a:r>
              <a:rPr lang="ru-RU" altLang="ru-RU" sz="1800"/>
              <a:t> обучающихся с ОВЗ – не соответствует уровню образования здоровых сверстников к моменту окончания школы, предусматривается значительное сокращение «академического» компонента и специфическое расширение компонента жизненной компетенции. </a:t>
            </a:r>
            <a:br>
              <a:rPr lang="ru-RU" altLang="ru-RU" sz="1800"/>
            </a:br>
            <a:r>
              <a:rPr lang="ru-RU" altLang="ru-RU" sz="1800"/>
              <a:t/>
            </a:r>
            <a:br>
              <a:rPr lang="ru-RU" altLang="ru-RU" sz="1800"/>
            </a:br>
            <a:r>
              <a:rPr lang="ru-RU" altLang="ru-RU" sz="1800" b="1">
                <a:solidFill>
                  <a:srgbClr val="CC3300"/>
                </a:solidFill>
              </a:rPr>
              <a:t>III уровень школьного образования детей</a:t>
            </a:r>
            <a:r>
              <a:rPr lang="ru-RU" altLang="ru-RU" sz="1800"/>
              <a:t> с ОВЗ – является индивидуальным и не соответствует уровню образования здоровых сверстников к моменту окончания школы. При этом «академический» компонент редуцируется здесь до полезных ребёнку элементов академических знаний, и максимально расширяется область развития его жизненной компетенции. Накопление доступных навыков коммуникации, социально­бытовой адаптации готовит обучающегося с ОВЗ к, насколько возможно, активной жизни в семье и социуме. </a:t>
            </a:r>
            <a:br>
              <a:rPr lang="ru-RU" altLang="ru-RU" sz="1800"/>
            </a:br>
            <a:endParaRPr lang="ru-RU" altLang="ru-RU" sz="1800"/>
          </a:p>
        </p:txBody>
      </p:sp>
    </p:spTree>
    <p:extLst>
      <p:ext uri="{BB962C8B-B14F-4D97-AF65-F5344CB8AC3E}">
        <p14:creationId xmlns:p14="http://schemas.microsoft.com/office/powerpoint/2010/main" xmlns="" val="7913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944562"/>
          </a:xfrm>
        </p:spPr>
        <p:txBody>
          <a:bodyPr/>
          <a:lstStyle/>
          <a:p>
            <a:r>
              <a:rPr lang="ru-RU" altLang="ru-RU" sz="2400" b="1">
                <a:solidFill>
                  <a:srgbClr val="CC3300"/>
                </a:solidFill>
              </a:rPr>
              <a:t>Цензовый  и нецензовый уровни образования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95401"/>
            <a:ext cx="8229600" cy="4830763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ru-RU" altLang="ru-RU" sz="2000" b="1"/>
              <a:t>Цензовый предполагает</a:t>
            </a:r>
            <a:r>
              <a:rPr lang="ru-RU" altLang="ru-RU" sz="2000"/>
              <a:t>, что ребенок получает образование:</a:t>
            </a:r>
          </a:p>
          <a:p>
            <a:pPr algn="just">
              <a:lnSpc>
                <a:spcPct val="90000"/>
              </a:lnSpc>
            </a:pPr>
            <a:r>
              <a:rPr lang="ru-RU" altLang="ru-RU" sz="2000">
                <a:solidFill>
                  <a:schemeClr val="accent2"/>
                </a:solidFill>
              </a:rPr>
              <a:t>полностью соответствующее</a:t>
            </a:r>
            <a:r>
              <a:rPr lang="ru-RU" altLang="ru-RU" sz="2000"/>
              <a:t> по итоговым достижениям к моменту завершения обучения образованию здоровых сверстников;</a:t>
            </a:r>
          </a:p>
          <a:p>
            <a:pPr algn="just">
              <a:lnSpc>
                <a:spcPct val="90000"/>
              </a:lnSpc>
            </a:pPr>
            <a:r>
              <a:rPr lang="ru-RU" altLang="ru-RU" sz="2000"/>
              <a:t> «</a:t>
            </a:r>
            <a:r>
              <a:rPr lang="ru-RU" altLang="ru-RU" sz="2000">
                <a:solidFill>
                  <a:schemeClr val="accent2"/>
                </a:solidFill>
              </a:rPr>
              <a:t>сопоставимое по конечным</a:t>
            </a:r>
            <a:r>
              <a:rPr lang="ru-RU" altLang="ru-RU" sz="2000"/>
              <a:t> достижениям с образованием здоровых сверстников  (ФГОС для детей с ОВЗ).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ru-RU" altLang="ru-RU" sz="2000"/>
          </a:p>
          <a:p>
            <a:pPr algn="just">
              <a:lnSpc>
                <a:spcPct val="90000"/>
              </a:lnSpc>
              <a:buFontTx/>
              <a:buNone/>
            </a:pPr>
            <a:r>
              <a:rPr lang="ru-RU" altLang="ru-RU" sz="2000" b="1"/>
              <a:t>Нецензовый</a:t>
            </a:r>
            <a:r>
              <a:rPr lang="ru-RU" altLang="ru-RU" sz="2000"/>
              <a:t> – по содержанию и итоговым достижениям не соотносится к моменту завершения  школьного обучения с  детьми  группы А и В.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ru-RU" altLang="ru-RU" sz="2000" b="1"/>
              <a:t>Нецензовый индивидуальный уровень достижения</a:t>
            </a:r>
            <a:r>
              <a:rPr lang="ru-RU" altLang="ru-RU" smtClean="0"/>
              <a:t> </a:t>
            </a:r>
            <a:r>
              <a:rPr lang="en-US" altLang="ru-RU" sz="2000" b="1"/>
              <a:t>D</a:t>
            </a:r>
            <a:r>
              <a:rPr lang="ru-RU" altLang="ru-RU" sz="2000"/>
              <a:t> (СИПР – специальная индивидуальная программа развития)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ru-RU" altLang="ru-RU" sz="2000">
                <a:solidFill>
                  <a:srgbClr val="996600"/>
                </a:solidFill>
              </a:rPr>
              <a:t>Вариант АООП НОО осуществляется на основе рекомендаций ПМПК, ИПР с учетом мнения родителей. Возможны переходы с одного варианта АООП на другой.</a:t>
            </a:r>
          </a:p>
        </p:txBody>
      </p:sp>
    </p:spTree>
    <p:extLst>
      <p:ext uri="{BB962C8B-B14F-4D97-AF65-F5344CB8AC3E}">
        <p14:creationId xmlns:p14="http://schemas.microsoft.com/office/powerpoint/2010/main" xmlns="" val="4865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CC3300"/>
                </a:solidFill>
              </a:rPr>
              <a:t>Запросы родителей при обращении в ПМПК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524001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/>
              <a:t>Определение профиля дошкольного учреждения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Определение программы школьного обучения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Решение вопроса МСЭ (при оформлении или продлении инвалидности)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Получение рекомендаций о форме сдачи ГИА</a:t>
            </a:r>
          </a:p>
          <a:p>
            <a:pPr>
              <a:lnSpc>
                <a:spcPct val="130000"/>
              </a:lnSpc>
              <a:buFontTx/>
              <a:buNone/>
            </a:pPr>
            <a:endParaRPr lang="ru-RU" altLang="ru-RU" sz="2000"/>
          </a:p>
          <a:p>
            <a:pPr>
              <a:lnSpc>
                <a:spcPct val="130000"/>
              </a:lnSpc>
              <a:buFontTx/>
              <a:buNone/>
            </a:pPr>
            <a:r>
              <a:rPr lang="ru-RU" altLang="ru-RU" sz="2000">
                <a:solidFill>
                  <a:srgbClr val="CC3300"/>
                </a:solidFill>
              </a:rPr>
              <a:t>С 2013 г. ПМПК</a:t>
            </a:r>
            <a:r>
              <a:rPr lang="ru-RU" altLang="ru-RU" sz="2000"/>
              <a:t> не даёт рекомендаций о воспитании и обучении ребёнка в каком-либо конкретном учреждении.</a:t>
            </a:r>
          </a:p>
          <a:p>
            <a:pPr>
              <a:lnSpc>
                <a:spcPct val="130000"/>
              </a:lnSpc>
              <a:buFontTx/>
              <a:buNone/>
            </a:pPr>
            <a:r>
              <a:rPr lang="ru-RU" altLang="ru-RU" sz="2000">
                <a:solidFill>
                  <a:srgbClr val="CC3300"/>
                </a:solidFill>
              </a:rPr>
              <a:t>В компетенции комиссии</a:t>
            </a:r>
            <a:r>
              <a:rPr lang="ru-RU" altLang="ru-RU" sz="2000"/>
              <a:t> определение </a:t>
            </a:r>
            <a:r>
              <a:rPr lang="ru-RU" altLang="ru-RU" sz="2000" b="1" u="sng"/>
              <a:t>программы обучения ребёнка</a:t>
            </a:r>
            <a:r>
              <a:rPr lang="ru-RU" altLang="ru-RU" sz="2000"/>
              <a:t>.</a:t>
            </a:r>
          </a:p>
          <a:p>
            <a:pPr>
              <a:lnSpc>
                <a:spcPct val="130000"/>
              </a:lnSpc>
              <a:buFontTx/>
              <a:buNone/>
            </a:pPr>
            <a:r>
              <a:rPr lang="ru-RU" altLang="ru-RU" sz="2000" u="sng">
                <a:solidFill>
                  <a:srgbClr val="007434"/>
                </a:solidFill>
              </a:rPr>
              <a:t>Выбор образовательного учреждения остаётся за родителями</a:t>
            </a:r>
            <a:r>
              <a:rPr lang="ru-RU" altLang="ru-RU" sz="2000" u="sng">
                <a:solidFill>
                  <a:srgbClr val="00B050"/>
                </a:solidFill>
              </a:rPr>
              <a:t>.</a:t>
            </a:r>
          </a:p>
          <a:p>
            <a:pPr>
              <a:lnSpc>
                <a:spcPct val="130000"/>
              </a:lnSpc>
              <a:buFontTx/>
              <a:buNone/>
            </a:pPr>
            <a:endParaRPr lang="ru-RU" altLang="ru-RU" sz="1600"/>
          </a:p>
          <a:p>
            <a:pPr>
              <a:lnSpc>
                <a:spcPct val="80000"/>
              </a:lnSpc>
            </a:pPr>
            <a:endParaRPr lang="ru-RU" altLang="ru-RU" sz="1600"/>
          </a:p>
        </p:txBody>
      </p:sp>
    </p:spTree>
    <p:extLst>
      <p:ext uri="{BB962C8B-B14F-4D97-AF65-F5344CB8AC3E}">
        <p14:creationId xmlns:p14="http://schemas.microsoft.com/office/powerpoint/2010/main" xmlns="" val="228900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3503</Words>
  <Application>Microsoft Office PowerPoint</Application>
  <PresentationFormat>Произвольный</PresentationFormat>
  <Paragraphs>376</Paragraphs>
  <Slides>51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Тема Office</vt:lpstr>
      <vt:lpstr>муниципальное бюджетное общеобразовательное учреждение «ЛИЦЕЙ № 14» Зеленодольского муниципального района Республики Татарстан </vt:lpstr>
      <vt:lpstr>Необучаемых детей не бывает – кто на что способен, тому его и надо обучать.           В. Каганов</vt:lpstr>
      <vt:lpstr>Адаптированная образовательная программа </vt:lpstr>
      <vt:lpstr>Статья 79. Организация получения образования обучающимися с ограниченными возможностями здоровья (ФЗ «Об образовании в РФ»)</vt:lpstr>
      <vt:lpstr>К положению по регламентированию приема в инклюзивное…</vt:lpstr>
      <vt:lpstr>Стандартизация в образовании и АООП общего образования</vt:lpstr>
      <vt:lpstr>Три уровня стандартизации</vt:lpstr>
      <vt:lpstr>Цензовый  и нецензовый уровни образования</vt:lpstr>
      <vt:lpstr>Запросы родителей при обращении в ПМПК</vt:lpstr>
      <vt:lpstr>СТРУКТУРНЫЕ КОМПОНЕНТЫ АООП</vt:lpstr>
      <vt:lpstr>Структура АООП</vt:lpstr>
      <vt:lpstr>Программа отдельных учебных курсов</vt:lpstr>
      <vt:lpstr>Адаптация содержания образования</vt:lpstr>
      <vt:lpstr>Индивидуальная образовательная программа</vt:lpstr>
      <vt:lpstr>Мероприятия психолого-педагогической реабилитации  (ИПР)</vt:lpstr>
      <vt:lpstr>Коррекционная программа </vt:lpstr>
      <vt:lpstr>Оценка достижений  обучающихся, осваивающих АООП третьего и четвертого  вариантов ФГОС</vt:lpstr>
      <vt:lpstr>  </vt:lpstr>
      <vt:lpstr>Слайд 19</vt:lpstr>
      <vt:lpstr>Для разработки АООП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 </vt:lpstr>
      <vt:lpstr> </vt:lpstr>
      <vt:lpstr>Причины  нарушений слуха</vt:lpstr>
      <vt:lpstr>Слайд 37</vt:lpstr>
      <vt:lpstr>ИССЛЕДОВАНИЕ ОСТРОТЫ СЛУХА аудиометрия</vt:lpstr>
      <vt:lpstr>Слайд 39</vt:lpstr>
      <vt:lpstr>КЛАССИФИКАЦИЯ ДЕТЕЙ С НАРУШЕНИЕМ СЛУХА: СЛАБОСЛЫШАЩИЕ ДЕТИ </vt:lpstr>
      <vt:lpstr>ИНТЕГРИРОВАННОЕ ОБУЧЕНИЕ ДЕТЕЙ С НАРУШЕНИЯМИ СЛУХА Педагог должен соблюдать следующие правила:</vt:lpstr>
      <vt:lpstr>Слайд 42</vt:lpstr>
      <vt:lpstr>Слайд 43</vt:lpstr>
      <vt:lpstr>  Особенности работы с детьми с ОВЗ в рамках внеурочной деятельности «Экспериментальная физика»</vt:lpstr>
      <vt:lpstr>Слайд 45</vt:lpstr>
      <vt:lpstr>Слайд 46</vt:lpstr>
      <vt:lpstr>Проект «физика в пластиковой бутылке»</vt:lpstr>
      <vt:lpstr>Проект «домашний эксперимент»</vt:lpstr>
      <vt:lpstr>Слайд 49</vt:lpstr>
      <vt:lpstr>Слайд 50</vt:lpstr>
      <vt:lpstr>Слайд 51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«ЛИЦЕЙ № 14» Зеленодольского муниципального района Республики Татарстан</dc:title>
  <dc:creator>User</dc:creator>
  <cp:lastModifiedBy>Экзамен</cp:lastModifiedBy>
  <cp:revision>5</cp:revision>
  <dcterms:created xsi:type="dcterms:W3CDTF">2020-11-20T06:57:35Z</dcterms:created>
  <dcterms:modified xsi:type="dcterms:W3CDTF">2021-02-05T09:55:13Z</dcterms:modified>
</cp:coreProperties>
</file>