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68" r:id="rId2"/>
    <p:sldId id="370" r:id="rId3"/>
    <p:sldId id="375" r:id="rId4"/>
    <p:sldId id="376" r:id="rId5"/>
    <p:sldId id="377" r:id="rId6"/>
    <p:sldId id="378" r:id="rId7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B853"/>
    <a:srgbClr val="A8246E"/>
    <a:srgbClr val="006600"/>
    <a:srgbClr val="008000"/>
    <a:srgbClr val="5DFFA6"/>
    <a:srgbClr val="B2C7E0"/>
    <a:srgbClr val="DB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21" d="100"/>
          <a:sy n="121" d="100"/>
        </p:scale>
        <p:origin x="504" y="9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800" b="1" dirty="0"/>
              <a:t>Количество победителей </a:t>
            </a:r>
            <a:r>
              <a:rPr lang="ru-RU" sz="1800" b="1" dirty="0" smtClean="0"/>
              <a:t>гранта, </a:t>
            </a:r>
            <a:r>
              <a:rPr lang="ru-RU" sz="1800" b="1" dirty="0" smtClean="0">
                <a:solidFill>
                  <a:srgbClr val="C00000"/>
                </a:solidFill>
              </a:rPr>
              <a:t>2011-2019</a:t>
            </a:r>
            <a:r>
              <a:rPr lang="ru-RU" sz="1800" b="1" baseline="0" dirty="0" smtClean="0">
                <a:solidFill>
                  <a:srgbClr val="C00000"/>
                </a:solidFill>
              </a:rPr>
              <a:t> гг.</a:t>
            </a:r>
            <a:endParaRPr lang="ru-RU" sz="1800" b="1" dirty="0">
              <a:solidFill>
                <a:srgbClr val="C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Лист1!$D$2</c:f>
              <c:strCache>
                <c:ptCount val="1"/>
                <c:pt idx="0">
                  <c:v>Количество победителей гранта</c:v>
                </c:pt>
              </c:strCache>
            </c:strRef>
          </c:tx>
          <c:spPr>
            <a:solidFill>
              <a:srgbClr val="1F631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Лист1!$C$3:$C$10</c:f>
              <c:strCache>
                <c:ptCount val="8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  <c:pt idx="5">
                  <c:v>2016-2017</c:v>
                </c:pt>
                <c:pt idx="6">
                  <c:v>2017-2018</c:v>
                </c:pt>
                <c:pt idx="7">
                  <c:v>2018-2019</c:v>
                </c:pt>
              </c:strCache>
            </c:strRef>
          </c:cat>
          <c:val>
            <c:numRef>
              <c:f>Лист1!$D$3:$D$10</c:f>
              <c:numCache>
                <c:formatCode>General</c:formatCode>
                <c:ptCount val="8"/>
                <c:pt idx="0">
                  <c:v>200</c:v>
                </c:pt>
                <c:pt idx="1">
                  <c:v>290</c:v>
                </c:pt>
                <c:pt idx="2">
                  <c:v>290</c:v>
                </c:pt>
                <c:pt idx="3">
                  <c:v>100</c:v>
                </c:pt>
                <c:pt idx="4">
                  <c:v>200</c:v>
                </c:pt>
                <c:pt idx="5">
                  <c:v>200</c:v>
                </c:pt>
                <c:pt idx="6">
                  <c:v>200</c:v>
                </c:pt>
                <c:pt idx="7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2-481F-ADBE-CD286B83F4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6490528"/>
        <c:axId val="246490856"/>
      </c:barChart>
      <c:catAx>
        <c:axId val="24649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46490856"/>
        <c:crosses val="autoZero"/>
        <c:auto val="1"/>
        <c:lblAlgn val="ctr"/>
        <c:lblOffset val="100"/>
        <c:noMultiLvlLbl val="0"/>
      </c:catAx>
      <c:valAx>
        <c:axId val="2464908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46490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3219822"/>
            <a:ext cx="741682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9454" y="313751"/>
            <a:ext cx="4330419" cy="707850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Грант </a:t>
            </a:r>
          </a:p>
          <a:p>
            <a:pPr lvl="0" algn="ctr">
              <a:defRPr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«Наш новый учитель»</a:t>
            </a:r>
            <a:endParaRPr lang="ru-RU" sz="2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-5170"/>
            <a:ext cx="2026070" cy="15280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104" y="396440"/>
            <a:ext cx="1609483" cy="70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81586"/>
            <a:ext cx="1597290" cy="1140051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0499946"/>
              </p:ext>
            </p:extLst>
          </p:nvPr>
        </p:nvGraphicFramePr>
        <p:xfrm>
          <a:off x="1079612" y="1623247"/>
          <a:ext cx="7529276" cy="2532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76929" y="4372870"/>
            <a:ext cx="4453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1680 человек привлечено в школу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418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43" y="195486"/>
            <a:ext cx="1263841" cy="902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55391"/>
            <a:ext cx="1649696" cy="1244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146" y="326518"/>
            <a:ext cx="1357037" cy="5911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11960" y="1059582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Конкурсные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мероприятия на соискание гранта: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2023 – </a:t>
            </a:r>
            <a:r>
              <a:rPr lang="en-US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2025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гг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Срок реализации программы: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2023 - 2028 гг.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Срок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действия 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гранта: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года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Срок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выплаты 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гранта: 27 месяцев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 учета летнего периода (июнь-август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Количество грантополучателей: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человек в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Размер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выплаты 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гранта: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10 000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28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Сумма выплат одному грантополучателю: 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90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тысяч рублей в течение одного учебного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года</a:t>
            </a:r>
            <a:endParaRPr lang="ru-RU" alt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00624" y="258053"/>
            <a:ext cx="3961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 «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 новый учитель»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2023 году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63638"/>
            <a:ext cx="310304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71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8159"/>
            <a:ext cx="1296144" cy="715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77273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95486"/>
            <a:ext cx="1357037" cy="59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45740" y="282214"/>
            <a:ext cx="4355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301040"/>
            <a:ext cx="796244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990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002060"/>
                </a:solidFill>
              </a:rPr>
              <a:t>Целями </a:t>
            </a:r>
            <a:r>
              <a:rPr lang="ru-RU" b="1" u="sng" dirty="0">
                <a:solidFill>
                  <a:srgbClr val="002060"/>
                </a:solidFill>
              </a:rPr>
              <a:t>предоставления гранта являются:</a:t>
            </a: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преодоление кадрового дефицита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педагогических работников; </a:t>
            </a:r>
          </a:p>
          <a:p>
            <a:pPr algn="just"/>
            <a:endParaRPr lang="ru-RU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совершенствование учебно-воспитательного процесса в рамках реализации индивидуального проекта по внедрению инновационных методов и технологий повышения эффективности учебного процесса;</a:t>
            </a:r>
          </a:p>
          <a:p>
            <a:pPr algn="just"/>
            <a:endParaRPr lang="ru-RU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закрепление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педагогических работников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в общеобразовательной организации,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в которой они осуществляют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педагогическую деятельность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на момент победы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на соискание гранта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«Наш новый учитель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30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66" y="147485"/>
            <a:ext cx="1152128" cy="8223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77273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95486"/>
            <a:ext cx="1357037" cy="5911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7891" y="1244301"/>
            <a:ext cx="816033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соискатели гранта: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педагогические работники – по должности «Учитель»: </a:t>
            </a:r>
          </a:p>
          <a:p>
            <a:pPr marL="823913" indent="-285750" algn="just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расположенных </a:t>
            </a:r>
            <a:r>
              <a:rPr lang="ru-RU" sz="1400" dirty="0">
                <a:solidFill>
                  <a:srgbClr val="002060"/>
                </a:solidFill>
              </a:rPr>
              <a:t>на территории Республики Татарстан муниципальных общеобразовательных организаций и государственных общеобразовательных организаций, подведомственных Министерству, </a:t>
            </a:r>
            <a:endParaRPr lang="ru-RU" sz="1400" dirty="0" smtClean="0">
              <a:solidFill>
                <a:srgbClr val="002060"/>
              </a:solidFill>
            </a:endParaRPr>
          </a:p>
          <a:p>
            <a:pPr marL="823913" indent="-285750" algn="just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имеющие </a:t>
            </a:r>
            <a:r>
              <a:rPr lang="ru-RU" sz="1400" dirty="0">
                <a:solidFill>
                  <a:srgbClr val="002060"/>
                </a:solidFill>
              </a:rPr>
              <a:t>высшее образование или среднее профессиональное образование в рамках укрупненных групп направлений подготовки высшего образования и специальностей среднего профессионального образования «Образование и педагогические науки» или в области, соответствующей преподаваемому предмету, либо высшее образование или среднее профессиональное образование и дополнительное профессиональное образование по направлению деятельности в образовательной </a:t>
            </a:r>
            <a:r>
              <a:rPr lang="ru-RU" sz="1400" dirty="0" smtClean="0">
                <a:solidFill>
                  <a:srgbClr val="002060"/>
                </a:solidFill>
              </a:rPr>
              <a:t>организации</a:t>
            </a:r>
          </a:p>
          <a:p>
            <a:pPr marL="823913" indent="-285750" algn="just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являющиеся </a:t>
            </a:r>
            <a:r>
              <a:rPr lang="ru-RU" sz="1400" dirty="0">
                <a:solidFill>
                  <a:srgbClr val="002060"/>
                </a:solidFill>
              </a:rPr>
              <a:t>гражданами Российской Федерации и проживающие на территории Республики Татарстан, </a:t>
            </a:r>
            <a:endParaRPr lang="ru-RU" sz="1400" dirty="0" smtClean="0">
              <a:solidFill>
                <a:srgbClr val="002060"/>
              </a:solidFill>
            </a:endParaRPr>
          </a:p>
          <a:p>
            <a:pPr marL="823913" indent="-285750" algn="just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не </a:t>
            </a:r>
            <a:r>
              <a:rPr lang="ru-RU" sz="1400" dirty="0">
                <a:solidFill>
                  <a:srgbClr val="002060"/>
                </a:solidFill>
              </a:rPr>
              <a:t>достигшие на момент подачи заявки на соискание гранта </a:t>
            </a:r>
            <a:r>
              <a:rPr lang="ru-RU" sz="1400" dirty="0" smtClean="0">
                <a:solidFill>
                  <a:srgbClr val="002060"/>
                </a:solidFill>
              </a:rPr>
              <a:t>35 </a:t>
            </a:r>
            <a:r>
              <a:rPr lang="ru-RU" sz="1400" dirty="0">
                <a:solidFill>
                  <a:srgbClr val="002060"/>
                </a:solidFill>
              </a:rPr>
              <a:t>лет и имеющие стаж педагогической деятельности по специальности не более трех </a:t>
            </a:r>
            <a:r>
              <a:rPr lang="ru-RU" sz="1400" dirty="0" smtClean="0">
                <a:solidFill>
                  <a:srgbClr val="002060"/>
                </a:solidFill>
              </a:rPr>
              <a:t>лет</a:t>
            </a:r>
          </a:p>
          <a:p>
            <a:pPr marL="823913" indent="-285750" algn="just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не </a:t>
            </a:r>
            <a:r>
              <a:rPr lang="ru-RU" sz="1400" dirty="0">
                <a:solidFill>
                  <a:srgbClr val="002060"/>
                </a:solidFill>
              </a:rPr>
              <a:t>получавшие грант «Наш новый учитель» </a:t>
            </a:r>
            <a:r>
              <a:rPr lang="ru-RU" sz="1400" dirty="0" smtClean="0">
                <a:solidFill>
                  <a:srgbClr val="002060"/>
                </a:solidFill>
              </a:rPr>
              <a:t>ранее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1721" y="290997"/>
            <a:ext cx="4355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1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964"/>
            <a:ext cx="1152128" cy="8223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66" y="-280366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561" y="78671"/>
            <a:ext cx="1357037" cy="59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1680" y="131035"/>
            <a:ext cx="5094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учитель». </a:t>
            </a:r>
            <a:r>
              <a:rPr lang="ru-RU" sz="2000" b="1" dirty="0" smtClean="0">
                <a:solidFill>
                  <a:srgbClr val="C00000"/>
                </a:solidFill>
              </a:rPr>
              <a:t>Особенности реализации. Изменения.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0686" y="1147214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Смена </a:t>
            </a:r>
            <a:r>
              <a:rPr lang="ru-RU" sz="1200" dirty="0">
                <a:solidFill>
                  <a:srgbClr val="002060"/>
                </a:solidFill>
              </a:rPr>
              <a:t>работодателя в течение срока выплаты гранта </a:t>
            </a:r>
            <a:r>
              <a:rPr lang="ru-RU" sz="1200" b="1" dirty="0">
                <a:solidFill>
                  <a:srgbClr val="C00000"/>
                </a:solidFill>
              </a:rPr>
              <a:t>не </a:t>
            </a:r>
            <a:r>
              <a:rPr lang="ru-RU" sz="1200" b="1" dirty="0" smtClean="0">
                <a:solidFill>
                  <a:srgbClr val="C00000"/>
                </a:solidFill>
              </a:rPr>
              <a:t>предусматривается </a:t>
            </a:r>
            <a:r>
              <a:rPr lang="ru-RU" sz="1200" b="1" dirty="0" smtClean="0">
                <a:solidFill>
                  <a:srgbClr val="FF0000"/>
                </a:solidFill>
              </a:rPr>
              <a:t>(закреплено ПКМ РТ);</a:t>
            </a:r>
            <a:endParaRPr lang="ru-RU" sz="1200" b="1" dirty="0">
              <a:solidFill>
                <a:srgbClr val="FF000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Выплата гранта прекращается в случае призыва грантополучателя в ряды Вооруженных сил Российской Федерации, ранее выплаченная сумма гранта возврату не подлежит </a:t>
            </a:r>
            <a:r>
              <a:rPr lang="ru-RU" sz="1200" b="1" dirty="0" smtClean="0">
                <a:solidFill>
                  <a:srgbClr val="FF0000"/>
                </a:solidFill>
              </a:rPr>
              <a:t>(Закреплено ПКМ РТ).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FF0000"/>
                </a:solidFill>
              </a:rPr>
              <a:t>В </a:t>
            </a:r>
            <a:r>
              <a:rPr lang="ru-RU" sz="1200" b="1" dirty="0">
                <a:solidFill>
                  <a:srgbClr val="FF0000"/>
                </a:solidFill>
              </a:rPr>
              <a:t>случае возвращения грантополучателя по окончании срочной военной службы </a:t>
            </a:r>
            <a:r>
              <a:rPr lang="ru-RU" sz="1200" dirty="0">
                <a:solidFill>
                  <a:srgbClr val="002060"/>
                </a:solidFill>
              </a:rPr>
              <a:t>в образовательную организацию согласно условиям полученного гранта и заключенного соглашения, выплата гранта возобновляется с календарного месяца, в котором в Министерство поступило уведомление от грантополучателя о заключении трудового договора и о возобновлении действия соглашения по форме, прилагаемой к соглашению.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При расторжении грантополучателем трудового договора с работодателем до истечения срока предоставления гранта выплата гранта прекращается с момента расторжения указанного договора. Ранее выплаченная сумма гранта подлежит возврату в бюджет Республики Татарстан в полном объеме </a:t>
            </a:r>
            <a:r>
              <a:rPr lang="ru-RU" sz="1200" b="1" u="sng" dirty="0">
                <a:solidFill>
                  <a:srgbClr val="FF0000"/>
                </a:solidFill>
              </a:rPr>
              <a:t>в срок не позднее трех месяцев с даты расторжения трудового </a:t>
            </a:r>
            <a:r>
              <a:rPr lang="ru-RU" sz="1200" b="1" u="sng" dirty="0" smtClean="0">
                <a:solidFill>
                  <a:srgbClr val="FF0000"/>
                </a:solidFill>
              </a:rPr>
              <a:t>договора (Закреплено ПКМ РТ).</a:t>
            </a:r>
            <a:endParaRPr lang="ru-RU" sz="1200" b="1" u="sng" dirty="0">
              <a:solidFill>
                <a:srgbClr val="FF000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В случае расторжения грантополучателем трудового договора с работодателем до истечения срока предоставления гранта в связи со </a:t>
            </a:r>
            <a:r>
              <a:rPr lang="ru-RU" sz="1200" b="1" dirty="0">
                <a:solidFill>
                  <a:srgbClr val="FF0000"/>
                </a:solidFill>
              </a:rPr>
              <a:t>сменой места жительства супруга(-и), являющегося(-</a:t>
            </a:r>
            <a:r>
              <a:rPr lang="ru-RU" sz="1200" b="1" dirty="0" err="1">
                <a:solidFill>
                  <a:srgbClr val="FF0000"/>
                </a:solidFill>
              </a:rPr>
              <a:t>ейся</a:t>
            </a:r>
            <a:r>
              <a:rPr lang="ru-RU" sz="1200" b="1" dirty="0">
                <a:solidFill>
                  <a:srgbClr val="FF0000"/>
                </a:solidFill>
              </a:rPr>
              <a:t>) военнослужащим,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выплата гранта прекращается с момента расторжения указанного договора, а ранее выплаченная сумма гранта возврату не подлежит</a:t>
            </a:r>
            <a:r>
              <a:rPr lang="ru-RU" sz="1200" dirty="0" smtClean="0">
                <a:solidFill>
                  <a:srgbClr val="002060"/>
                </a:solidFill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Выплата гранта </a:t>
            </a:r>
            <a:r>
              <a:rPr lang="ru-RU" sz="1200" b="1" dirty="0">
                <a:solidFill>
                  <a:srgbClr val="FF0000"/>
                </a:solidFill>
              </a:rPr>
              <a:t>приостанавливается на период отпуска грантополучателю по беременности и родам, отпуска по уходу за ребенком </a:t>
            </a:r>
            <a:r>
              <a:rPr lang="ru-RU" sz="1200" dirty="0">
                <a:solidFill>
                  <a:srgbClr val="002060"/>
                </a:solidFill>
              </a:rPr>
              <a:t>до достижения им возраста трех лет, и возобновляется после выхода грантополучателю из соответствующего отпуска.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85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8158"/>
            <a:ext cx="1296144" cy="9251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77273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95486"/>
            <a:ext cx="1357037" cy="59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229078"/>
            <a:ext cx="4715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учитель». </a:t>
            </a:r>
            <a:r>
              <a:rPr lang="ru-RU" sz="2000" b="1" dirty="0" smtClean="0">
                <a:solidFill>
                  <a:srgbClr val="C00000"/>
                </a:solidFill>
              </a:rPr>
              <a:t>Этапы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244609"/>
              </p:ext>
            </p:extLst>
          </p:nvPr>
        </p:nvGraphicFramePr>
        <p:xfrm>
          <a:off x="899592" y="1635646"/>
          <a:ext cx="792088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3696">
                  <a:extLst>
                    <a:ext uri="{9D8B030D-6E8A-4147-A177-3AD203B41FA5}">
                      <a16:colId xmlns:a16="http://schemas.microsoft.com/office/drawing/2014/main" val="2866202983"/>
                    </a:ext>
                  </a:extLst>
                </a:gridCol>
                <a:gridCol w="3257184">
                  <a:extLst>
                    <a:ext uri="{9D8B030D-6E8A-4147-A177-3AD203B41FA5}">
                      <a16:colId xmlns:a16="http://schemas.microsoft.com/office/drawing/2014/main" val="3489203884"/>
                    </a:ext>
                  </a:extLst>
                </a:gridCol>
              </a:tblGrid>
              <a:tr h="226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Этапы 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Ориентировочные сроки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259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Сбор конкурсных документов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15 по 18 августа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16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Техническая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экспертиза документов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21 по 25 августа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96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28 - 29 августа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48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Профессионально-психологическое собеседование (включая оценку проекта)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 сентября по 6 сентября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956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60450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360363" algn="just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 typeface="Wingdings" panose="05000000000000000000" pitchFamily="2" charset="2"/>
          <a:buChar char="ü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prstClr val="black"/>
            </a:solidFill>
            <a:effectLst/>
            <a:uLnTx/>
            <a:uFillTx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6884</TotalTime>
  <Words>558</Words>
  <Application>Microsoft Office PowerPoint</Application>
  <PresentationFormat>Экран (16:9)</PresentationFormat>
  <Paragraphs>59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</cp:lastModifiedBy>
  <cp:revision>658</cp:revision>
  <cp:lastPrinted>2023-08-02T10:11:42Z</cp:lastPrinted>
  <dcterms:created xsi:type="dcterms:W3CDTF">2015-10-13T08:15:21Z</dcterms:created>
  <dcterms:modified xsi:type="dcterms:W3CDTF">2023-08-07T13:56:52Z</dcterms:modified>
</cp:coreProperties>
</file>