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notesMasterIdLst>
    <p:notesMasterId r:id="rId70"/>
  </p:notesMasterIdLst>
  <p:sldIdLst>
    <p:sldId id="256" r:id="rId10"/>
    <p:sldId id="257" r:id="rId11"/>
    <p:sldId id="261" r:id="rId12"/>
    <p:sldId id="262" r:id="rId13"/>
    <p:sldId id="263" r:id="rId14"/>
    <p:sldId id="265" r:id="rId15"/>
    <p:sldId id="266" r:id="rId16"/>
    <p:sldId id="267" r:id="rId17"/>
    <p:sldId id="268" r:id="rId18"/>
    <p:sldId id="269" r:id="rId19"/>
    <p:sldId id="272" r:id="rId20"/>
    <p:sldId id="273" r:id="rId21"/>
    <p:sldId id="274" r:id="rId22"/>
    <p:sldId id="275" r:id="rId23"/>
    <p:sldId id="276" r:id="rId24"/>
    <p:sldId id="279" r:id="rId25"/>
    <p:sldId id="280" r:id="rId26"/>
    <p:sldId id="283" r:id="rId27"/>
    <p:sldId id="284" r:id="rId28"/>
    <p:sldId id="285" r:id="rId29"/>
    <p:sldId id="286" r:id="rId30"/>
    <p:sldId id="287" r:id="rId31"/>
    <p:sldId id="288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300" r:id="rId41"/>
    <p:sldId id="303" r:id="rId42"/>
    <p:sldId id="304" r:id="rId43"/>
    <p:sldId id="308" r:id="rId44"/>
    <p:sldId id="309" r:id="rId45"/>
    <p:sldId id="310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20" r:id="rId54"/>
    <p:sldId id="321" r:id="rId55"/>
    <p:sldId id="323" r:id="rId56"/>
    <p:sldId id="325" r:id="rId57"/>
    <p:sldId id="326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43" r:id="rId66"/>
    <p:sldId id="370" r:id="rId67"/>
    <p:sldId id="371" r:id="rId68"/>
    <p:sldId id="372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OOXDiagramDrawingRels3_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78999-6ABB-4D23-AF50-181BA1D77EFD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251495-7572-4861-942C-60F374D152CF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dirty="0" smtClean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             </a:t>
          </a:r>
          <a:r>
            <a:rPr lang="ru-RU" sz="2800" b="1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Исследовательские</a:t>
          </a:r>
          <a:endParaRPr lang="ru-RU" sz="28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solidFill>
              <a:srgbClr val="A6060A"/>
            </a:solidFill>
          </a:endParaRPr>
        </a:p>
      </dgm:t>
    </dgm:pt>
    <dgm:pt modelId="{35E2C8B9-D8E9-46AF-AA26-5EA5F41B7AAB}" type="parTrans" cxnId="{27C349EB-1A4B-422F-BAAA-1387C224D058}">
      <dgm:prSet/>
      <dgm:spPr/>
      <dgm:t>
        <a:bodyPr/>
        <a:lstStyle/>
        <a:p>
          <a:endParaRPr lang="ru-RU"/>
        </a:p>
      </dgm:t>
    </dgm:pt>
    <dgm:pt modelId="{80DEB62B-6923-4754-BDF8-E807F512616E}" type="sibTrans" cxnId="{27C349EB-1A4B-422F-BAAA-1387C224D058}">
      <dgm:prSet/>
      <dgm:spPr/>
      <dgm:t>
        <a:bodyPr/>
        <a:lstStyle/>
        <a:p>
          <a:endParaRPr lang="ru-RU"/>
        </a:p>
      </dgm:t>
    </dgm:pt>
    <dgm:pt modelId="{5E4BA1C3-A2BC-4A2C-94B9-6F0637D5FBB6}">
      <dgm:prSet phldrT="[Текст]" phldr="1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171450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8D1D58F6-2585-400B-AC28-29C5D214A0BA}" type="parTrans" cxnId="{F0E7A53D-839C-4825-9674-2B4EECF925EE}">
      <dgm:prSet/>
      <dgm:spPr/>
      <dgm:t>
        <a:bodyPr/>
        <a:lstStyle/>
        <a:p>
          <a:endParaRPr lang="ru-RU"/>
        </a:p>
      </dgm:t>
    </dgm:pt>
    <dgm:pt modelId="{1394E80D-35C5-4F7A-ABEE-937C62965839}" type="sibTrans" cxnId="{F0E7A53D-839C-4825-9674-2B4EECF925EE}">
      <dgm:prSet/>
      <dgm:spPr/>
      <dgm:t>
        <a:bodyPr/>
        <a:lstStyle/>
        <a:p>
          <a:endParaRPr lang="ru-RU"/>
        </a:p>
      </dgm:t>
    </dgm:pt>
    <dgm:pt modelId="{3CA052EF-C17D-4237-8D58-56D557078891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noFill/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2800" b="1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Творческие</a:t>
          </a:r>
          <a:endParaRPr lang="ru-RU" sz="32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4095251B-B391-4714-93E5-D553A4291555}" type="parTrans" cxnId="{FBE3C2F8-713A-4292-A3C6-1169B6FC3460}">
      <dgm:prSet/>
      <dgm:spPr/>
      <dgm:t>
        <a:bodyPr/>
        <a:lstStyle/>
        <a:p>
          <a:endParaRPr lang="ru-RU"/>
        </a:p>
      </dgm:t>
    </dgm:pt>
    <dgm:pt modelId="{44664965-EEC5-48C7-B17F-CE2364526647}" type="sibTrans" cxnId="{FBE3C2F8-713A-4292-A3C6-1169B6FC3460}">
      <dgm:prSet/>
      <dgm:spPr/>
      <dgm:t>
        <a:bodyPr/>
        <a:lstStyle/>
        <a:p>
          <a:endParaRPr lang="ru-RU"/>
        </a:p>
      </dgm:t>
    </dgm:pt>
    <dgm:pt modelId="{92E0724E-F69D-4B37-A0D1-029622DC00C4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err="1" smtClean="0">
              <a:solidFill>
                <a:srgbClr val="A6060A"/>
              </a:solidFill>
              <a:latin typeface="+mn-lt"/>
              <a:ea typeface="+mn-ea"/>
              <a:cs typeface="+mn-cs"/>
            </a:rPr>
            <a:t>Ролево-игровые</a:t>
          </a:r>
          <a:endParaRPr lang="ru-RU" sz="28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417B6FF9-886B-4850-8FBE-0683A7F0F7C1}" type="parTrans" cxnId="{57E00EFD-FC66-4FB5-A302-E2BED1645A19}">
      <dgm:prSet/>
      <dgm:spPr/>
      <dgm:t>
        <a:bodyPr/>
        <a:lstStyle/>
        <a:p>
          <a:endParaRPr lang="ru-RU"/>
        </a:p>
      </dgm:t>
    </dgm:pt>
    <dgm:pt modelId="{DF5F2B30-6D27-40FB-8177-0CE314AF05CE}" type="sibTrans" cxnId="{57E00EFD-FC66-4FB5-A302-E2BED1645A19}">
      <dgm:prSet/>
      <dgm:spPr/>
      <dgm:t>
        <a:bodyPr/>
        <a:lstStyle/>
        <a:p>
          <a:endParaRPr lang="ru-RU"/>
        </a:p>
      </dgm:t>
    </dgm:pt>
    <dgm:pt modelId="{B8D294A3-71BD-4536-85AA-747071EFA730}">
      <dgm:prSet phldrT="[Текст]" phldr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114300" indent="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200" dirty="0"/>
        </a:p>
      </dgm:t>
    </dgm:pt>
    <dgm:pt modelId="{21468AE2-C144-4BA7-865D-B669AF06DFFE}" type="parTrans" cxnId="{70592DDF-4FB7-408D-8B2F-4FD489FA2D82}">
      <dgm:prSet/>
      <dgm:spPr/>
      <dgm:t>
        <a:bodyPr/>
        <a:lstStyle/>
        <a:p>
          <a:endParaRPr lang="ru-RU"/>
        </a:p>
      </dgm:t>
    </dgm:pt>
    <dgm:pt modelId="{42223F5D-AAE1-4E03-9250-3FAF5733BFBB}" type="sibTrans" cxnId="{70592DDF-4FB7-408D-8B2F-4FD489FA2D82}">
      <dgm:prSet/>
      <dgm:spPr/>
      <dgm:t>
        <a:bodyPr/>
        <a:lstStyle/>
        <a:p>
          <a:endParaRPr lang="ru-RU"/>
        </a:p>
      </dgm:t>
    </dgm:pt>
    <dgm:pt modelId="{DA0336E9-28DE-49F7-B554-3489F5AB73A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800" b="1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Практико-ориентированные</a:t>
          </a:r>
          <a:endParaRPr lang="ru-RU" sz="28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algn="l"/>
          <a:r>
            <a:rPr lang="ru-RU" sz="15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 </a:t>
          </a:r>
        </a:p>
        <a:p>
          <a:pPr algn="l"/>
          <a:endParaRPr lang="ru-RU" sz="1500" dirty="0"/>
        </a:p>
      </dgm:t>
    </dgm:pt>
    <dgm:pt modelId="{9A91FAB3-8F8E-4D07-9733-14537BF9556B}" type="parTrans" cxnId="{06D8B3A0-21C2-43FB-9B08-608DC029C9C8}">
      <dgm:prSet/>
      <dgm:spPr/>
      <dgm:t>
        <a:bodyPr/>
        <a:lstStyle/>
        <a:p>
          <a:endParaRPr lang="ru-RU"/>
        </a:p>
      </dgm:t>
    </dgm:pt>
    <dgm:pt modelId="{7C88F9A2-6DD4-45FE-BEF5-927A063AE3F0}" type="sibTrans" cxnId="{06D8B3A0-21C2-43FB-9B08-608DC029C9C8}">
      <dgm:prSet/>
      <dgm:spPr/>
      <dgm:t>
        <a:bodyPr/>
        <a:lstStyle/>
        <a:p>
          <a:endParaRPr lang="ru-RU"/>
        </a:p>
      </dgm:t>
    </dgm:pt>
    <dgm:pt modelId="{705DBAFA-0DB3-44C7-AD8B-E9CF6FC5292E}" type="pres">
      <dgm:prSet presAssocID="{25D78999-6ABB-4D23-AF50-181BA1D77E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6F28B8-53D1-45EF-9562-5872354F4598}" type="pres">
      <dgm:prSet presAssocID="{B9251495-7572-4861-942C-60F374D152CF}" presName="comp" presStyleCnt="0"/>
      <dgm:spPr/>
    </dgm:pt>
    <dgm:pt modelId="{53FBEF37-4A18-4BD4-A288-F590A0E27352}" type="pres">
      <dgm:prSet presAssocID="{B9251495-7572-4861-942C-60F374D152CF}" presName="box" presStyleLbl="node1" presStyleIdx="0" presStyleCnt="4" custLinFactNeighborX="-63934" custLinFactNeighborY="-18053"/>
      <dgm:spPr/>
      <dgm:t>
        <a:bodyPr/>
        <a:lstStyle/>
        <a:p>
          <a:endParaRPr lang="ru-RU"/>
        </a:p>
      </dgm:t>
    </dgm:pt>
    <dgm:pt modelId="{46A6D8C8-DE3F-4502-8EEE-EDB37A27D0FE}" type="pres">
      <dgm:prSet presAssocID="{B9251495-7572-4861-942C-60F374D152CF}" presName="img" presStyleLbl="fgImgPlace1" presStyleIdx="0" presStyleCnt="4" custScaleX="135955" custScaleY="125000"/>
      <dgm:spPr/>
      <dgm:t>
        <a:bodyPr/>
        <a:lstStyle/>
        <a:p>
          <a:endParaRPr lang="ru-RU"/>
        </a:p>
      </dgm:t>
    </dgm:pt>
    <dgm:pt modelId="{497E47AC-BAAF-4AFF-9E9D-F4863DBF0FF8}" type="pres">
      <dgm:prSet presAssocID="{B9251495-7572-4861-942C-60F374D152C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43459-E4CE-47FD-A669-1249F66228AD}" type="pres">
      <dgm:prSet presAssocID="{80DEB62B-6923-4754-BDF8-E807F512616E}" presName="spacer" presStyleCnt="0"/>
      <dgm:spPr/>
    </dgm:pt>
    <dgm:pt modelId="{2F99AD0B-D94F-4168-9790-27D384920AC8}" type="pres">
      <dgm:prSet presAssocID="{3CA052EF-C17D-4237-8D58-56D557078891}" presName="comp" presStyleCnt="0"/>
      <dgm:spPr/>
    </dgm:pt>
    <dgm:pt modelId="{DB14F031-5418-4072-889F-1C036C8A26BA}" type="pres">
      <dgm:prSet presAssocID="{3CA052EF-C17D-4237-8D58-56D557078891}" presName="box" presStyleLbl="node1" presStyleIdx="1" presStyleCnt="4"/>
      <dgm:spPr/>
      <dgm:t>
        <a:bodyPr/>
        <a:lstStyle/>
        <a:p>
          <a:endParaRPr lang="ru-RU"/>
        </a:p>
      </dgm:t>
    </dgm:pt>
    <dgm:pt modelId="{AD7C2E92-36E7-4AD0-B78B-29A0616266BE}" type="pres">
      <dgm:prSet presAssocID="{3CA052EF-C17D-4237-8D58-56D557078891}" presName="img" presStyleLbl="fgImgPlace1" presStyleIdx="1" presStyleCnt="4" custScaleX="139236" custScaleY="120041"/>
      <dgm:spPr/>
      <dgm:t>
        <a:bodyPr/>
        <a:lstStyle/>
        <a:p>
          <a:endParaRPr lang="ru-RU"/>
        </a:p>
      </dgm:t>
    </dgm:pt>
    <dgm:pt modelId="{8A6F22A7-CA5C-4DF5-8292-8342591E5429}" type="pres">
      <dgm:prSet presAssocID="{3CA052EF-C17D-4237-8D58-56D557078891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59585-EEB7-4CB5-B9B5-EFE01D4DDE26}" type="pres">
      <dgm:prSet presAssocID="{44664965-EEC5-48C7-B17F-CE2364526647}" presName="spacer" presStyleCnt="0"/>
      <dgm:spPr/>
    </dgm:pt>
    <dgm:pt modelId="{D14FA077-C91F-49F6-B9BB-E6DD9B70B90D}" type="pres">
      <dgm:prSet presAssocID="{92E0724E-F69D-4B37-A0D1-029622DC00C4}" presName="comp" presStyleCnt="0"/>
      <dgm:spPr/>
    </dgm:pt>
    <dgm:pt modelId="{DC2EA1CF-5F89-4281-855E-F7FA8C329860}" type="pres">
      <dgm:prSet presAssocID="{92E0724E-F69D-4B37-A0D1-029622DC00C4}" presName="box" presStyleLbl="node1" presStyleIdx="2" presStyleCnt="4"/>
      <dgm:spPr/>
      <dgm:t>
        <a:bodyPr/>
        <a:lstStyle/>
        <a:p>
          <a:endParaRPr lang="ru-RU"/>
        </a:p>
      </dgm:t>
    </dgm:pt>
    <dgm:pt modelId="{CDC2A352-9E1C-45AD-9000-7CBF2C8BCB1C}" type="pres">
      <dgm:prSet presAssocID="{92E0724E-F69D-4B37-A0D1-029622DC00C4}" presName="img" presStyleLbl="fgImgPlace1" presStyleIdx="2" presStyleCnt="4" custScaleX="149040" custScaleY="131335"/>
      <dgm:spPr/>
      <dgm:t>
        <a:bodyPr/>
        <a:lstStyle/>
        <a:p>
          <a:endParaRPr lang="ru-RU"/>
        </a:p>
      </dgm:t>
    </dgm:pt>
    <dgm:pt modelId="{47BF014A-4F61-406B-983F-04E15E2DA1DB}" type="pres">
      <dgm:prSet presAssocID="{92E0724E-F69D-4B37-A0D1-029622DC00C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E9A7A-EF16-4E47-B7E8-7C6D08332400}" type="pres">
      <dgm:prSet presAssocID="{DF5F2B30-6D27-40FB-8177-0CE314AF05CE}" presName="spacer" presStyleCnt="0"/>
      <dgm:spPr/>
    </dgm:pt>
    <dgm:pt modelId="{9BBDC74B-8983-4D22-BF63-B6FA3F8B915F}" type="pres">
      <dgm:prSet presAssocID="{DA0336E9-28DE-49F7-B554-3489F5AB73AE}" presName="comp" presStyleCnt="0"/>
      <dgm:spPr/>
    </dgm:pt>
    <dgm:pt modelId="{8970EB02-7EA6-4567-AABD-EE7B0ADEFD7A}" type="pres">
      <dgm:prSet presAssocID="{DA0336E9-28DE-49F7-B554-3489F5AB73AE}" presName="box" presStyleLbl="node1" presStyleIdx="3" presStyleCnt="4"/>
      <dgm:spPr/>
      <dgm:t>
        <a:bodyPr/>
        <a:lstStyle/>
        <a:p>
          <a:endParaRPr lang="ru-RU"/>
        </a:p>
      </dgm:t>
    </dgm:pt>
    <dgm:pt modelId="{1EFE2F2F-8867-45BD-9A8C-752ACD648BD6}" type="pres">
      <dgm:prSet presAssocID="{DA0336E9-28DE-49F7-B554-3489F5AB73AE}" presName="img" presStyleLbl="fgImgPlace1" presStyleIdx="3" presStyleCnt="4" custScaleX="147059" custScaleY="12870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45C37DE-6FC4-4377-A2C5-6B2711BD1FC7}" type="pres">
      <dgm:prSet presAssocID="{DA0336E9-28DE-49F7-B554-3489F5AB73AE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FC8EEF-C4B1-480A-B653-50A5D07EAB89}" type="presOf" srcId="{3CA052EF-C17D-4237-8D58-56D557078891}" destId="{8A6F22A7-CA5C-4DF5-8292-8342591E5429}" srcOrd="1" destOrd="0" presId="urn:microsoft.com/office/officeart/2005/8/layout/vList4#3"/>
    <dgm:cxn modelId="{A020AF7B-A2BD-4317-937A-66A49250F8C4}" type="presOf" srcId="{B9251495-7572-4861-942C-60F374D152CF}" destId="{53FBEF37-4A18-4BD4-A288-F590A0E27352}" srcOrd="0" destOrd="0" presId="urn:microsoft.com/office/officeart/2005/8/layout/vList4#3"/>
    <dgm:cxn modelId="{8CA07386-F8AA-420E-BB72-0ACF6EE2683E}" type="presOf" srcId="{B8D294A3-71BD-4536-85AA-747071EFA730}" destId="{47BF014A-4F61-406B-983F-04E15E2DA1DB}" srcOrd="1" destOrd="1" presId="urn:microsoft.com/office/officeart/2005/8/layout/vList4#3"/>
    <dgm:cxn modelId="{DCB9BBE2-3FA5-42CF-BA9D-DEB2509A9718}" type="presOf" srcId="{92E0724E-F69D-4B37-A0D1-029622DC00C4}" destId="{DC2EA1CF-5F89-4281-855E-F7FA8C329860}" srcOrd="0" destOrd="0" presId="urn:microsoft.com/office/officeart/2005/8/layout/vList4#3"/>
    <dgm:cxn modelId="{70592DDF-4FB7-408D-8B2F-4FD489FA2D82}" srcId="{92E0724E-F69D-4B37-A0D1-029622DC00C4}" destId="{B8D294A3-71BD-4536-85AA-747071EFA730}" srcOrd="0" destOrd="0" parTransId="{21468AE2-C144-4BA7-865D-B669AF06DFFE}" sibTransId="{42223F5D-AAE1-4E03-9250-3FAF5733BFBB}"/>
    <dgm:cxn modelId="{27C349EB-1A4B-422F-BAAA-1387C224D058}" srcId="{25D78999-6ABB-4D23-AF50-181BA1D77EFD}" destId="{B9251495-7572-4861-942C-60F374D152CF}" srcOrd="0" destOrd="0" parTransId="{35E2C8B9-D8E9-46AF-AA26-5EA5F41B7AAB}" sibTransId="{80DEB62B-6923-4754-BDF8-E807F512616E}"/>
    <dgm:cxn modelId="{D5FE72F5-DE42-421D-B347-3F73DD255A70}" type="presOf" srcId="{B8D294A3-71BD-4536-85AA-747071EFA730}" destId="{DC2EA1CF-5F89-4281-855E-F7FA8C329860}" srcOrd="0" destOrd="1" presId="urn:microsoft.com/office/officeart/2005/8/layout/vList4#3"/>
    <dgm:cxn modelId="{2BDA3902-93D4-4F31-97C7-A39612554476}" type="presOf" srcId="{25D78999-6ABB-4D23-AF50-181BA1D77EFD}" destId="{705DBAFA-0DB3-44C7-AD8B-E9CF6FC5292E}" srcOrd="0" destOrd="0" presId="urn:microsoft.com/office/officeart/2005/8/layout/vList4#3"/>
    <dgm:cxn modelId="{5C9A2226-A6F4-4802-AD99-38628B2C308A}" type="presOf" srcId="{DA0336E9-28DE-49F7-B554-3489F5AB73AE}" destId="{F45C37DE-6FC4-4377-A2C5-6B2711BD1FC7}" srcOrd="1" destOrd="0" presId="urn:microsoft.com/office/officeart/2005/8/layout/vList4#3"/>
    <dgm:cxn modelId="{06D8B3A0-21C2-43FB-9B08-608DC029C9C8}" srcId="{25D78999-6ABB-4D23-AF50-181BA1D77EFD}" destId="{DA0336E9-28DE-49F7-B554-3489F5AB73AE}" srcOrd="3" destOrd="0" parTransId="{9A91FAB3-8F8E-4D07-9733-14537BF9556B}" sibTransId="{7C88F9A2-6DD4-45FE-BEF5-927A063AE3F0}"/>
    <dgm:cxn modelId="{9024CFAE-BAB1-4353-B23B-A0C41842E31E}" type="presOf" srcId="{5E4BA1C3-A2BC-4A2C-94B9-6F0637D5FBB6}" destId="{53FBEF37-4A18-4BD4-A288-F590A0E27352}" srcOrd="0" destOrd="1" presId="urn:microsoft.com/office/officeart/2005/8/layout/vList4#3"/>
    <dgm:cxn modelId="{9BC417E5-A5EA-4C07-98C9-BF507FB44ACF}" type="presOf" srcId="{B9251495-7572-4861-942C-60F374D152CF}" destId="{497E47AC-BAAF-4AFF-9E9D-F4863DBF0FF8}" srcOrd="1" destOrd="0" presId="urn:microsoft.com/office/officeart/2005/8/layout/vList4#3"/>
    <dgm:cxn modelId="{E6223B6E-911D-466B-953F-580610E4DF3D}" type="presOf" srcId="{92E0724E-F69D-4B37-A0D1-029622DC00C4}" destId="{47BF014A-4F61-406B-983F-04E15E2DA1DB}" srcOrd="1" destOrd="0" presId="urn:microsoft.com/office/officeart/2005/8/layout/vList4#3"/>
    <dgm:cxn modelId="{F0E7A53D-839C-4825-9674-2B4EECF925EE}" srcId="{B9251495-7572-4861-942C-60F374D152CF}" destId="{5E4BA1C3-A2BC-4A2C-94B9-6F0637D5FBB6}" srcOrd="0" destOrd="0" parTransId="{8D1D58F6-2585-400B-AC28-29C5D214A0BA}" sibTransId="{1394E80D-35C5-4F7A-ABEE-937C62965839}"/>
    <dgm:cxn modelId="{9D8DEE19-2E42-4FFC-B81F-029D8A788D02}" type="presOf" srcId="{DA0336E9-28DE-49F7-B554-3489F5AB73AE}" destId="{8970EB02-7EA6-4567-AABD-EE7B0ADEFD7A}" srcOrd="0" destOrd="0" presId="urn:microsoft.com/office/officeart/2005/8/layout/vList4#3"/>
    <dgm:cxn modelId="{57E00EFD-FC66-4FB5-A302-E2BED1645A19}" srcId="{25D78999-6ABB-4D23-AF50-181BA1D77EFD}" destId="{92E0724E-F69D-4B37-A0D1-029622DC00C4}" srcOrd="2" destOrd="0" parTransId="{417B6FF9-886B-4850-8FBE-0683A7F0F7C1}" sibTransId="{DF5F2B30-6D27-40FB-8177-0CE314AF05CE}"/>
    <dgm:cxn modelId="{C7CB1F3F-A4A8-49FA-A6AB-A79CC9479DE7}" type="presOf" srcId="{3CA052EF-C17D-4237-8D58-56D557078891}" destId="{DB14F031-5418-4072-889F-1C036C8A26BA}" srcOrd="0" destOrd="0" presId="urn:microsoft.com/office/officeart/2005/8/layout/vList4#3"/>
    <dgm:cxn modelId="{A4F7DDE5-41EE-4765-B3C4-35814FFD8DAA}" type="presOf" srcId="{5E4BA1C3-A2BC-4A2C-94B9-6F0637D5FBB6}" destId="{497E47AC-BAAF-4AFF-9E9D-F4863DBF0FF8}" srcOrd="1" destOrd="1" presId="urn:microsoft.com/office/officeart/2005/8/layout/vList4#3"/>
    <dgm:cxn modelId="{FBE3C2F8-713A-4292-A3C6-1169B6FC3460}" srcId="{25D78999-6ABB-4D23-AF50-181BA1D77EFD}" destId="{3CA052EF-C17D-4237-8D58-56D557078891}" srcOrd="1" destOrd="0" parTransId="{4095251B-B391-4714-93E5-D553A4291555}" sibTransId="{44664965-EEC5-48C7-B17F-CE2364526647}"/>
    <dgm:cxn modelId="{8402379E-3B52-421F-8121-D52A60F677ED}" type="presParOf" srcId="{705DBAFA-0DB3-44C7-AD8B-E9CF6FC5292E}" destId="{D46F28B8-53D1-45EF-9562-5872354F4598}" srcOrd="0" destOrd="0" presId="urn:microsoft.com/office/officeart/2005/8/layout/vList4#3"/>
    <dgm:cxn modelId="{9436862E-034C-4A1A-959A-E4D6B81D8809}" type="presParOf" srcId="{D46F28B8-53D1-45EF-9562-5872354F4598}" destId="{53FBEF37-4A18-4BD4-A288-F590A0E27352}" srcOrd="0" destOrd="0" presId="urn:microsoft.com/office/officeart/2005/8/layout/vList4#3"/>
    <dgm:cxn modelId="{09AE79FF-EFE1-4C99-9958-FB3E40BC9BF3}" type="presParOf" srcId="{D46F28B8-53D1-45EF-9562-5872354F4598}" destId="{46A6D8C8-DE3F-4502-8EEE-EDB37A27D0FE}" srcOrd="1" destOrd="0" presId="urn:microsoft.com/office/officeart/2005/8/layout/vList4#3"/>
    <dgm:cxn modelId="{D628270C-EB7B-4327-907E-DFC346C0421D}" type="presParOf" srcId="{D46F28B8-53D1-45EF-9562-5872354F4598}" destId="{497E47AC-BAAF-4AFF-9E9D-F4863DBF0FF8}" srcOrd="2" destOrd="0" presId="urn:microsoft.com/office/officeart/2005/8/layout/vList4#3"/>
    <dgm:cxn modelId="{B19942C2-FADA-4D04-8277-1620F6713529}" type="presParOf" srcId="{705DBAFA-0DB3-44C7-AD8B-E9CF6FC5292E}" destId="{0C543459-E4CE-47FD-A669-1249F66228AD}" srcOrd="1" destOrd="0" presId="urn:microsoft.com/office/officeart/2005/8/layout/vList4#3"/>
    <dgm:cxn modelId="{70B7F76F-AEE5-4263-938D-B970B7495998}" type="presParOf" srcId="{705DBAFA-0DB3-44C7-AD8B-E9CF6FC5292E}" destId="{2F99AD0B-D94F-4168-9790-27D384920AC8}" srcOrd="2" destOrd="0" presId="urn:microsoft.com/office/officeart/2005/8/layout/vList4#3"/>
    <dgm:cxn modelId="{121FE105-678D-4B54-894F-8310917A191E}" type="presParOf" srcId="{2F99AD0B-D94F-4168-9790-27D384920AC8}" destId="{DB14F031-5418-4072-889F-1C036C8A26BA}" srcOrd="0" destOrd="0" presId="urn:microsoft.com/office/officeart/2005/8/layout/vList4#3"/>
    <dgm:cxn modelId="{9B980348-CF40-444B-92A8-238D38E45876}" type="presParOf" srcId="{2F99AD0B-D94F-4168-9790-27D384920AC8}" destId="{AD7C2E92-36E7-4AD0-B78B-29A0616266BE}" srcOrd="1" destOrd="0" presId="urn:microsoft.com/office/officeart/2005/8/layout/vList4#3"/>
    <dgm:cxn modelId="{E79ABED3-1150-4092-BE13-D9DB99542F04}" type="presParOf" srcId="{2F99AD0B-D94F-4168-9790-27D384920AC8}" destId="{8A6F22A7-CA5C-4DF5-8292-8342591E5429}" srcOrd="2" destOrd="0" presId="urn:microsoft.com/office/officeart/2005/8/layout/vList4#3"/>
    <dgm:cxn modelId="{0A3EB014-9E62-4E5E-B1E4-704C9D61F91E}" type="presParOf" srcId="{705DBAFA-0DB3-44C7-AD8B-E9CF6FC5292E}" destId="{98959585-EEB7-4CB5-B9B5-EFE01D4DDE26}" srcOrd="3" destOrd="0" presId="urn:microsoft.com/office/officeart/2005/8/layout/vList4#3"/>
    <dgm:cxn modelId="{D77723FD-747B-4537-AD01-4F0CA5A2CB32}" type="presParOf" srcId="{705DBAFA-0DB3-44C7-AD8B-E9CF6FC5292E}" destId="{D14FA077-C91F-49F6-B9BB-E6DD9B70B90D}" srcOrd="4" destOrd="0" presId="urn:microsoft.com/office/officeart/2005/8/layout/vList4#3"/>
    <dgm:cxn modelId="{EBD8F45C-3A04-474C-84E3-5E767F80189A}" type="presParOf" srcId="{D14FA077-C91F-49F6-B9BB-E6DD9B70B90D}" destId="{DC2EA1CF-5F89-4281-855E-F7FA8C329860}" srcOrd="0" destOrd="0" presId="urn:microsoft.com/office/officeart/2005/8/layout/vList4#3"/>
    <dgm:cxn modelId="{376EB76E-B4A6-4E9B-B5ED-9BC2F3C54A09}" type="presParOf" srcId="{D14FA077-C91F-49F6-B9BB-E6DD9B70B90D}" destId="{CDC2A352-9E1C-45AD-9000-7CBF2C8BCB1C}" srcOrd="1" destOrd="0" presId="urn:microsoft.com/office/officeart/2005/8/layout/vList4#3"/>
    <dgm:cxn modelId="{675D76AC-F601-4F91-805E-16AFD1BB4892}" type="presParOf" srcId="{D14FA077-C91F-49F6-B9BB-E6DD9B70B90D}" destId="{47BF014A-4F61-406B-983F-04E15E2DA1DB}" srcOrd="2" destOrd="0" presId="urn:microsoft.com/office/officeart/2005/8/layout/vList4#3"/>
    <dgm:cxn modelId="{781A2293-2BAD-4AA0-8A9E-CB0D2EC64718}" type="presParOf" srcId="{705DBAFA-0DB3-44C7-AD8B-E9CF6FC5292E}" destId="{FD5E9A7A-EF16-4E47-B7E8-7C6D08332400}" srcOrd="5" destOrd="0" presId="urn:microsoft.com/office/officeart/2005/8/layout/vList4#3"/>
    <dgm:cxn modelId="{C7C9199D-D015-4471-80B7-DFAE9020E558}" type="presParOf" srcId="{705DBAFA-0DB3-44C7-AD8B-E9CF6FC5292E}" destId="{9BBDC74B-8983-4D22-BF63-B6FA3F8B915F}" srcOrd="6" destOrd="0" presId="urn:microsoft.com/office/officeart/2005/8/layout/vList4#3"/>
    <dgm:cxn modelId="{A1C9C477-FF98-4D0E-B66B-14B9D35F7BCA}" type="presParOf" srcId="{9BBDC74B-8983-4D22-BF63-B6FA3F8B915F}" destId="{8970EB02-7EA6-4567-AABD-EE7B0ADEFD7A}" srcOrd="0" destOrd="0" presId="urn:microsoft.com/office/officeart/2005/8/layout/vList4#3"/>
    <dgm:cxn modelId="{59AD70B2-02B4-470B-926B-75B82E10AC15}" type="presParOf" srcId="{9BBDC74B-8983-4D22-BF63-B6FA3F8B915F}" destId="{1EFE2F2F-8867-45BD-9A8C-752ACD648BD6}" srcOrd="1" destOrd="0" presId="urn:microsoft.com/office/officeart/2005/8/layout/vList4#3"/>
    <dgm:cxn modelId="{F79653F3-DAF5-495F-8820-C5CEF6AB6FF3}" type="presParOf" srcId="{9BBDC74B-8983-4D22-BF63-B6FA3F8B915F}" destId="{F45C37DE-6FC4-4377-A2C5-6B2711BD1FC7}" srcOrd="2" destOrd="0" presId="urn:microsoft.com/office/officeart/2005/8/layout/vList4#3"/>
  </dgm:cxnLst>
  <dgm:bg/>
  <dgm:whole/>
  <dgm:extLst>
    <a:ext uri="http://schemas.microsoft.com/office/drawing/2008/diagram">
      <dsp:dataModelExt xmlns="" xmlns:dsp="http://schemas.microsoft.com/office/drawing/2008/diagram" relId="rId5" minVer="http://schemas.openxmlformats.org/drawingml/2006/diagram"/>
    </a:ext>
  </dgm:extLst>
</dgm:dataModel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BEF37-4A18-4BD4-A288-F590A0E27352}">
      <dsp:nvSpPr>
        <dsp:cNvPr id="0" name=""/>
        <dsp:cNvSpPr/>
      </dsp:nvSpPr>
      <dsp:spPr>
        <a:xfrm>
          <a:off x="0" y="0"/>
          <a:ext cx="6286500" cy="1279648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kern="1200" dirty="0" smtClean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             </a:t>
          </a:r>
          <a:r>
            <a:rPr lang="ru-RU" sz="2800" b="1" kern="1200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Исследовательские</a:t>
          </a:r>
          <a:endParaRPr lang="ru-RU" sz="2800" kern="12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rgbClr val="A6060A"/>
            </a:solidFill>
          </a:endParaRP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1385264" y="0"/>
        <a:ext cx="4901235" cy="1279648"/>
      </dsp:txXfrm>
    </dsp:sp>
    <dsp:sp modelId="{46A6D8C8-DE3F-4502-8EEE-EDB37A27D0FE}">
      <dsp:nvSpPr>
        <dsp:cNvPr id="0" name=""/>
        <dsp:cNvSpPr/>
      </dsp:nvSpPr>
      <dsp:spPr>
        <a:xfrm>
          <a:off x="-49033" y="0"/>
          <a:ext cx="1709362" cy="127964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4F031-5418-4072-889F-1C036C8A26BA}">
      <dsp:nvSpPr>
        <dsp:cNvPr id="0" name=""/>
        <dsp:cNvSpPr/>
      </dsp:nvSpPr>
      <dsp:spPr>
        <a:xfrm>
          <a:off x="59346" y="1407613"/>
          <a:ext cx="6286500" cy="12796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2800" b="1" kern="1200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Творческие</a:t>
          </a:r>
          <a:endParaRPr lang="ru-RU" sz="3200" kern="12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444610" y="1407613"/>
        <a:ext cx="4901235" cy="1279648"/>
      </dsp:txXfrm>
    </dsp:sp>
    <dsp:sp modelId="{AD7C2E92-36E7-4AD0-B78B-29A0616266BE}">
      <dsp:nvSpPr>
        <dsp:cNvPr id="0" name=""/>
        <dsp:cNvSpPr/>
      </dsp:nvSpPr>
      <dsp:spPr>
        <a:xfrm>
          <a:off x="-59346" y="1432996"/>
          <a:ext cx="1750614" cy="122888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EA1CF-5F89-4281-855E-F7FA8C329860}">
      <dsp:nvSpPr>
        <dsp:cNvPr id="0" name=""/>
        <dsp:cNvSpPr/>
      </dsp:nvSpPr>
      <dsp:spPr>
        <a:xfrm>
          <a:off x="90162" y="2847652"/>
          <a:ext cx="6286500" cy="1279648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err="1" smtClean="0">
              <a:solidFill>
                <a:srgbClr val="A6060A"/>
              </a:solidFill>
              <a:latin typeface="+mn-lt"/>
              <a:ea typeface="+mn-ea"/>
              <a:cs typeface="+mn-cs"/>
            </a:rPr>
            <a:t>Ролево-игровые</a:t>
          </a:r>
          <a:endParaRPr lang="ru-RU" sz="2800" kern="12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1475427" y="2847652"/>
        <a:ext cx="4901235" cy="1279648"/>
      </dsp:txXfrm>
    </dsp:sp>
    <dsp:sp modelId="{CDC2A352-9E1C-45AD-9000-7CBF2C8BCB1C}">
      <dsp:nvSpPr>
        <dsp:cNvPr id="0" name=""/>
        <dsp:cNvSpPr/>
      </dsp:nvSpPr>
      <dsp:spPr>
        <a:xfrm>
          <a:off x="-90162" y="2815226"/>
          <a:ext cx="1873879" cy="134450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70EB02-7EA6-4567-AABD-EE7B0ADEFD7A}">
      <dsp:nvSpPr>
        <dsp:cNvPr id="0" name=""/>
        <dsp:cNvSpPr/>
      </dsp:nvSpPr>
      <dsp:spPr>
        <a:xfrm>
          <a:off x="83935" y="4306651"/>
          <a:ext cx="6286500" cy="12796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A6060A"/>
              </a:solidFill>
              <a:latin typeface="+mn-lt"/>
              <a:ea typeface="+mn-ea"/>
              <a:cs typeface="+mn-cs"/>
            </a:rPr>
            <a:t>Практико-ориентированные</a:t>
          </a:r>
          <a:endParaRPr lang="ru-RU" sz="2800" kern="1200" dirty="0" smtClean="0">
            <a:solidFill>
              <a:srgbClr val="A6060A"/>
            </a:solidFill>
            <a:latin typeface="+mn-lt"/>
            <a:ea typeface="+mn-ea"/>
            <a:cs typeface="+mn-cs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 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469200" y="4306651"/>
        <a:ext cx="4901235" cy="1279648"/>
      </dsp:txXfrm>
    </dsp:sp>
    <dsp:sp modelId="{1EFE2F2F-8867-45BD-9A8C-752ACD648BD6}">
      <dsp:nvSpPr>
        <dsp:cNvPr id="0" name=""/>
        <dsp:cNvSpPr/>
      </dsp:nvSpPr>
      <dsp:spPr>
        <a:xfrm>
          <a:off x="-83935" y="4287692"/>
          <a:ext cx="1848972" cy="13175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F2A60CAF-736E-42D1-8E92-994000DC898E}" type="slidenum">
              <a:rPr lang="ru-RU" sz="1400" b="0" strike="noStrike" spc="-1">
                <a:latin typeface="Times New Roman"/>
              </a:rPr>
              <a:pPr algn="r"/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CustomShape 1"/>
          <p:cNvSpPr/>
          <p:nvPr/>
        </p:nvSpPr>
        <p:spPr>
          <a:xfrm>
            <a:off x="3814920" y="9371160"/>
            <a:ext cx="2919240" cy="493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FD7DED85-9A86-41E6-BE5D-4DD401AC1541}" type="slidenum">
              <a:rPr lang="ru-RU" sz="1200" b="0" strike="noStrike" spc="-1">
                <a:latin typeface="Arial"/>
              </a:rPr>
              <a:pPr marL="216000" indent="-216000" algn="r"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t>58</a:t>
            </a:fld>
            <a:endParaRPr lang="ru-RU" sz="1200" b="0" strike="noStrike" spc="-1">
              <a:latin typeface="Arial"/>
            </a:endParaRPr>
          </a:p>
        </p:txBody>
      </p:sp>
      <p:sp>
        <p:nvSpPr>
          <p:cNvPr id="908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01800" y="739800"/>
            <a:ext cx="4932360" cy="3700440"/>
          </a:xfrm>
          <a:prstGeom prst="rect">
            <a:avLst/>
          </a:prstGeom>
        </p:spPr>
      </p:sp>
      <p:sp>
        <p:nvSpPr>
          <p:cNvPr id="909" name="PlaceHolder 3"/>
          <p:cNvSpPr>
            <a:spLocks noGrp="1"/>
          </p:cNvSpPr>
          <p:nvPr>
            <p:ph type="body"/>
          </p:nvPr>
        </p:nvSpPr>
        <p:spPr>
          <a:xfrm>
            <a:off x="672840" y="4686120"/>
            <a:ext cx="5389560" cy="44398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Ребята, предлагаю вам игру «Словесные пропорции». 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sng" strike="noStrike" spc="-1">
                <a:uFillTx/>
                <a:latin typeface="Arial"/>
              </a:rPr>
              <a:t>Образец: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Орган – система органов = … - ткань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Ответы для выбора: организм, особь, клетка, органоид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Алгоритм поиска соответствия в представленных аналогиях. Необходимо вставить основную пару слов в короткое законченное по смыслу предложение — утверждение. Например: «Из органов строится система органов». Тогда для второй части подойдет только вариант «Из клеток строится ткань».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Решите предложенные пропорции, используя слова-подсказки: трубочки, почки, кожа, моча, выделение. (не попадитесь в ловушку, здесь есть лишние слова)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0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мочевой пузырь : мочевыводящий орган  =       </a:t>
            </a:r>
            <a:r>
              <a:rPr lang="ru-RU" sz="2000" b="1" strike="noStrike" spc="-1">
                <a:latin typeface="Arial"/>
              </a:rPr>
              <a:t>?</a:t>
            </a:r>
            <a:r>
              <a:rPr lang="ru-RU" sz="2000" b="0" strike="noStrike" spc="-1">
                <a:latin typeface="Arial"/>
              </a:rPr>
              <a:t>      :  мочеобразующий орган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легкие : углекислый газ  =   почки  :   </a:t>
            </a:r>
            <a:r>
              <a:rPr lang="ru-RU" sz="2000" b="1" strike="noStrike" spc="-1">
                <a:latin typeface="Arial"/>
              </a:rPr>
              <a:t>?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мочевой пузырь : мускульный мешок  =  мочеточники :  </a:t>
            </a:r>
            <a:r>
              <a:rPr lang="ru-RU" sz="2000" b="1" strike="noStrike" spc="-1">
                <a:latin typeface="Arial"/>
              </a:rPr>
              <a:t>?</a:t>
            </a:r>
            <a:r>
              <a:rPr lang="ru-RU" sz="2000" b="0" i="1" strike="noStrike" spc="-1">
                <a:latin typeface="Arial"/>
              </a:rPr>
              <a:t> </a:t>
            </a:r>
            <a:endParaRPr lang="ru-RU" sz="2000" b="0" strike="noStrike" spc="-1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i="1" strike="noStrike" spc="-1">
                <a:latin typeface="Arial"/>
              </a:rPr>
              <a:t>ОТВЕТЫ: *почки, *моча, *трубочки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17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3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8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39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40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8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09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7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8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21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22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23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75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09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4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5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16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6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57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ubTitle"/>
          </p:nvPr>
        </p:nvSpPr>
        <p:spPr>
          <a:xfrm>
            <a:off x="1944720" y="624240"/>
            <a:ext cx="6683400" cy="593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1941840" y="4106520"/>
            <a:ext cx="66862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5367960" y="21337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194184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5367960" y="4106520"/>
            <a:ext cx="326268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42026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6463440" y="21337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19418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7" name="PlaceHolder 6"/>
          <p:cNvSpPr>
            <a:spLocks noGrp="1"/>
          </p:cNvSpPr>
          <p:nvPr>
            <p:ph type="body"/>
          </p:nvPr>
        </p:nvSpPr>
        <p:spPr>
          <a:xfrm>
            <a:off x="42026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398" name="PlaceHolder 7"/>
          <p:cNvSpPr>
            <a:spLocks noGrp="1"/>
          </p:cNvSpPr>
          <p:nvPr>
            <p:ph type="body"/>
          </p:nvPr>
        </p:nvSpPr>
        <p:spPr>
          <a:xfrm>
            <a:off x="6463440" y="4106520"/>
            <a:ext cx="2152800" cy="1801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subTitle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7F20874-354E-4C3E-BDFE-EB0898B60A85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05.02.2021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09DE340-E2FA-4F0B-A857-CD6F75F51F34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1"/>
          <p:cNvGrpSpPr/>
          <p:nvPr/>
        </p:nvGrpSpPr>
        <p:grpSpPr>
          <a:xfrm>
            <a:off x="0" y="228600"/>
            <a:ext cx="2138040" cy="6638400"/>
            <a:chOff x="0" y="228600"/>
            <a:chExt cx="2138040" cy="6638400"/>
          </a:xfrm>
        </p:grpSpPr>
        <p:sp>
          <p:nvSpPr>
            <p:cNvPr id="42" name="CustomShape 2"/>
            <p:cNvSpPr/>
            <p:nvPr/>
          </p:nvSpPr>
          <p:spPr>
            <a:xfrm>
              <a:off x="0" y="2575080"/>
              <a:ext cx="75240" cy="62568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" name="CustomShape 3"/>
            <p:cNvSpPr/>
            <p:nvPr/>
          </p:nvSpPr>
          <p:spPr>
            <a:xfrm>
              <a:off x="96480" y="3156480"/>
              <a:ext cx="484560" cy="232200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" name="CustomShape 4"/>
            <p:cNvSpPr/>
            <p:nvPr/>
          </p:nvSpPr>
          <p:spPr>
            <a:xfrm>
              <a:off x="605160" y="5447160"/>
              <a:ext cx="456840" cy="141984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5"/>
            <p:cNvSpPr/>
            <p:nvPr/>
          </p:nvSpPr>
          <p:spPr>
            <a:xfrm>
              <a:off x="720000" y="6503760"/>
              <a:ext cx="128160" cy="36324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" name="CustomShape 6"/>
            <p:cNvSpPr/>
            <p:nvPr/>
          </p:nvSpPr>
          <p:spPr>
            <a:xfrm>
              <a:off x="75600" y="3201120"/>
              <a:ext cx="615960" cy="332820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" name="CustomShape 7"/>
            <p:cNvSpPr/>
            <p:nvPr/>
          </p:nvSpPr>
          <p:spPr>
            <a:xfrm>
              <a:off x="16920" y="228600"/>
              <a:ext cx="79200" cy="292752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" name="CustomShape 8"/>
            <p:cNvSpPr/>
            <p:nvPr/>
          </p:nvSpPr>
          <p:spPr>
            <a:xfrm>
              <a:off x="58680" y="2944080"/>
              <a:ext cx="58320" cy="49356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" name="CustomShape 9"/>
            <p:cNvSpPr/>
            <p:nvPr/>
          </p:nvSpPr>
          <p:spPr>
            <a:xfrm>
              <a:off x="577440" y="5478840"/>
              <a:ext cx="142200" cy="102456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" name="CustomShape 10"/>
            <p:cNvSpPr/>
            <p:nvPr/>
          </p:nvSpPr>
          <p:spPr>
            <a:xfrm>
              <a:off x="581400" y="1398960"/>
              <a:ext cx="1556640" cy="404784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" name="CustomShape 11"/>
            <p:cNvSpPr/>
            <p:nvPr/>
          </p:nvSpPr>
          <p:spPr>
            <a:xfrm>
              <a:off x="691920" y="6530040"/>
              <a:ext cx="121320" cy="33696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" name="CustomShape 12"/>
            <p:cNvSpPr/>
            <p:nvPr/>
          </p:nvSpPr>
          <p:spPr>
            <a:xfrm>
              <a:off x="577440" y="5359320"/>
              <a:ext cx="27720" cy="22140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" name="CustomShape 13"/>
            <p:cNvSpPr/>
            <p:nvPr/>
          </p:nvSpPr>
          <p:spPr>
            <a:xfrm>
              <a:off x="637560" y="6244560"/>
              <a:ext cx="178560" cy="62208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54" name="Group 14"/>
          <p:cNvGrpSpPr/>
          <p:nvPr/>
        </p:nvGrpSpPr>
        <p:grpSpPr>
          <a:xfrm>
            <a:off x="20520" y="-720"/>
            <a:ext cx="1767240" cy="6853680"/>
            <a:chOff x="20520" y="-720"/>
            <a:chExt cx="1767240" cy="6853680"/>
          </a:xfrm>
        </p:grpSpPr>
        <p:sp>
          <p:nvSpPr>
            <p:cNvPr id="55" name="CustomShape 15"/>
            <p:cNvSpPr/>
            <p:nvPr/>
          </p:nvSpPr>
          <p:spPr>
            <a:xfrm>
              <a:off x="20520" y="-720"/>
              <a:ext cx="370440" cy="440064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CustomShape 16"/>
            <p:cNvSpPr/>
            <p:nvPr/>
          </p:nvSpPr>
          <p:spPr>
            <a:xfrm>
              <a:off x="412560" y="4316400"/>
              <a:ext cx="317160" cy="158040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CustomShape 17"/>
            <p:cNvSpPr/>
            <p:nvPr/>
          </p:nvSpPr>
          <p:spPr>
            <a:xfrm>
              <a:off x="754560" y="5862600"/>
              <a:ext cx="322920" cy="99036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CustomShape 18"/>
            <p:cNvSpPr/>
            <p:nvPr/>
          </p:nvSpPr>
          <p:spPr>
            <a:xfrm>
              <a:off x="391320" y="4364280"/>
              <a:ext cx="413640" cy="223560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9" name="CustomShape 19"/>
            <p:cNvSpPr/>
            <p:nvPr/>
          </p:nvSpPr>
          <p:spPr>
            <a:xfrm>
              <a:off x="351000" y="1289160"/>
              <a:ext cx="130320" cy="302688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" name="CustomShape 20"/>
            <p:cNvSpPr/>
            <p:nvPr/>
          </p:nvSpPr>
          <p:spPr>
            <a:xfrm>
              <a:off x="833760" y="6571440"/>
              <a:ext cx="100080" cy="28116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1" name="CustomShape 21"/>
            <p:cNvSpPr/>
            <p:nvPr/>
          </p:nvSpPr>
          <p:spPr>
            <a:xfrm>
              <a:off x="376920" y="4107600"/>
              <a:ext cx="61560" cy="5112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22"/>
            <p:cNvSpPr/>
            <p:nvPr/>
          </p:nvSpPr>
          <p:spPr>
            <a:xfrm>
              <a:off x="730440" y="3145680"/>
              <a:ext cx="1057320" cy="271656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3" name="CustomShape 23"/>
            <p:cNvSpPr/>
            <p:nvPr/>
          </p:nvSpPr>
          <p:spPr>
            <a:xfrm>
              <a:off x="804960" y="6600240"/>
              <a:ext cx="90000" cy="25272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4" name="CustomShape 24"/>
            <p:cNvSpPr/>
            <p:nvPr/>
          </p:nvSpPr>
          <p:spPr>
            <a:xfrm>
              <a:off x="730440" y="5897160"/>
              <a:ext cx="102960" cy="67392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5" name="CustomShape 25"/>
            <p:cNvSpPr/>
            <p:nvPr/>
          </p:nvSpPr>
          <p:spPr>
            <a:xfrm>
              <a:off x="730440" y="5772600"/>
              <a:ext cx="28440" cy="22752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6" name="CustomShape 26"/>
            <p:cNvSpPr/>
            <p:nvPr/>
          </p:nvSpPr>
          <p:spPr>
            <a:xfrm>
              <a:off x="754560" y="6322680"/>
              <a:ext cx="157680" cy="53028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67" name="CustomShape 27"/>
          <p:cNvSpPr/>
          <p:nvPr/>
        </p:nvSpPr>
        <p:spPr>
          <a:xfrm>
            <a:off x="0" y="0"/>
            <a:ext cx="13680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8" name="PlaceHolder 28"/>
          <p:cNvSpPr>
            <a:spLocks noGrp="1"/>
          </p:cNvSpPr>
          <p:nvPr>
            <p:ph type="title"/>
          </p:nvPr>
        </p:nvSpPr>
        <p:spPr>
          <a:xfrm>
            <a:off x="1941840" y="2514600"/>
            <a:ext cx="6686280" cy="22626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5400" b="0" strike="noStrike" spc="-1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lang="ru-RU" sz="54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9" name="PlaceHolder 29"/>
          <p:cNvSpPr>
            <a:spLocks noGrp="1"/>
          </p:cNvSpPr>
          <p:nvPr>
            <p:ph type="dt"/>
          </p:nvPr>
        </p:nvSpPr>
        <p:spPr>
          <a:xfrm>
            <a:off x="7771320" y="6130440"/>
            <a:ext cx="859320" cy="3700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23F139A-0B4B-4C55-87DE-DE67E2271211}" type="datetime">
              <a:rPr lang="ru-RU" sz="900" b="0" strike="noStrike" spc="-1">
                <a:solidFill>
                  <a:srgbClr val="8B8B8B"/>
                </a:solidFill>
                <a:latin typeface="Century Gothic"/>
              </a:rPr>
              <a:pPr algn="r">
                <a:lnSpc>
                  <a:spcPct val="100000"/>
                </a:lnSpc>
              </a:pPr>
              <a:t>05.02.2021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70" name="PlaceHolder 30"/>
          <p:cNvSpPr>
            <a:spLocks noGrp="1"/>
          </p:cNvSpPr>
          <p:nvPr>
            <p:ph type="ftr"/>
          </p:nvPr>
        </p:nvSpPr>
        <p:spPr>
          <a:xfrm>
            <a:off x="1941840" y="6135840"/>
            <a:ext cx="57146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1" name="CustomShape 31"/>
          <p:cNvSpPr/>
          <p:nvPr/>
        </p:nvSpPr>
        <p:spPr>
          <a:xfrm>
            <a:off x="0" y="4323960"/>
            <a:ext cx="1308240" cy="778320"/>
          </a:xfrm>
          <a:custGeom>
            <a:avLst/>
            <a:gdLst/>
            <a:ahLst/>
            <a:cxn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PlaceHolder 32"/>
          <p:cNvSpPr>
            <a:spLocks noGrp="1"/>
          </p:cNvSpPr>
          <p:nvPr>
            <p:ph type="sldNum"/>
          </p:nvPr>
        </p:nvSpPr>
        <p:spPr>
          <a:xfrm>
            <a:off x="398880" y="4529520"/>
            <a:ext cx="5846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1D453FA-CFFA-4A83-9BAB-B137B9D165D1}" type="slidenum">
              <a:rPr lang="ru-RU" sz="2000" b="0" strike="noStrike" spc="-1">
                <a:solidFill>
                  <a:srgbClr val="FEFFFF"/>
                </a:solidFill>
                <a:latin typeface="Century Gothic"/>
              </a:rPr>
              <a:pPr algn="r">
                <a:lnSpc>
                  <a:spcPct val="100000"/>
                </a:lnSpc>
              </a:pPr>
              <a:t>‹#›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73" name="PlaceHolder 3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404040"/>
                </a:solidFill>
                <a:latin typeface="Century Gothic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strike="noStrike" spc="-1">
                <a:solidFill>
                  <a:srgbClr val="404040"/>
                </a:solidFill>
                <a:latin typeface="Century Gothic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200" b="0" strike="noStrike" spc="-1">
                <a:solidFill>
                  <a:srgbClr val="404040"/>
                </a:solidFill>
                <a:latin typeface="Century Gothic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"/>
          <p:cNvGrpSpPr/>
          <p:nvPr/>
        </p:nvGrpSpPr>
        <p:grpSpPr>
          <a:xfrm>
            <a:off x="0" y="228600"/>
            <a:ext cx="2138040" cy="6638400"/>
            <a:chOff x="0" y="228600"/>
            <a:chExt cx="2138040" cy="6638400"/>
          </a:xfrm>
        </p:grpSpPr>
        <p:sp>
          <p:nvSpPr>
            <p:cNvPr id="111" name="CustomShape 2"/>
            <p:cNvSpPr/>
            <p:nvPr/>
          </p:nvSpPr>
          <p:spPr>
            <a:xfrm>
              <a:off x="0" y="2575080"/>
              <a:ext cx="75240" cy="62568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CustomShape 3"/>
            <p:cNvSpPr/>
            <p:nvPr/>
          </p:nvSpPr>
          <p:spPr>
            <a:xfrm>
              <a:off x="96480" y="3156480"/>
              <a:ext cx="484560" cy="232200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3" name="CustomShape 4"/>
            <p:cNvSpPr/>
            <p:nvPr/>
          </p:nvSpPr>
          <p:spPr>
            <a:xfrm>
              <a:off x="605160" y="5447160"/>
              <a:ext cx="456840" cy="141984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4" name="CustomShape 5"/>
            <p:cNvSpPr/>
            <p:nvPr/>
          </p:nvSpPr>
          <p:spPr>
            <a:xfrm>
              <a:off x="720000" y="6503760"/>
              <a:ext cx="128160" cy="36324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5" name="CustomShape 6"/>
            <p:cNvSpPr/>
            <p:nvPr/>
          </p:nvSpPr>
          <p:spPr>
            <a:xfrm>
              <a:off x="75600" y="3201120"/>
              <a:ext cx="615960" cy="332820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6" name="CustomShape 7"/>
            <p:cNvSpPr/>
            <p:nvPr/>
          </p:nvSpPr>
          <p:spPr>
            <a:xfrm>
              <a:off x="16920" y="228600"/>
              <a:ext cx="79200" cy="292752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CustomShape 8"/>
            <p:cNvSpPr/>
            <p:nvPr/>
          </p:nvSpPr>
          <p:spPr>
            <a:xfrm>
              <a:off x="58680" y="2944080"/>
              <a:ext cx="58320" cy="49356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CustomShape 9"/>
            <p:cNvSpPr/>
            <p:nvPr/>
          </p:nvSpPr>
          <p:spPr>
            <a:xfrm>
              <a:off x="577440" y="5478840"/>
              <a:ext cx="142200" cy="102456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CustomShape 10"/>
            <p:cNvSpPr/>
            <p:nvPr/>
          </p:nvSpPr>
          <p:spPr>
            <a:xfrm>
              <a:off x="581400" y="1398960"/>
              <a:ext cx="1556640" cy="404784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0" name="CustomShape 11"/>
            <p:cNvSpPr/>
            <p:nvPr/>
          </p:nvSpPr>
          <p:spPr>
            <a:xfrm>
              <a:off x="691920" y="6530040"/>
              <a:ext cx="121320" cy="33696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1" name="CustomShape 12"/>
            <p:cNvSpPr/>
            <p:nvPr/>
          </p:nvSpPr>
          <p:spPr>
            <a:xfrm>
              <a:off x="577440" y="5359320"/>
              <a:ext cx="27720" cy="22140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2" name="CustomShape 13"/>
            <p:cNvSpPr/>
            <p:nvPr/>
          </p:nvSpPr>
          <p:spPr>
            <a:xfrm>
              <a:off x="637560" y="6244560"/>
              <a:ext cx="178560" cy="62208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23" name="Group 14"/>
          <p:cNvGrpSpPr/>
          <p:nvPr/>
        </p:nvGrpSpPr>
        <p:grpSpPr>
          <a:xfrm>
            <a:off x="20520" y="-720"/>
            <a:ext cx="1767240" cy="6853680"/>
            <a:chOff x="20520" y="-720"/>
            <a:chExt cx="1767240" cy="6853680"/>
          </a:xfrm>
        </p:grpSpPr>
        <p:sp>
          <p:nvSpPr>
            <p:cNvPr id="124" name="CustomShape 15"/>
            <p:cNvSpPr/>
            <p:nvPr/>
          </p:nvSpPr>
          <p:spPr>
            <a:xfrm>
              <a:off x="20520" y="-720"/>
              <a:ext cx="370440" cy="440064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5" name="CustomShape 16"/>
            <p:cNvSpPr/>
            <p:nvPr/>
          </p:nvSpPr>
          <p:spPr>
            <a:xfrm>
              <a:off x="412560" y="4316400"/>
              <a:ext cx="317160" cy="158040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CustomShape 17"/>
            <p:cNvSpPr/>
            <p:nvPr/>
          </p:nvSpPr>
          <p:spPr>
            <a:xfrm>
              <a:off x="754560" y="5862600"/>
              <a:ext cx="322920" cy="99036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7" name="CustomShape 18"/>
            <p:cNvSpPr/>
            <p:nvPr/>
          </p:nvSpPr>
          <p:spPr>
            <a:xfrm>
              <a:off x="391320" y="4364280"/>
              <a:ext cx="413640" cy="223560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8" name="CustomShape 19"/>
            <p:cNvSpPr/>
            <p:nvPr/>
          </p:nvSpPr>
          <p:spPr>
            <a:xfrm>
              <a:off x="351000" y="1289160"/>
              <a:ext cx="130320" cy="302688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9" name="CustomShape 20"/>
            <p:cNvSpPr/>
            <p:nvPr/>
          </p:nvSpPr>
          <p:spPr>
            <a:xfrm>
              <a:off x="833760" y="6571440"/>
              <a:ext cx="100080" cy="28116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CustomShape 21"/>
            <p:cNvSpPr/>
            <p:nvPr/>
          </p:nvSpPr>
          <p:spPr>
            <a:xfrm>
              <a:off x="376920" y="4107600"/>
              <a:ext cx="61560" cy="5112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1" name="CustomShape 22"/>
            <p:cNvSpPr/>
            <p:nvPr/>
          </p:nvSpPr>
          <p:spPr>
            <a:xfrm>
              <a:off x="730440" y="3145680"/>
              <a:ext cx="1057320" cy="271656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2" name="CustomShape 23"/>
            <p:cNvSpPr/>
            <p:nvPr/>
          </p:nvSpPr>
          <p:spPr>
            <a:xfrm>
              <a:off x="804960" y="6600240"/>
              <a:ext cx="90000" cy="25272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3" name="CustomShape 24"/>
            <p:cNvSpPr/>
            <p:nvPr/>
          </p:nvSpPr>
          <p:spPr>
            <a:xfrm>
              <a:off x="730440" y="5897160"/>
              <a:ext cx="102960" cy="67392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CustomShape 25"/>
            <p:cNvSpPr/>
            <p:nvPr/>
          </p:nvSpPr>
          <p:spPr>
            <a:xfrm>
              <a:off x="730440" y="5772600"/>
              <a:ext cx="28440" cy="22752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5" name="CustomShape 26"/>
            <p:cNvSpPr/>
            <p:nvPr/>
          </p:nvSpPr>
          <p:spPr>
            <a:xfrm>
              <a:off x="754560" y="6322680"/>
              <a:ext cx="157680" cy="53028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6" name="CustomShape 27"/>
          <p:cNvSpPr/>
          <p:nvPr/>
        </p:nvSpPr>
        <p:spPr>
          <a:xfrm>
            <a:off x="0" y="0"/>
            <a:ext cx="13680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7" name="PlaceHolder 28"/>
          <p:cNvSpPr>
            <a:spLocks noGrp="1"/>
          </p:cNvSpPr>
          <p:nvPr>
            <p:ph type="title"/>
          </p:nvPr>
        </p:nvSpPr>
        <p:spPr>
          <a:xfrm>
            <a:off x="1944720" y="624240"/>
            <a:ext cx="6683400" cy="12805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8" name="PlaceHolder 29"/>
          <p:cNvSpPr>
            <a:spLocks noGrp="1"/>
          </p:cNvSpPr>
          <p:nvPr>
            <p:ph type="body"/>
          </p:nvPr>
        </p:nvSpPr>
        <p:spPr>
          <a:xfrm>
            <a:off x="1941840" y="2133720"/>
            <a:ext cx="6686280" cy="3777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b="0" strike="noStrike" spc="-1">
                <a:solidFill>
                  <a:srgbClr val="404040"/>
                </a:solidFill>
                <a:latin typeface="Century Gothic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0" strike="noStrike" spc="-1">
                <a:solidFill>
                  <a:srgbClr val="404040"/>
                </a:solidFill>
                <a:latin typeface="Century Gothic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200" b="0" strike="noStrike" spc="-1">
                <a:solidFill>
                  <a:srgbClr val="404040"/>
                </a:solidFill>
                <a:latin typeface="Century Gothic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200" b="0" strike="noStrike" spc="-1">
                <a:solidFill>
                  <a:srgbClr val="404040"/>
                </a:solidFill>
                <a:latin typeface="Century Gothic"/>
              </a:rPr>
              <a:t>Пятый уровень</a:t>
            </a:r>
          </a:p>
        </p:txBody>
      </p:sp>
      <p:sp>
        <p:nvSpPr>
          <p:cNvPr id="139" name="PlaceHolder 30"/>
          <p:cNvSpPr>
            <a:spLocks noGrp="1"/>
          </p:cNvSpPr>
          <p:nvPr>
            <p:ph type="dt"/>
          </p:nvPr>
        </p:nvSpPr>
        <p:spPr>
          <a:xfrm>
            <a:off x="7771320" y="6130440"/>
            <a:ext cx="859320" cy="3700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00BE737-A378-4D70-A4EF-1436E0C022B1}" type="datetime">
              <a:rPr lang="ru-RU" sz="900" b="0" strike="noStrike" spc="-1">
                <a:solidFill>
                  <a:srgbClr val="8B8B8B"/>
                </a:solidFill>
                <a:latin typeface="Century Gothic"/>
              </a:rPr>
              <a:pPr algn="r">
                <a:lnSpc>
                  <a:spcPct val="100000"/>
                </a:lnSpc>
              </a:pPr>
              <a:t>05.02.2021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140" name="PlaceHolder 31"/>
          <p:cNvSpPr>
            <a:spLocks noGrp="1"/>
          </p:cNvSpPr>
          <p:nvPr>
            <p:ph type="ftr"/>
          </p:nvPr>
        </p:nvSpPr>
        <p:spPr>
          <a:xfrm>
            <a:off x="1941840" y="6135840"/>
            <a:ext cx="57146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41" name="CustomShape 32"/>
          <p:cNvSpPr/>
          <p:nvPr/>
        </p:nvSpPr>
        <p:spPr>
          <a:xfrm flipV="1">
            <a:off x="-2880" y="713880"/>
            <a:ext cx="1190880" cy="50688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PlaceHolder 33"/>
          <p:cNvSpPr>
            <a:spLocks noGrp="1"/>
          </p:cNvSpPr>
          <p:nvPr>
            <p:ph type="sldNum"/>
          </p:nvPr>
        </p:nvSpPr>
        <p:spPr>
          <a:xfrm>
            <a:off x="398880" y="787680"/>
            <a:ext cx="5846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D0CE54D-BD3F-4DE3-ACDA-F252C08892DC}" type="slidenum">
              <a:rPr lang="ru-RU" sz="2000" b="0" strike="noStrike" spc="-1">
                <a:solidFill>
                  <a:srgbClr val="FEFFFF"/>
                </a:solidFill>
                <a:latin typeface="Century Gothic"/>
              </a:rPr>
              <a:pPr algn="r">
                <a:lnSpc>
                  <a:spcPct val="100000"/>
                </a:lnSpc>
              </a:p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499320" y="5945040"/>
            <a:ext cx="4940280" cy="920880"/>
          </a:xfrm>
          <a:custGeom>
            <a:avLst/>
            <a:gdLst/>
            <a:ahLst/>
            <a:cxnLst/>
            <a:rect l="l" t="t" r="r" b="b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CustomShape 2"/>
          <p:cNvSpPr/>
          <p:nvPr/>
        </p:nvSpPr>
        <p:spPr>
          <a:xfrm>
            <a:off x="485640" y="5938920"/>
            <a:ext cx="3690000" cy="933120"/>
          </a:xfrm>
          <a:custGeom>
            <a:avLst/>
            <a:gdLst/>
            <a:ahLst/>
            <a:cxnLst/>
            <a:rect l="l" t="t" r="r" b="b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3"/>
          <p:cNvSpPr/>
          <p:nvPr/>
        </p:nvSpPr>
        <p:spPr>
          <a:xfrm>
            <a:off x="-6120" y="5791320"/>
            <a:ext cx="3402000" cy="1080360"/>
          </a:xfrm>
          <a:prstGeom prst="rtTriangle">
            <a:avLst/>
          </a:prstGeom>
          <a:blipFill rotWithShape="0">
            <a:blip r:embed="rId14">
              <a:alphaModFix amt="50000"/>
            </a:blip>
            <a:tile/>
          </a:blipFill>
          <a:ln w="12600">
            <a:noFill/>
          </a:ln>
          <a:effectLst>
            <a:outerShdw blurRad="50800" dist="3816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82" name="Line 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240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457200" y="1481400"/>
            <a:ext cx="8229240" cy="45255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365760" indent="-25560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charset="2"/>
              <a:buChar char=""/>
            </a:pPr>
            <a:r>
              <a:rPr lang="ru-RU" sz="2700" b="0" strike="noStrike" spc="-1">
                <a:solidFill>
                  <a:srgbClr val="000000"/>
                </a:solidFill>
                <a:latin typeface="Lucida Sans Unicode"/>
              </a:rPr>
              <a:t>Образец текста</a:t>
            </a:r>
          </a:p>
          <a:p>
            <a:pPr marL="621720" lvl="1" indent="-228240">
              <a:lnSpc>
                <a:spcPct val="100000"/>
              </a:lnSpc>
              <a:spcBef>
                <a:spcPts val="323"/>
              </a:spcBef>
              <a:buClr>
                <a:srgbClr val="2DA2BF"/>
              </a:buClr>
              <a:buFont typeface="Verdana"/>
              <a:buChar char="◦"/>
            </a:pPr>
            <a:r>
              <a:rPr lang="ru-RU" sz="2300" b="0" strike="noStrike" spc="-1">
                <a:solidFill>
                  <a:srgbClr val="000000"/>
                </a:solidFill>
                <a:latin typeface="Lucida Sans Unicode"/>
              </a:rPr>
              <a:t>Второй уровень</a:t>
            </a:r>
          </a:p>
          <a:p>
            <a:pPr marL="859680" lvl="2" indent="-22824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lang="ru-RU" sz="2100" b="0" strike="noStrike" spc="-1">
                <a:solidFill>
                  <a:srgbClr val="000000"/>
                </a:solidFill>
                <a:latin typeface="Lucida Sans Unicode"/>
              </a:rPr>
              <a:t>Третий уровень</a:t>
            </a:r>
          </a:p>
          <a:p>
            <a:pPr marL="1143000" lvl="3" indent="-22824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lang="ru-RU" sz="1900" b="0" strike="noStrike" spc="-1">
                <a:solidFill>
                  <a:srgbClr val="000000"/>
                </a:solidFill>
                <a:latin typeface="Lucida Sans Unicode"/>
              </a:rPr>
              <a:t>Четвертый уровень</a:t>
            </a:r>
          </a:p>
          <a:p>
            <a:pPr marL="1371600" lvl="4" indent="-228240">
              <a:lnSpc>
                <a:spcPct val="100000"/>
              </a:lnSpc>
              <a:spcBef>
                <a:spcPts val="349"/>
              </a:spcBef>
              <a:buClr>
                <a:srgbClr val="DA1F28"/>
              </a:buClr>
              <a:buFont typeface="Wingdings 2" charset="2"/>
              <a:buChar char=""/>
            </a:pPr>
            <a:r>
              <a:rPr lang="ru-RU" sz="1800" b="0" strike="noStrike" spc="-1">
                <a:solidFill>
                  <a:srgbClr val="000000"/>
                </a:solidFill>
                <a:latin typeface="Lucida Sans Unicode"/>
              </a:rPr>
              <a:t>Пятый уровень</a:t>
            </a:r>
          </a:p>
        </p:txBody>
      </p:sp>
      <p:sp>
        <p:nvSpPr>
          <p:cNvPr id="184" name="PlaceHolder 6"/>
          <p:cNvSpPr>
            <a:spLocks noGrp="1"/>
          </p:cNvSpPr>
          <p:nvPr>
            <p:ph type="dt"/>
          </p:nvPr>
        </p:nvSpPr>
        <p:spPr>
          <a:xfrm>
            <a:off x="6726960" y="6408000"/>
            <a:ext cx="1919880" cy="365400"/>
          </a:xfrm>
          <a:prstGeom prst="rect">
            <a:avLst/>
          </a:prstGeom>
        </p:spPr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fld id="{06BFB988-BC70-4248-B0AE-C61CD617BC58}" type="datetime">
              <a:rPr lang="ru-RU" sz="1000" b="0" strike="noStrike" spc="-1">
                <a:solidFill>
                  <a:srgbClr val="000000"/>
                </a:solidFill>
                <a:latin typeface="Lucida Sans Unicode"/>
              </a:rPr>
              <a:pPr>
                <a:lnSpc>
                  <a:spcPct val="100000"/>
                </a:lnSpc>
              </a:pPr>
              <a:t>05.02.2021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185" name="PlaceHolder 7"/>
          <p:cNvSpPr>
            <a:spLocks noGrp="1"/>
          </p:cNvSpPr>
          <p:nvPr>
            <p:ph type="ftr"/>
          </p:nvPr>
        </p:nvSpPr>
        <p:spPr>
          <a:xfrm>
            <a:off x="4380120" y="6408000"/>
            <a:ext cx="2350440" cy="364680"/>
          </a:xfrm>
          <a:prstGeom prst="rect">
            <a:avLst/>
          </a:prstGeom>
        </p:spPr>
        <p:txBody>
          <a:bodyPr lIns="90000" tIns="45000" rIns="90000" bIns="45000" anchor="b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86" name="PlaceHolder 8"/>
          <p:cNvSpPr>
            <a:spLocks noGrp="1"/>
          </p:cNvSpPr>
          <p:nvPr>
            <p:ph type="sldNum"/>
          </p:nvPr>
        </p:nvSpPr>
        <p:spPr>
          <a:xfrm>
            <a:off x="8647200" y="6408000"/>
            <a:ext cx="365400" cy="364680"/>
          </a:xfrm>
          <a:prstGeom prst="rect">
            <a:avLst/>
          </a:prstGeom>
        </p:spPr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F2AB09A2-7891-4D26-A2BA-67ECBCAB40CA}" type="slidenum">
              <a:rPr lang="ru-RU" sz="1000" b="0" strike="noStrike" spc="-1">
                <a:solidFill>
                  <a:srgbClr val="000000"/>
                </a:solidFill>
                <a:latin typeface="Lucida Sans Unicode"/>
              </a:rPr>
              <a:pPr algn="r">
                <a:lnSpc>
                  <a:spcPct val="100000"/>
                </a:lnSpc>
              </a:p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187" name="PlaceHolder 9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100" b="1" strike="noStrike" spc="-1">
                <a:solidFill>
                  <a:srgbClr val="464646"/>
                </a:solidFill>
                <a:latin typeface="Lucida Sans Unicode"/>
              </a:rPr>
              <a:t>Образец заголовка</a:t>
            </a:r>
            <a:endParaRPr lang="ru-RU" sz="4100" b="0" strike="noStrike" spc="-1">
              <a:solidFill>
                <a:srgbClr val="000000"/>
              </a:solidFill>
              <a:latin typeface="Lucida Sans Unicode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1"/>
          <p:cNvGrpSpPr/>
          <p:nvPr/>
        </p:nvGrpSpPr>
        <p:grpSpPr>
          <a:xfrm>
            <a:off x="0" y="-8640"/>
            <a:ext cx="9143640" cy="6866640"/>
            <a:chOff x="0" y="-8640"/>
            <a:chExt cx="9143640" cy="6866640"/>
          </a:xfrm>
        </p:grpSpPr>
        <p:sp>
          <p:nvSpPr>
            <p:cNvPr id="225" name="Line 2"/>
            <p:cNvSpPr/>
            <p:nvPr/>
          </p:nvSpPr>
          <p:spPr>
            <a:xfrm>
              <a:off x="7027920" y="0"/>
              <a:ext cx="914400" cy="685764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26" name="Line 3"/>
            <p:cNvSpPr/>
            <p:nvPr/>
          </p:nvSpPr>
          <p:spPr>
            <a:xfrm flipH="1">
              <a:off x="5568840" y="3681360"/>
              <a:ext cx="357264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27" name="CustomShape 4"/>
            <p:cNvSpPr/>
            <p:nvPr/>
          </p:nvSpPr>
          <p:spPr>
            <a:xfrm>
              <a:off x="6886080" y="-8640"/>
              <a:ext cx="2255040" cy="6866280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28" name="CustomShape 5"/>
            <p:cNvSpPr/>
            <p:nvPr/>
          </p:nvSpPr>
          <p:spPr>
            <a:xfrm>
              <a:off x="7202520" y="-8640"/>
              <a:ext cx="1941120" cy="6866280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29" name="CustomShape 6"/>
            <p:cNvSpPr/>
            <p:nvPr/>
          </p:nvSpPr>
          <p:spPr>
            <a:xfrm>
              <a:off x="6699240" y="3048120"/>
              <a:ext cx="244440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0" name="CustomShape 7"/>
            <p:cNvSpPr/>
            <p:nvPr/>
          </p:nvSpPr>
          <p:spPr>
            <a:xfrm>
              <a:off x="7000920" y="-8640"/>
              <a:ext cx="2140560" cy="6866280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1" name="CustomShape 8"/>
            <p:cNvSpPr/>
            <p:nvPr/>
          </p:nvSpPr>
          <p:spPr>
            <a:xfrm>
              <a:off x="8174160" y="-8640"/>
              <a:ext cx="967320" cy="6866280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2" name="CustomShape 9"/>
            <p:cNvSpPr/>
            <p:nvPr/>
          </p:nvSpPr>
          <p:spPr>
            <a:xfrm>
              <a:off x="8204400" y="-8640"/>
              <a:ext cx="937080" cy="6866280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3" name="CustomShape 10"/>
            <p:cNvSpPr/>
            <p:nvPr/>
          </p:nvSpPr>
          <p:spPr>
            <a:xfrm>
              <a:off x="7778880" y="3589920"/>
              <a:ext cx="136260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4" name="CustomShape 11"/>
            <p:cNvSpPr/>
            <p:nvPr/>
          </p:nvSpPr>
          <p:spPr>
            <a:xfrm>
              <a:off x="0" y="4013280"/>
              <a:ext cx="33624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st="2556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35" name="PlaceHolder 12"/>
          <p:cNvSpPr>
            <a:spLocks noGrp="1"/>
          </p:cNvSpPr>
          <p:nvPr>
            <p:ph type="title"/>
          </p:nvPr>
        </p:nvSpPr>
        <p:spPr>
          <a:xfrm>
            <a:off x="507960" y="609480"/>
            <a:ext cx="6447240" cy="1320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6" name="PlaceHolder 13"/>
          <p:cNvSpPr>
            <a:spLocks noGrp="1"/>
          </p:cNvSpPr>
          <p:nvPr>
            <p:ph type="body"/>
          </p:nvPr>
        </p:nvSpPr>
        <p:spPr>
          <a:xfrm>
            <a:off x="507960" y="2160720"/>
            <a:ext cx="6447240" cy="3880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600" b="0" strike="noStrike" spc="-1">
                <a:solidFill>
                  <a:srgbClr val="404040"/>
                </a:solidFill>
                <a:latin typeface="Trebuchet MS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400" b="0" strike="noStrike" spc="-1">
                <a:solidFill>
                  <a:srgbClr val="404040"/>
                </a:solidFill>
                <a:latin typeface="Trebuchet MS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200" b="0" strike="noStrike" spc="-1">
                <a:solidFill>
                  <a:srgbClr val="404040"/>
                </a:solidFill>
                <a:latin typeface="Trebuchet MS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200" b="0" strike="noStrike" spc="-1">
                <a:solidFill>
                  <a:srgbClr val="404040"/>
                </a:solidFill>
                <a:latin typeface="Trebuchet MS"/>
              </a:rPr>
              <a:t>Пятый уровень</a:t>
            </a:r>
          </a:p>
        </p:txBody>
      </p:sp>
      <p:sp>
        <p:nvSpPr>
          <p:cNvPr id="237" name="PlaceHolder 14"/>
          <p:cNvSpPr>
            <a:spLocks noGrp="1"/>
          </p:cNvSpPr>
          <p:nvPr>
            <p:ph type="dt"/>
          </p:nvPr>
        </p:nvSpPr>
        <p:spPr>
          <a:xfrm>
            <a:off x="5403960" y="6041520"/>
            <a:ext cx="6836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125C0F1-5969-4E44-9840-037B040477D4}" type="datetime">
              <a:rPr lang="ru-RU" sz="900" b="0" strike="noStrike" spc="-1">
                <a:solidFill>
                  <a:srgbClr val="8B8B8B"/>
                </a:solidFill>
                <a:latin typeface="Trebuchet MS"/>
              </a:rPr>
              <a:pPr algn="r">
                <a:lnSpc>
                  <a:spcPct val="100000"/>
                </a:lnSpc>
              </a:pPr>
              <a:t>05.02.2021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238" name="PlaceHolder 15"/>
          <p:cNvSpPr>
            <a:spLocks noGrp="1"/>
          </p:cNvSpPr>
          <p:nvPr>
            <p:ph type="ftr"/>
          </p:nvPr>
        </p:nvSpPr>
        <p:spPr>
          <a:xfrm>
            <a:off x="507960" y="6041520"/>
            <a:ext cx="472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39" name="PlaceHolder 16"/>
          <p:cNvSpPr>
            <a:spLocks noGrp="1"/>
          </p:cNvSpPr>
          <p:nvPr>
            <p:ph type="sldNum"/>
          </p:nvPr>
        </p:nvSpPr>
        <p:spPr>
          <a:xfrm>
            <a:off x="6442920" y="6041520"/>
            <a:ext cx="51228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6998C46-784C-40E5-A2FF-913CB5F8B98E}" type="slidenum">
              <a:rPr lang="ru-RU" sz="900" b="0" strike="noStrike" spc="-1">
                <a:solidFill>
                  <a:srgbClr val="90C226"/>
                </a:solidFill>
                <a:latin typeface="Trebuchet MS"/>
              </a:rPr>
              <a:pPr algn="r">
                <a:lnSpc>
                  <a:spcPct val="100000"/>
                </a:lnSpc>
              </a:pPr>
              <a:t>‹#›</a:t>
            </a:fld>
            <a:endParaRPr lang="ru-RU" sz="9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Образец заголовка</a:t>
            </a:r>
          </a:p>
        </p:txBody>
      </p:sp>
      <p:sp>
        <p:nvSpPr>
          <p:cNvPr id="277" name="PlaceHolder 2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089C1AE1-C4E9-4B9F-AA32-24DFF76AD3AB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Образец заголовка</a:t>
            </a: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</a:t>
            </a:r>
          </a:p>
        </p:txBody>
      </p:sp>
      <p:sp>
        <p:nvSpPr>
          <p:cNvPr id="319" name="PlaceHolder 3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66BCE901-7560-4279-84B0-2A935E8FA677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2093C1A0-B3B6-46D6-AD60-67D017651199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6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Образец заголовка</a:t>
            </a:r>
          </a:p>
        </p:txBody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</a:t>
            </a:r>
          </a:p>
        </p:txBody>
      </p:sp>
      <p:sp>
        <p:nvSpPr>
          <p:cNvPr id="401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</a:t>
            </a:r>
          </a:p>
        </p:txBody>
      </p:sp>
      <p:sp>
        <p:nvSpPr>
          <p:cNvPr id="402" name="PlaceHolder 4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04" name="PlaceHolder 6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D395F628-1664-4919-80D9-028CEE5FE581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jpe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3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z_dol/lic14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Shape 1"/>
          <p:cNvSpPr txBox="1"/>
          <p:nvPr/>
        </p:nvSpPr>
        <p:spPr>
          <a:xfrm>
            <a:off x="15120" y="332640"/>
            <a:ext cx="91436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49" name="Picture 2"/>
          <p:cNvPicPr/>
          <p:nvPr/>
        </p:nvPicPr>
        <p:blipFill>
          <a:blip r:embed="rId2"/>
          <a:stretch/>
        </p:blipFill>
        <p:spPr>
          <a:xfrm>
            <a:off x="-27000" y="-20160"/>
            <a:ext cx="9170640" cy="6877800"/>
          </a:xfrm>
          <a:prstGeom prst="rect">
            <a:avLst/>
          </a:prstGeom>
          <a:ln>
            <a:noFill/>
          </a:ln>
        </p:spPr>
      </p:pic>
      <p:sp>
        <p:nvSpPr>
          <p:cNvPr id="450" name="CustomShape 3"/>
          <p:cNvSpPr/>
          <p:nvPr/>
        </p:nvSpPr>
        <p:spPr>
          <a:xfrm>
            <a:off x="-27000" y="741960"/>
            <a:ext cx="91706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2060"/>
                </a:solidFill>
                <a:latin typeface="Times New Roman"/>
              </a:rPr>
              <a:t>Муниципальное бюджетное общеобразовательное учреждение 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2060"/>
                </a:solidFill>
                <a:latin typeface="Times New Roman"/>
              </a:rPr>
              <a:t>«Лицей № 14»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2060"/>
                </a:solidFill>
                <a:latin typeface="Times New Roman"/>
              </a:rPr>
              <a:t>Зеленодольского муниципального района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2060"/>
                </a:solidFill>
                <a:latin typeface="Times New Roman"/>
              </a:rPr>
              <a:t>Республики Татарстан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51" name="CustomShape 4"/>
          <p:cNvSpPr/>
          <p:nvPr/>
        </p:nvSpPr>
        <p:spPr>
          <a:xfrm>
            <a:off x="6238800" y="6237360"/>
            <a:ext cx="22233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2060"/>
                </a:solidFill>
                <a:latin typeface="Times New Roman"/>
              </a:rPr>
              <a:t>Зеленодольск 2020 г.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52" name="CustomShape 5"/>
          <p:cNvSpPr/>
          <p:nvPr/>
        </p:nvSpPr>
        <p:spPr>
          <a:xfrm>
            <a:off x="4581000" y="3074760"/>
            <a:ext cx="457164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33CC"/>
                </a:solidFill>
                <a:latin typeface="Times New Roman"/>
              </a:rPr>
              <a:t>«Особенности организации работы с детьми с ОВЗ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33CC"/>
                </a:solidFill>
                <a:latin typeface="Times New Roman"/>
              </a:rPr>
              <a:t>в условиях многопрофильного лицея»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453" name="CustomShape 6"/>
          <p:cNvSpPr/>
          <p:nvPr/>
        </p:nvSpPr>
        <p:spPr>
          <a:xfrm>
            <a:off x="-108360" y="-8640"/>
            <a:ext cx="9170640" cy="97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2060"/>
                </a:solidFill>
                <a:latin typeface="Times New Roman"/>
              </a:rPr>
              <a:t>Управление образования исполнительного комитета 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2060"/>
                </a:solidFill>
                <a:latin typeface="Times New Roman"/>
              </a:rPr>
              <a:t>Зеленодольского муниципального района Республики Татарстан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Picture 2"/>
          <p:cNvPicPr/>
          <p:nvPr/>
        </p:nvPicPr>
        <p:blipFill>
          <a:blip r:embed="rId2"/>
          <a:stretch/>
        </p:blipFill>
        <p:spPr>
          <a:xfrm>
            <a:off x="0" y="-3240"/>
            <a:ext cx="9172080" cy="6854760"/>
          </a:xfrm>
          <a:prstGeom prst="rect">
            <a:avLst/>
          </a:prstGeom>
          <a:ln>
            <a:noFill/>
          </a:ln>
        </p:spPr>
      </p:pic>
      <p:sp>
        <p:nvSpPr>
          <p:cNvPr id="526" name="CustomShape 1"/>
          <p:cNvSpPr/>
          <p:nvPr/>
        </p:nvSpPr>
        <p:spPr>
          <a:xfrm>
            <a:off x="323640" y="548640"/>
            <a:ext cx="3816000" cy="405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 2018 года на базе лицея организованы курсы повышение квалификации ГАОУ ДПО «ИРО РТ»  для педагогических работников республики Марий Эл  по дополнительной образовательной программе повышения квалификации: «Проектирование инклюзивного образовательного пространства: организация урочной и внеурочной деятельности для детей с ОВЗ».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Shape 1"/>
          <p:cNvSpPr txBox="1"/>
          <p:nvPr/>
        </p:nvSpPr>
        <p:spPr>
          <a:xfrm>
            <a:off x="1009800" y="819000"/>
            <a:ext cx="6857640" cy="25380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ru-RU" sz="5400" b="0" strike="noStrike" spc="-1">
                <a:solidFill>
                  <a:srgbClr val="262626"/>
                </a:solidFill>
                <a:latin typeface="Times New Roman"/>
              </a:rPr>
              <a:t>Фасилитационные технологии педагога-психолога инклюзивной школы</a:t>
            </a:r>
            <a:endParaRPr lang="ru-RU" sz="54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35" name="TextShape 2"/>
          <p:cNvSpPr txBox="1"/>
          <p:nvPr/>
        </p:nvSpPr>
        <p:spPr>
          <a:xfrm>
            <a:off x="4063680" y="5377320"/>
            <a:ext cx="4858200" cy="98568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595959"/>
                </a:solidFill>
                <a:latin typeface="Times New Roman"/>
              </a:rPr>
              <a:t>Педагог-психолог МБОУ «Лицей №14» ЗМР РТ</a:t>
            </a:r>
            <a:endParaRPr lang="ru-RU" sz="1800" b="0" strike="noStrike" spc="-1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595959"/>
                </a:solidFill>
                <a:latin typeface="Times New Roman"/>
              </a:rPr>
              <a:t>Агапова Ирина Юрьевна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TextShape 1"/>
          <p:cNvSpPr txBox="1"/>
          <p:nvPr/>
        </p:nvSpPr>
        <p:spPr>
          <a:xfrm>
            <a:off x="1330560" y="569520"/>
            <a:ext cx="6970320" cy="1280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600" b="0" i="1" strike="noStrike" spc="-1">
                <a:solidFill>
                  <a:srgbClr val="FF0000"/>
                </a:solidFill>
                <a:latin typeface="Times New Roman"/>
              </a:rPr>
              <a:t>Фасилитация</a:t>
            </a:r>
            <a:r>
              <a:rPr lang="ru-RU" sz="3600" b="0" strike="noStrike" spc="-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3600" b="0" strike="noStrike" spc="-1">
                <a:solidFill>
                  <a:srgbClr val="262626"/>
                </a:solidFill>
                <a:latin typeface="Times New Roman"/>
              </a:rPr>
              <a:t>- </a:t>
            </a:r>
            <a:r>
              <a:rPr lang="ru-RU" sz="3600" b="0" u="sng" strike="noStrike" spc="-1">
                <a:solidFill>
                  <a:srgbClr val="262626"/>
                </a:solidFill>
                <a:uFillTx/>
                <a:latin typeface="Times New Roman"/>
              </a:rPr>
              <a:t>это профессиональная организация процесса работы, направленная на прояснение и достижение группой/индивидом  поставленных целей. 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37" name="TextShape 2"/>
          <p:cNvSpPr txBox="1"/>
          <p:nvPr/>
        </p:nvSpPr>
        <p:spPr>
          <a:xfrm>
            <a:off x="4667400" y="4039560"/>
            <a:ext cx="4298760" cy="2565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1000"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1" strike="noStrike" spc="-1">
                <a:solidFill>
                  <a:srgbClr val="FF0000"/>
                </a:solidFill>
                <a:latin typeface="Times New Roman"/>
              </a:rPr>
              <a:t>Фасилитиация</a:t>
            </a:r>
            <a:r>
              <a:rPr lang="ru-RU" sz="2400" b="0" strike="noStrike" spc="-1">
                <a:solidFill>
                  <a:srgbClr val="FF0000"/>
                </a:solidFill>
                <a:latin typeface="Times New Roman"/>
              </a:rPr>
              <a:t> 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- facil с латинского как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упрощение, ускорение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, 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- с английского производного глагола Fasilitate-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облегчать, помогать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</p:txBody>
      </p:sp>
      <p:pic>
        <p:nvPicPr>
          <p:cNvPr id="538" name="Picture 2"/>
          <p:cNvPicPr/>
          <p:nvPr/>
        </p:nvPicPr>
        <p:blipFill>
          <a:blip r:embed="rId2"/>
          <a:stretch/>
        </p:blipFill>
        <p:spPr>
          <a:xfrm>
            <a:off x="423720" y="2574360"/>
            <a:ext cx="4030920" cy="403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TextShape 1"/>
          <p:cNvSpPr txBox="1"/>
          <p:nvPr/>
        </p:nvSpPr>
        <p:spPr>
          <a:xfrm>
            <a:off x="1944720" y="624240"/>
            <a:ext cx="6683400" cy="1280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1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600" b="0" i="1" strike="noStrike" spc="-1">
                <a:solidFill>
                  <a:srgbClr val="262626"/>
                </a:solidFill>
                <a:latin typeface="Times New Roman"/>
              </a:rPr>
              <a:t>Понятие «фасилитатор» было введено в психологию Карлом Роджерсом.</a:t>
            </a:r>
            <a:r>
              <a:t/>
            </a:r>
            <a:br/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grpSp>
        <p:nvGrpSpPr>
          <p:cNvPr id="541" name="Group 3"/>
          <p:cNvGrpSpPr/>
          <p:nvPr/>
        </p:nvGrpSpPr>
        <p:grpSpPr>
          <a:xfrm>
            <a:off x="2980440" y="1789200"/>
            <a:ext cx="2814120" cy="1366200"/>
            <a:chOff x="2980440" y="1789200"/>
            <a:chExt cx="2814120" cy="1366200"/>
          </a:xfrm>
        </p:grpSpPr>
        <p:sp>
          <p:nvSpPr>
            <p:cNvPr id="542" name="CustomShape 4"/>
            <p:cNvSpPr/>
            <p:nvPr/>
          </p:nvSpPr>
          <p:spPr>
            <a:xfrm>
              <a:off x="2980440" y="1789200"/>
              <a:ext cx="2814120" cy="1366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solidFill>
                <a:srgbClr val="6C7F4F"/>
              </a:solidFill>
              <a:round/>
            </a:ln>
            <a:effectLst>
              <a:outerShdw blurRad="38100" dist="25560" dir="5400000" rotWithShape="0">
                <a:srgbClr val="000000">
                  <a:alpha val="25000"/>
                </a:srgbClr>
              </a:outerShdw>
            </a:effectLst>
            <a:scene3d>
              <a:camera prst="orthographicFront"/>
              <a:lightRig rig="threePt" dir="t"/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543" name="CustomShape 5"/>
            <p:cNvSpPr/>
            <p:nvPr/>
          </p:nvSpPr>
          <p:spPr>
            <a:xfrm>
              <a:off x="3030480" y="1855800"/>
              <a:ext cx="2714040" cy="123264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8160" tIns="38160" rIns="38160" bIns="3816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490"/>
                </a:spcAft>
              </a:pPr>
              <a:r>
                <a:rPr lang="ru-RU" sz="1000" b="1" strike="noStrike" spc="-1">
                  <a:solidFill>
                    <a:srgbClr val="000000"/>
                  </a:solidFill>
                  <a:latin typeface="Century Gothic"/>
                </a:rPr>
                <a:t>Фасилитатор</a:t>
              </a:r>
              <a:r>
                <a:rPr lang="ru-RU" sz="1000" b="0" strike="noStrike" spc="-1">
                  <a:solidFill>
                    <a:srgbClr val="000000"/>
                  </a:solidFill>
                  <a:latin typeface="Century Gothic"/>
                </a:rPr>
                <a:t> – </a:t>
              </a:r>
              <a:r>
                <a:rPr lang="ru-RU" sz="1200" b="0" strike="noStrike" spc="-1">
                  <a:solidFill>
                    <a:srgbClr val="000000"/>
                  </a:solidFill>
                  <a:latin typeface="Century Gothic"/>
                </a:rPr>
                <a:t>это человек, который обеспечивает групповую коммуникацию, превращая данный процесс в удобный и легкий для ее участников, он помогает понять общую цель и поддерживает группу в ее достижении в процессе дискуссии, не защищая при этом ни одну из </a:t>
              </a:r>
              <a:r>
                <a:rPr lang="ru-RU" sz="1400" b="0" strike="noStrike" spc="-1">
                  <a:solidFill>
                    <a:srgbClr val="000000"/>
                  </a:solidFill>
                  <a:latin typeface="Century Gothic"/>
                </a:rPr>
                <a:t>позиций.</a:t>
              </a:r>
              <a:endParaRPr lang="ru-RU" sz="1400" b="0" strike="noStrike" spc="-1">
                <a:latin typeface="Arial"/>
              </a:endParaRPr>
            </a:p>
          </p:txBody>
        </p:sp>
      </p:grpSp>
      <p:grpSp>
        <p:nvGrpSpPr>
          <p:cNvPr id="544" name="Group 6"/>
          <p:cNvGrpSpPr/>
          <p:nvPr/>
        </p:nvGrpSpPr>
        <p:grpSpPr>
          <a:xfrm>
            <a:off x="2649600" y="3390120"/>
            <a:ext cx="2873880" cy="1481760"/>
            <a:chOff x="2649600" y="3390120"/>
            <a:chExt cx="2873880" cy="1481760"/>
          </a:xfrm>
        </p:grpSpPr>
        <p:sp>
          <p:nvSpPr>
            <p:cNvPr id="545" name="CustomShape 7"/>
            <p:cNvSpPr/>
            <p:nvPr/>
          </p:nvSpPr>
          <p:spPr>
            <a:xfrm>
              <a:off x="2649600" y="3390120"/>
              <a:ext cx="2873880" cy="148176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solidFill>
                <a:srgbClr val="6C7F4F"/>
              </a:solidFill>
              <a:round/>
            </a:ln>
            <a:effectLst>
              <a:outerShdw blurRad="38100" dist="25560" dir="5400000" rotWithShape="0">
                <a:srgbClr val="000000">
                  <a:alpha val="25000"/>
                </a:srgbClr>
              </a:outerShdw>
            </a:effectLst>
            <a:scene3d>
              <a:camera prst="orthographicFront"/>
              <a:lightRig rig="threePt" dir="t"/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546" name="CustomShape 8"/>
            <p:cNvSpPr/>
            <p:nvPr/>
          </p:nvSpPr>
          <p:spPr>
            <a:xfrm>
              <a:off x="2726280" y="3462480"/>
              <a:ext cx="2720520" cy="140940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1760" tIns="41760" rIns="41760" bIns="4176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420"/>
                </a:spcAft>
              </a:pPr>
              <a:r>
                <a:rPr lang="ru-RU" sz="1100" b="1" strike="noStrike" spc="-1">
                  <a:solidFill>
                    <a:srgbClr val="000000"/>
                  </a:solidFill>
                  <a:latin typeface="Century Gothic"/>
                </a:rPr>
                <a:t>Фасилитатор</a:t>
              </a:r>
              <a:r>
                <a:rPr lang="ru-RU" sz="1100" b="0" strike="noStrike" spc="-1">
                  <a:solidFill>
                    <a:srgbClr val="000000"/>
                  </a:solidFill>
                  <a:latin typeface="Century Gothic"/>
                </a:rPr>
                <a:t>- </a:t>
              </a:r>
              <a:r>
                <a:rPr lang="ru-RU" sz="1200" b="0" strike="noStrike" spc="-1">
                  <a:solidFill>
                    <a:srgbClr val="000000"/>
                  </a:solidFill>
                  <a:latin typeface="Century Gothic"/>
                </a:rPr>
                <a:t>это ролевая позиция ведущего при организации групповой деятельности. Он облегчает, организует, направляет, стимулирует процесс поиска на основе поставленной перед группой задачи.</a:t>
              </a:r>
              <a:endParaRPr lang="ru-RU" sz="1200" b="0" strike="noStrike" spc="-1">
                <a:latin typeface="Arial"/>
              </a:endParaRPr>
            </a:p>
          </p:txBody>
        </p:sp>
      </p:grpSp>
      <p:grpSp>
        <p:nvGrpSpPr>
          <p:cNvPr id="547" name="Group 9"/>
          <p:cNvGrpSpPr/>
          <p:nvPr/>
        </p:nvGrpSpPr>
        <p:grpSpPr>
          <a:xfrm>
            <a:off x="2328840" y="5114160"/>
            <a:ext cx="2749320" cy="1321560"/>
            <a:chOff x="2328840" y="5114160"/>
            <a:chExt cx="2749320" cy="1321560"/>
          </a:xfrm>
        </p:grpSpPr>
        <p:sp>
          <p:nvSpPr>
            <p:cNvPr id="548" name="CustomShape 10"/>
            <p:cNvSpPr/>
            <p:nvPr/>
          </p:nvSpPr>
          <p:spPr>
            <a:xfrm>
              <a:off x="2328840" y="5114160"/>
              <a:ext cx="2749320" cy="132156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solidFill>
                <a:srgbClr val="6C7F4F"/>
              </a:solidFill>
              <a:round/>
            </a:ln>
            <a:effectLst>
              <a:outerShdw blurRad="38100" dist="25560" dir="5400000" rotWithShape="0">
                <a:srgbClr val="000000">
                  <a:alpha val="25000"/>
                </a:srgbClr>
              </a:outerShdw>
            </a:effectLst>
            <a:scene3d>
              <a:camera prst="orthographicFront"/>
              <a:lightRig rig="threePt" dir="t"/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549" name="CustomShape 11"/>
            <p:cNvSpPr/>
            <p:nvPr/>
          </p:nvSpPr>
          <p:spPr>
            <a:xfrm>
              <a:off x="2377080" y="5178600"/>
              <a:ext cx="2652840" cy="119268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1760" tIns="41760" rIns="41760" bIns="4176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</a:pPr>
              <a:r>
                <a:rPr lang="ru-RU" sz="1100" b="1" strike="noStrike" spc="-1">
                  <a:solidFill>
                    <a:srgbClr val="000000"/>
                  </a:solidFill>
                  <a:latin typeface="Century Gothic"/>
                </a:rPr>
                <a:t>Фасилитатор</a:t>
              </a:r>
              <a:r>
                <a:rPr lang="ru-RU" sz="1600" b="1" strike="noStrike" spc="-1">
                  <a:solidFill>
                    <a:srgbClr val="000000"/>
                  </a:solidFill>
                  <a:latin typeface="Century Gothic"/>
                </a:rPr>
                <a:t> – </a:t>
              </a:r>
              <a:r>
                <a:rPr lang="ru-RU" sz="1200" b="0" strike="noStrike" spc="-1">
                  <a:solidFill>
                    <a:srgbClr val="000000"/>
                  </a:solidFill>
                  <a:latin typeface="Century Gothic"/>
                </a:rPr>
                <a:t>это тот, кто процесс общения между участниками делает удобным, легким, помогает понять цель.</a:t>
              </a:r>
              <a:endParaRPr lang="ru-RU" sz="1200" b="0" strike="noStrike" spc="-1"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Shape 1"/>
          <p:cNvSpPr txBox="1"/>
          <p:nvPr/>
        </p:nvSpPr>
        <p:spPr>
          <a:xfrm>
            <a:off x="1944720" y="624240"/>
            <a:ext cx="6683400" cy="1280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A6060A"/>
                </a:solidFill>
                <a:latin typeface="Times New Roman"/>
              </a:rPr>
              <a:t>Учитель - фасилитатор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51" name="TextShape 2"/>
          <p:cNvSpPr txBox="1"/>
          <p:nvPr/>
        </p:nvSpPr>
        <p:spPr>
          <a:xfrm>
            <a:off x="1941840" y="2133720"/>
            <a:ext cx="6686280" cy="3777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3200" b="1" i="1" strike="noStrike" spc="-1">
                <a:solidFill>
                  <a:srgbClr val="A6060A"/>
                </a:solidFill>
                <a:latin typeface="Times New Roman"/>
              </a:rPr>
              <a:t>Фасилитатор</a:t>
            </a:r>
            <a:r>
              <a:rPr lang="ru-RU" sz="1800" b="1" strike="noStrike" spc="-1">
                <a:solidFill>
                  <a:srgbClr val="A6060A"/>
                </a:solidFill>
                <a:latin typeface="Times New Roman"/>
              </a:rPr>
              <a:t> </a:t>
            </a:r>
            <a:r>
              <a:rPr lang="ru-RU" sz="1800" b="1" strike="noStrike" spc="-1">
                <a:solidFill>
                  <a:srgbClr val="404040"/>
                </a:solidFill>
                <a:latin typeface="Times New Roman"/>
              </a:rPr>
              <a:t>– повышающий скорость или эффективность деятельности индивида. Происходит от английского слова “facilitate”, что означает “стимулировать”, “активизировать”.                </a:t>
            </a:r>
            <a:r>
              <a:rPr lang="ru-RU" sz="4000" b="1" strike="noStrike" spc="-1">
                <a:solidFill>
                  <a:srgbClr val="A6060A"/>
                </a:solidFill>
                <a:latin typeface="Times New Roman"/>
              </a:rPr>
              <a:t>Личностно - гуманный подход</a:t>
            </a:r>
            <a:endParaRPr lang="ru-RU" sz="4000" b="0" strike="noStrike" spc="-1">
              <a:solidFill>
                <a:srgbClr val="40404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4000" b="0" strike="noStrike" spc="-1">
              <a:solidFill>
                <a:srgbClr val="404040"/>
              </a:solidFill>
              <a:latin typeface="Century Gothic"/>
            </a:endParaRPr>
          </a:p>
        </p:txBody>
      </p:sp>
      <p:pic>
        <p:nvPicPr>
          <p:cNvPr id="552" name="Picture 2"/>
          <p:cNvPicPr/>
          <p:nvPr/>
        </p:nvPicPr>
        <p:blipFill>
          <a:blip r:embed="rId2"/>
          <a:stretch/>
        </p:blipFill>
        <p:spPr>
          <a:xfrm>
            <a:off x="3828960" y="4038480"/>
            <a:ext cx="2985840" cy="2590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TextShape 1"/>
          <p:cNvSpPr txBox="1"/>
          <p:nvPr/>
        </p:nvSpPr>
        <p:spPr>
          <a:xfrm>
            <a:off x="1439640" y="260280"/>
            <a:ext cx="5600520" cy="720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A6060A"/>
                </a:solidFill>
                <a:latin typeface="Times New Roman"/>
              </a:rPr>
              <a:t>сопровождение – это ?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55" name="TextShape 2"/>
          <p:cNvSpPr txBox="1"/>
          <p:nvPr/>
        </p:nvSpPr>
        <p:spPr>
          <a:xfrm>
            <a:off x="491400" y="817200"/>
            <a:ext cx="6949800" cy="5276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             Сопровождение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— это особая форма осуществления пролонгированной социальной и психологической помощи, которая предусматривает поддержку естественно развивающихся реакций, процессов и состояний личности.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             Сопровождение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 — это поддержка людей, у которых на определенном этапе развития возникают личностные трудности.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557" name="CustomShape 3"/>
          <p:cNvSpPr/>
          <p:nvPr/>
        </p:nvSpPr>
        <p:spPr>
          <a:xfrm>
            <a:off x="3000600" y="5133240"/>
            <a:ext cx="56588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2400" b="1" strike="noStrike" spc="-1">
                <a:solidFill>
                  <a:srgbClr val="890508"/>
                </a:solidFill>
                <a:latin typeface="Times New Roman"/>
              </a:rPr>
              <a:t>Цель сопровождения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- создание </a:t>
            </a:r>
            <a:endParaRPr lang="ru-RU" sz="24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необходимых условий для наиболее эффективного становления личности</a:t>
            </a:r>
            <a:r>
              <a:rPr lang="ru-RU" sz="2400" b="0" strike="noStrike" spc="-1">
                <a:solidFill>
                  <a:srgbClr val="660066"/>
                </a:solidFill>
                <a:latin typeface="Times New Roman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558" name="CustomShape 4"/>
          <p:cNvSpPr/>
          <p:nvPr/>
        </p:nvSpPr>
        <p:spPr>
          <a:xfrm>
            <a:off x="2964240" y="3350520"/>
            <a:ext cx="592272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Сопровождение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- системная интегративная технология социально-психологической помощи личности, которая открывает перспективы личностного роста, помогает человеку войти в ту «зону развития», которая ему пока еще недоступна.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TextShape 1"/>
          <p:cNvSpPr txBox="1"/>
          <p:nvPr/>
        </p:nvSpPr>
        <p:spPr>
          <a:xfrm>
            <a:off x="1143000" y="0"/>
            <a:ext cx="6629040" cy="1666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A6060A"/>
                </a:solidFill>
                <a:latin typeface="Times New Roman"/>
              </a:rPr>
              <a:t>Фасилитатор стремится </a:t>
            </a:r>
            <a:r>
              <a:t/>
            </a:r>
            <a:br/>
            <a:r>
              <a:rPr lang="ru-RU" sz="3200" b="1" strike="noStrike" spc="-1">
                <a:solidFill>
                  <a:srgbClr val="A6060A"/>
                </a:solidFill>
                <a:latin typeface="Times New Roman"/>
              </a:rPr>
              <a:t>к самосовершенствованию </a:t>
            </a:r>
            <a:r>
              <a:t/>
            </a:r>
            <a:br/>
            <a:r>
              <a:rPr lang="ru-RU" sz="3200" b="1" strike="noStrike" spc="-1">
                <a:solidFill>
                  <a:srgbClr val="A6060A"/>
                </a:solidFill>
                <a:latin typeface="Times New Roman"/>
              </a:rPr>
              <a:t>и мотивирует других</a:t>
            </a:r>
            <a:endParaRPr lang="ru-RU" sz="3200" b="0" strike="noStrike" spc="-1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562" name="Объект 2"/>
          <p:cNvPicPr/>
          <p:nvPr/>
        </p:nvPicPr>
        <p:blipFill>
          <a:blip r:embed="rId2"/>
          <a:srcRect l="8096" t="18313" r="16743"/>
          <a:stretch/>
        </p:blipFill>
        <p:spPr>
          <a:xfrm>
            <a:off x="128880" y="1643400"/>
            <a:ext cx="3678480" cy="2998080"/>
          </a:xfrm>
          <a:prstGeom prst="rect">
            <a:avLst/>
          </a:prstGeom>
          <a:ln>
            <a:noFill/>
          </a:ln>
        </p:spPr>
      </p:pic>
      <p:pic>
        <p:nvPicPr>
          <p:cNvPr id="563" name="Picture 5"/>
          <p:cNvPicPr/>
          <p:nvPr/>
        </p:nvPicPr>
        <p:blipFill>
          <a:blip r:embed="rId3"/>
          <a:stretch/>
        </p:blipFill>
        <p:spPr>
          <a:xfrm>
            <a:off x="1143000" y="4641480"/>
            <a:ext cx="2140200" cy="2137680"/>
          </a:xfrm>
          <a:prstGeom prst="rect">
            <a:avLst/>
          </a:prstGeom>
          <a:ln>
            <a:noFill/>
          </a:ln>
        </p:spPr>
      </p:pic>
      <p:sp>
        <p:nvSpPr>
          <p:cNvPr id="564" name="CustomShape 2"/>
          <p:cNvSpPr/>
          <p:nvPr/>
        </p:nvSpPr>
        <p:spPr>
          <a:xfrm>
            <a:off x="3868200" y="2892240"/>
            <a:ext cx="2461680" cy="943560"/>
          </a:xfrm>
          <a:prstGeom prst="rect">
            <a:avLst/>
          </a:prstGeom>
          <a:noFill/>
          <a:ln>
            <a:noFill/>
          </a:ln>
          <a:effectLst>
            <a:outerShdw blurRad="38100" dist="25560" dir="5400000" rotWithShape="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2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Мастер-классы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565" name="Рисунок 3"/>
          <p:cNvPicPr/>
          <p:nvPr/>
        </p:nvPicPr>
        <p:blipFill>
          <a:blip r:embed="rId4"/>
          <a:srcRect l="11545" t="22184" r="4277"/>
          <a:stretch/>
        </p:blipFill>
        <p:spPr>
          <a:xfrm>
            <a:off x="3904920" y="3743280"/>
            <a:ext cx="3694680" cy="3035880"/>
          </a:xfrm>
          <a:prstGeom prst="rect">
            <a:avLst/>
          </a:prstGeom>
          <a:ln>
            <a:noFill/>
          </a:ln>
        </p:spPr>
      </p:pic>
      <p:pic>
        <p:nvPicPr>
          <p:cNvPr id="566" name="Picture 2"/>
          <p:cNvPicPr/>
          <p:nvPr/>
        </p:nvPicPr>
        <p:blipFill>
          <a:blip r:embed="rId5"/>
          <a:srcRect l="5242" t="6439" r="12940" b="6105"/>
          <a:stretch/>
        </p:blipFill>
        <p:spPr>
          <a:xfrm>
            <a:off x="7507080" y="66240"/>
            <a:ext cx="1438560" cy="2734560"/>
          </a:xfrm>
          <a:prstGeom prst="rect">
            <a:avLst/>
          </a:prstGeom>
          <a:ln>
            <a:noFill/>
          </a:ln>
        </p:spPr>
      </p:pic>
      <p:pic>
        <p:nvPicPr>
          <p:cNvPr id="567" name="Picture 4"/>
          <p:cNvPicPr/>
          <p:nvPr/>
        </p:nvPicPr>
        <p:blipFill>
          <a:blip r:embed="rId6"/>
          <a:srcRect t="10309" r="6817" b="3195"/>
          <a:stretch/>
        </p:blipFill>
        <p:spPr>
          <a:xfrm>
            <a:off x="5099040" y="641520"/>
            <a:ext cx="1308600" cy="2159280"/>
          </a:xfrm>
          <a:prstGeom prst="rect">
            <a:avLst/>
          </a:prstGeom>
          <a:ln>
            <a:noFill/>
          </a:ln>
        </p:spPr>
      </p:pic>
      <p:sp>
        <p:nvSpPr>
          <p:cNvPr id="568" name="CustomShape 3"/>
          <p:cNvSpPr/>
          <p:nvPr/>
        </p:nvSpPr>
        <p:spPr>
          <a:xfrm>
            <a:off x="6590520" y="1506960"/>
            <a:ext cx="733320" cy="48420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TextShape 1"/>
          <p:cNvSpPr txBox="1"/>
          <p:nvPr/>
        </p:nvSpPr>
        <p:spPr>
          <a:xfrm>
            <a:off x="1238400" y="64800"/>
            <a:ext cx="5762520" cy="9140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262626"/>
                </a:solidFill>
                <a:latin typeface="Constantia"/>
              </a:rPr>
              <a:t>Технологии фасилитации педагога-психолога при групповой работе</a:t>
            </a:r>
            <a:r>
              <a:t/>
            </a:r>
            <a:br/>
            <a:endParaRPr lang="ru-RU" sz="32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70" name="TextShape 2"/>
          <p:cNvSpPr txBox="1"/>
          <p:nvPr/>
        </p:nvSpPr>
        <p:spPr>
          <a:xfrm>
            <a:off x="1314360" y="914400"/>
            <a:ext cx="6514920" cy="53258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 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 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 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 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="" xmlns:p15="http://schemas.microsoft.com/office/powerpoint/2012/main" xmlns:mc="http://schemas.openxmlformats.org/markup-compatibility/2006" xmlns:p14="http://schemas.microsoft.com/office/powerpoint/2010/main" val="2764472590"/>
              </p:ext>
            </p:extLst>
          </p:nvPr>
        </p:nvGraphicFramePr>
        <p:xfrm>
          <a:off x="1452960" y="1023480"/>
          <a:ext cx="6466680" cy="5605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71" name="Рисунок 1"/>
          <p:cNvPicPr/>
          <p:nvPr/>
        </p:nvPicPr>
        <p:blipFill>
          <a:blip r:embed="rId6"/>
          <a:srcRect l="8371" t="15013" b="8737"/>
          <a:stretch/>
        </p:blipFill>
        <p:spPr>
          <a:xfrm>
            <a:off x="1463760" y="1044000"/>
            <a:ext cx="1821600" cy="1439640"/>
          </a:xfrm>
          <a:prstGeom prst="rect">
            <a:avLst/>
          </a:prstGeom>
          <a:ln>
            <a:noFill/>
          </a:ln>
        </p:spPr>
      </p:pic>
      <p:pic>
        <p:nvPicPr>
          <p:cNvPr id="572" name="Рисунок 2"/>
          <p:cNvPicPr/>
          <p:nvPr/>
        </p:nvPicPr>
        <p:blipFill>
          <a:blip r:embed="rId7"/>
          <a:srcRect l="5706" t="8365" r="20410"/>
          <a:stretch/>
        </p:blipFill>
        <p:spPr>
          <a:xfrm>
            <a:off x="1463760" y="2167200"/>
            <a:ext cx="1821600" cy="1562400"/>
          </a:xfrm>
          <a:prstGeom prst="rect">
            <a:avLst/>
          </a:prstGeom>
          <a:ln>
            <a:noFill/>
          </a:ln>
        </p:spPr>
      </p:pic>
      <p:pic>
        <p:nvPicPr>
          <p:cNvPr id="573" name="Рисунок 3"/>
          <p:cNvPicPr/>
          <p:nvPr/>
        </p:nvPicPr>
        <p:blipFill>
          <a:blip r:embed="rId8"/>
          <a:srcRect l="22579" t="39203" r="19312"/>
          <a:stretch/>
        </p:blipFill>
        <p:spPr>
          <a:xfrm>
            <a:off x="1463760" y="3729960"/>
            <a:ext cx="1821600" cy="1603080"/>
          </a:xfrm>
          <a:prstGeom prst="rect">
            <a:avLst/>
          </a:prstGeom>
          <a:ln>
            <a:noFill/>
          </a:ln>
        </p:spPr>
      </p:pic>
      <p:pic>
        <p:nvPicPr>
          <p:cNvPr id="574" name="Рисунок 5"/>
          <p:cNvPicPr/>
          <p:nvPr/>
        </p:nvPicPr>
        <p:blipFill>
          <a:blip r:embed="rId9"/>
          <a:srcRect l="16612" t="38413" r="11293"/>
          <a:stretch/>
        </p:blipFill>
        <p:spPr>
          <a:xfrm>
            <a:off x="1463760" y="5169600"/>
            <a:ext cx="1821600" cy="152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TextShape 1"/>
          <p:cNvSpPr txBox="1"/>
          <p:nvPr/>
        </p:nvSpPr>
        <p:spPr>
          <a:xfrm>
            <a:off x="1330560" y="178200"/>
            <a:ext cx="6683400" cy="1280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262626"/>
                </a:solidFill>
                <a:latin typeface="Constantia"/>
              </a:rPr>
              <a:t>Технологии фасилитации педагога-психолога при индивидуальной работе </a:t>
            </a:r>
            <a:r>
              <a:rPr lang="ru-RU" sz="3600" b="1" strike="noStrike" spc="-1">
                <a:solidFill>
                  <a:srgbClr val="262626"/>
                </a:solidFill>
                <a:latin typeface="Times New Roman"/>
              </a:rPr>
              <a:t>с детьми с ОВЗ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589" name="Объект 3"/>
          <p:cNvPicPr/>
          <p:nvPr/>
        </p:nvPicPr>
        <p:blipFill>
          <a:blip r:embed="rId2"/>
          <a:srcRect l="17532"/>
          <a:stretch/>
        </p:blipFill>
        <p:spPr>
          <a:xfrm>
            <a:off x="6022800" y="1690560"/>
            <a:ext cx="2987640" cy="2716920"/>
          </a:xfrm>
          <a:prstGeom prst="rect">
            <a:avLst/>
          </a:prstGeom>
          <a:ln>
            <a:noFill/>
          </a:ln>
        </p:spPr>
      </p:pic>
      <p:pic>
        <p:nvPicPr>
          <p:cNvPr id="590" name="Рисунок 4"/>
          <p:cNvPicPr/>
          <p:nvPr/>
        </p:nvPicPr>
        <p:blipFill>
          <a:blip r:embed="rId3" cstate="print"/>
          <a:srcRect l="12624" t="-1446" r="17410" b="21324"/>
          <a:stretch/>
        </p:blipFill>
        <p:spPr>
          <a:xfrm rot="5400000">
            <a:off x="-1059840" y="2883960"/>
            <a:ext cx="4618080" cy="2230920"/>
          </a:xfrm>
          <a:prstGeom prst="rect">
            <a:avLst/>
          </a:prstGeom>
          <a:ln>
            <a:noFill/>
          </a:ln>
        </p:spPr>
      </p:pic>
      <p:sp>
        <p:nvSpPr>
          <p:cNvPr id="591" name="CustomShape 2"/>
          <p:cNvSpPr/>
          <p:nvPr/>
        </p:nvSpPr>
        <p:spPr>
          <a:xfrm>
            <a:off x="2661480" y="2175840"/>
            <a:ext cx="3825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Практико-ориентированные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592" name="Picture 2"/>
          <p:cNvPicPr/>
          <p:nvPr/>
        </p:nvPicPr>
        <p:blipFill>
          <a:blip r:embed="rId4"/>
          <a:srcRect r="4003" b="18714"/>
          <a:stretch/>
        </p:blipFill>
        <p:spPr>
          <a:xfrm>
            <a:off x="2841840" y="2790000"/>
            <a:ext cx="2597760" cy="391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TextShape 1"/>
          <p:cNvSpPr txBox="1"/>
          <p:nvPr/>
        </p:nvSpPr>
        <p:spPr>
          <a:xfrm>
            <a:off x="685080" y="1013400"/>
            <a:ext cx="7886520" cy="862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strike="noStrike" spc="-1">
                <a:solidFill>
                  <a:srgbClr val="262626"/>
                </a:solidFill>
                <a:latin typeface="Times New Roman"/>
              </a:rPr>
              <a:t>Исследовательские 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594" name="Picture 2"/>
          <p:cNvPicPr/>
          <p:nvPr/>
        </p:nvPicPr>
        <p:blipFill>
          <a:blip r:embed="rId2"/>
          <a:srcRect l="4389" r="3669"/>
          <a:stretch/>
        </p:blipFill>
        <p:spPr>
          <a:xfrm>
            <a:off x="279720" y="505080"/>
            <a:ext cx="2521800" cy="2742840"/>
          </a:xfrm>
          <a:prstGeom prst="rect">
            <a:avLst/>
          </a:prstGeom>
          <a:ln>
            <a:noFill/>
          </a:ln>
        </p:spPr>
      </p:pic>
      <p:pic>
        <p:nvPicPr>
          <p:cNvPr id="595" name="Picture 4"/>
          <p:cNvPicPr/>
          <p:nvPr/>
        </p:nvPicPr>
        <p:blipFill>
          <a:blip r:embed="rId3"/>
          <a:stretch/>
        </p:blipFill>
        <p:spPr>
          <a:xfrm>
            <a:off x="3143240" y="3473638"/>
            <a:ext cx="2884320" cy="2884320"/>
          </a:xfrm>
          <a:prstGeom prst="rect">
            <a:avLst/>
          </a:prstGeom>
          <a:ln>
            <a:noFill/>
          </a:ln>
        </p:spPr>
      </p:pic>
      <p:pic>
        <p:nvPicPr>
          <p:cNvPr id="596" name="Picture 6"/>
          <p:cNvPicPr/>
          <p:nvPr/>
        </p:nvPicPr>
        <p:blipFill>
          <a:blip r:embed="rId4"/>
          <a:srcRect t="14449" r="13116" b="13412"/>
          <a:stretch/>
        </p:blipFill>
        <p:spPr>
          <a:xfrm>
            <a:off x="6455160" y="115920"/>
            <a:ext cx="2237040" cy="3302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Picture 2"/>
          <p:cNvPicPr/>
          <p:nvPr/>
        </p:nvPicPr>
        <p:blipFill>
          <a:blip r:embed="rId2"/>
          <a:stretch/>
        </p:blipFill>
        <p:spPr>
          <a:xfrm>
            <a:off x="-22320" y="0"/>
            <a:ext cx="9165960" cy="6874560"/>
          </a:xfrm>
          <a:prstGeom prst="rect">
            <a:avLst/>
          </a:prstGeom>
          <a:ln>
            <a:noFill/>
          </a:ln>
        </p:spPr>
      </p:pic>
      <p:sp>
        <p:nvSpPr>
          <p:cNvPr id="455" name="TextShape 1"/>
          <p:cNvSpPr txBox="1"/>
          <p:nvPr/>
        </p:nvSpPr>
        <p:spPr>
          <a:xfrm>
            <a:off x="0" y="387360"/>
            <a:ext cx="9036000" cy="921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000" b="1" i="1" strike="noStrike" spc="-1">
                <a:solidFill>
                  <a:srgbClr val="17375E"/>
                </a:solidFill>
                <a:latin typeface="Times New Roman"/>
              </a:rPr>
              <a:t>Описание контингента детей, в том числе с особыми возможностями здоровья</a:t>
            </a:r>
            <a:r>
              <a:t/>
            </a:r>
            <a:br/>
            <a:endParaRPr lang="ru-RU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6" name="TextShape 2"/>
          <p:cNvSpPr txBox="1"/>
          <p:nvPr/>
        </p:nvSpPr>
        <p:spPr>
          <a:xfrm>
            <a:off x="611640" y="112464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В лицее обучается 837 детей, из них 13 детей-инвалидов.  В 1-м,   во 2-м,  3-м, 5-м и 6-м классах обучаются учащиеся с ДЦП.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7" name="CustomShape 3"/>
          <p:cNvSpPr/>
          <p:nvPr/>
        </p:nvSpPr>
        <p:spPr>
          <a:xfrm>
            <a:off x="0" y="1124640"/>
            <a:ext cx="914364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58" name="Рисунок 457"/>
          <p:cNvPicPr/>
          <p:nvPr/>
        </p:nvPicPr>
        <p:blipFill>
          <a:blip r:embed="rId3"/>
          <a:stretch/>
        </p:blipFill>
        <p:spPr>
          <a:xfrm>
            <a:off x="1905120" y="2044800"/>
            <a:ext cx="6095880" cy="2844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TextShape 1"/>
          <p:cNvSpPr txBox="1"/>
          <p:nvPr/>
        </p:nvSpPr>
        <p:spPr>
          <a:xfrm>
            <a:off x="628560" y="365040"/>
            <a:ext cx="7886520" cy="849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9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262626"/>
                </a:solidFill>
                <a:latin typeface="Times New Roman"/>
              </a:rPr>
              <a:t>Аналитико</a:t>
            </a:r>
            <a:r>
              <a:rPr lang="ru-RU" sz="3600" b="0" strike="noStrike" spc="-1">
                <a:solidFill>
                  <a:srgbClr val="262626"/>
                </a:solidFill>
                <a:latin typeface="Times New Roman"/>
              </a:rPr>
              <a:t>-</a:t>
            </a:r>
            <a:r>
              <a:rPr lang="ru-RU" sz="3600" b="1" strike="noStrike" spc="-1">
                <a:solidFill>
                  <a:srgbClr val="262626"/>
                </a:solidFill>
                <a:latin typeface="Times New Roman"/>
              </a:rPr>
              <a:t>синтетическая</a:t>
            </a:r>
            <a:r>
              <a:rPr lang="ru-RU" sz="3600" b="0" strike="noStrike" spc="-1">
                <a:solidFill>
                  <a:srgbClr val="262626"/>
                </a:solidFill>
                <a:latin typeface="Times New Roman"/>
              </a:rPr>
              <a:t> (интегративная) </a:t>
            </a:r>
            <a:r>
              <a:rPr lang="ru-RU" sz="3600" b="1" strike="noStrike" spc="-1">
                <a:solidFill>
                  <a:srgbClr val="262626"/>
                </a:solidFill>
                <a:latin typeface="Times New Roman"/>
              </a:rPr>
              <a:t>направленность</a:t>
            </a:r>
            <a:endParaRPr lang="ru-RU" sz="3600" b="0" strike="noStrike" spc="-1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599" name="Picture 2"/>
          <p:cNvPicPr/>
          <p:nvPr/>
        </p:nvPicPr>
        <p:blipFill>
          <a:blip r:embed="rId2"/>
          <a:srcRect t="15388" b="8761"/>
          <a:stretch/>
        </p:blipFill>
        <p:spPr>
          <a:xfrm>
            <a:off x="198720" y="1937880"/>
            <a:ext cx="3066120" cy="4134960"/>
          </a:xfrm>
          <a:prstGeom prst="rect">
            <a:avLst/>
          </a:prstGeom>
          <a:ln>
            <a:noFill/>
          </a:ln>
        </p:spPr>
      </p:pic>
      <p:pic>
        <p:nvPicPr>
          <p:cNvPr id="600" name="Picture 4"/>
          <p:cNvPicPr/>
          <p:nvPr/>
        </p:nvPicPr>
        <p:blipFill>
          <a:blip r:embed="rId3"/>
          <a:srcRect t="15066" b="7016"/>
          <a:stretch/>
        </p:blipFill>
        <p:spPr>
          <a:xfrm>
            <a:off x="4743360" y="1937880"/>
            <a:ext cx="3260880" cy="451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Picture 3"/>
          <p:cNvPicPr/>
          <p:nvPr/>
        </p:nvPicPr>
        <p:blipFill>
          <a:blip r:embed="rId2"/>
          <a:stretch/>
        </p:blipFill>
        <p:spPr>
          <a:xfrm>
            <a:off x="1143000" y="152280"/>
            <a:ext cx="1599840" cy="2133360"/>
          </a:xfrm>
          <a:prstGeom prst="rect">
            <a:avLst/>
          </a:prstGeom>
          <a:ln>
            <a:noFill/>
          </a:ln>
        </p:spPr>
      </p:pic>
      <p:sp>
        <p:nvSpPr>
          <p:cNvPr id="602" name="CustomShape 1"/>
          <p:cNvSpPr/>
          <p:nvPr/>
        </p:nvSpPr>
        <p:spPr>
          <a:xfrm>
            <a:off x="1428840" y="1505880"/>
            <a:ext cx="6286320" cy="399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Учитель-фасилитатор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может становиться личностным и профессиональным идеалом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как образ мудрого, духовного,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 доброго и здорового человека,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 стремящегося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к самосовершенствованию и творчеству.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0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05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06" name="CustomShape 3"/>
          <p:cNvSpPr/>
          <p:nvPr/>
        </p:nvSpPr>
        <p:spPr>
          <a:xfrm>
            <a:off x="4214880" y="4429080"/>
            <a:ext cx="457164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МБОУ «Лицей №14» ЗМР РТ</a:t>
            </a:r>
            <a:endParaRPr lang="ru-RU" sz="2000" b="0" strike="noStrike" spc="-1">
              <a:latin typeface="Arial"/>
            </a:endParaRPr>
          </a:p>
          <a:p>
            <a:pPr algn="r">
              <a:lnSpc>
                <a:spcPct val="15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учитель начальных классов, тифлопедагог </a:t>
            </a:r>
            <a:endParaRPr lang="ru-RU" sz="2000" b="0" strike="noStrike" spc="-1">
              <a:latin typeface="Arial"/>
            </a:endParaRPr>
          </a:p>
          <a:p>
            <a:pPr algn="r">
              <a:lnSpc>
                <a:spcPct val="15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Лавонина С.С.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607" name="CustomShape 4"/>
          <p:cNvSpPr/>
          <p:nvPr/>
        </p:nvSpPr>
        <p:spPr>
          <a:xfrm>
            <a:off x="0" y="2071800"/>
            <a:ext cx="9143640" cy="2009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Особенности учебного процесса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для детей с функциональными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нарушениями зрения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09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10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pic>
        <p:nvPicPr>
          <p:cNvPr id="611" name="Picture 2"/>
          <p:cNvPicPr/>
          <p:nvPr/>
        </p:nvPicPr>
        <p:blipFill>
          <a:blip r:embed="rId3"/>
          <a:stretch/>
        </p:blipFill>
        <p:spPr>
          <a:xfrm>
            <a:off x="-142920" y="1214280"/>
            <a:ext cx="9286560" cy="535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23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24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pic>
        <p:nvPicPr>
          <p:cNvPr id="625" name="Picture 2"/>
          <p:cNvPicPr/>
          <p:nvPr/>
        </p:nvPicPr>
        <p:blipFill>
          <a:blip r:embed="rId3"/>
          <a:stretch/>
        </p:blipFill>
        <p:spPr>
          <a:xfrm>
            <a:off x="2643120" y="1285920"/>
            <a:ext cx="3740760" cy="5143320"/>
          </a:xfrm>
          <a:prstGeom prst="rect">
            <a:avLst/>
          </a:prstGeom>
          <a:ln>
            <a:noFill/>
          </a:ln>
        </p:spPr>
      </p:pic>
      <p:sp>
        <p:nvSpPr>
          <p:cNvPr id="626" name="CustomShape 3"/>
          <p:cNvSpPr/>
          <p:nvPr/>
        </p:nvSpPr>
        <p:spPr>
          <a:xfrm>
            <a:off x="3226680" y="1428840"/>
            <a:ext cx="21211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1. Зрение в норме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28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29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30" name="CustomShape 3"/>
          <p:cNvSpPr/>
          <p:nvPr/>
        </p:nvSpPr>
        <p:spPr>
          <a:xfrm>
            <a:off x="0" y="128592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Виды зрительных нарушений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631" name="Picture 4"/>
          <p:cNvPicPr/>
          <p:nvPr/>
        </p:nvPicPr>
        <p:blipFill>
          <a:blip r:embed="rId3"/>
          <a:stretch/>
        </p:blipFill>
        <p:spPr>
          <a:xfrm>
            <a:off x="5500800" y="2571840"/>
            <a:ext cx="2597760" cy="3840840"/>
          </a:xfrm>
          <a:prstGeom prst="rect">
            <a:avLst/>
          </a:prstGeom>
          <a:ln>
            <a:noFill/>
          </a:ln>
        </p:spPr>
      </p:pic>
      <p:pic>
        <p:nvPicPr>
          <p:cNvPr id="632" name="Picture 3"/>
          <p:cNvPicPr/>
          <p:nvPr/>
        </p:nvPicPr>
        <p:blipFill>
          <a:blip r:embed="rId4"/>
          <a:stretch/>
        </p:blipFill>
        <p:spPr>
          <a:xfrm>
            <a:off x="1000080" y="2643120"/>
            <a:ext cx="2578680" cy="3838320"/>
          </a:xfrm>
          <a:prstGeom prst="rect">
            <a:avLst/>
          </a:prstGeom>
          <a:ln>
            <a:noFill/>
          </a:ln>
        </p:spPr>
      </p:pic>
      <p:sp>
        <p:nvSpPr>
          <p:cNvPr id="633" name="CustomShape 4"/>
          <p:cNvSpPr/>
          <p:nvPr/>
        </p:nvSpPr>
        <p:spPr>
          <a:xfrm>
            <a:off x="571320" y="1857240"/>
            <a:ext cx="350028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2. Нарушение поля зрения.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 Геманопсия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634" name="CustomShape 5"/>
          <p:cNvSpPr/>
          <p:nvPr/>
        </p:nvSpPr>
        <p:spPr>
          <a:xfrm>
            <a:off x="5581080" y="1928880"/>
            <a:ext cx="268056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3. Отслойка сетчатки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36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37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pic>
        <p:nvPicPr>
          <p:cNvPr id="638" name="Picture 3"/>
          <p:cNvPicPr/>
          <p:nvPr/>
        </p:nvPicPr>
        <p:blipFill>
          <a:blip r:embed="rId3"/>
          <a:stretch/>
        </p:blipFill>
        <p:spPr>
          <a:xfrm>
            <a:off x="142920" y="1785960"/>
            <a:ext cx="2650680" cy="3945240"/>
          </a:xfrm>
          <a:prstGeom prst="rect">
            <a:avLst/>
          </a:prstGeom>
          <a:ln>
            <a:noFill/>
          </a:ln>
        </p:spPr>
      </p:pic>
      <p:sp>
        <p:nvSpPr>
          <p:cNvPr id="639" name="CustomShape 3"/>
          <p:cNvSpPr/>
          <p:nvPr/>
        </p:nvSpPr>
        <p:spPr>
          <a:xfrm>
            <a:off x="0" y="6000840"/>
            <a:ext cx="30196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Lucida Sans Unicode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Lucida Sans Unicode"/>
              </a:rPr>
              <a:t>4. Макула дистрофия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640" name="Picture 4"/>
          <p:cNvPicPr/>
          <p:nvPr/>
        </p:nvPicPr>
        <p:blipFill>
          <a:blip r:embed="rId4"/>
          <a:stretch/>
        </p:blipFill>
        <p:spPr>
          <a:xfrm>
            <a:off x="2857320" y="3429000"/>
            <a:ext cx="3450240" cy="2628360"/>
          </a:xfrm>
          <a:prstGeom prst="rect">
            <a:avLst/>
          </a:prstGeom>
          <a:ln>
            <a:noFill/>
          </a:ln>
        </p:spPr>
      </p:pic>
      <p:sp>
        <p:nvSpPr>
          <p:cNvPr id="641" name="CustomShape 4"/>
          <p:cNvSpPr/>
          <p:nvPr/>
        </p:nvSpPr>
        <p:spPr>
          <a:xfrm>
            <a:off x="2873520" y="2928960"/>
            <a:ext cx="29073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Lucida Sans Unicode"/>
              </a:rPr>
              <a:t>5. Пигментный ритинит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642" name="Picture 2"/>
          <p:cNvPicPr/>
          <p:nvPr/>
        </p:nvPicPr>
        <p:blipFill>
          <a:blip r:embed="rId5"/>
          <a:stretch/>
        </p:blipFill>
        <p:spPr>
          <a:xfrm>
            <a:off x="5857920" y="1000080"/>
            <a:ext cx="3126240" cy="2657880"/>
          </a:xfrm>
          <a:prstGeom prst="rect">
            <a:avLst/>
          </a:prstGeom>
          <a:ln>
            <a:noFill/>
          </a:ln>
        </p:spPr>
      </p:pic>
      <p:sp>
        <p:nvSpPr>
          <p:cNvPr id="643" name="CustomShape 5"/>
          <p:cNvSpPr/>
          <p:nvPr/>
        </p:nvSpPr>
        <p:spPr>
          <a:xfrm>
            <a:off x="7151040" y="3786120"/>
            <a:ext cx="14324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6. Глаукома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45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46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47" name="CustomShape 3"/>
          <p:cNvSpPr/>
          <p:nvPr/>
        </p:nvSpPr>
        <p:spPr>
          <a:xfrm>
            <a:off x="6572160" y="4643280"/>
            <a:ext cx="2428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9. Диабетическая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ретинопатия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648" name="Picture 4"/>
          <p:cNvPicPr/>
          <p:nvPr/>
        </p:nvPicPr>
        <p:blipFill>
          <a:blip r:embed="rId3"/>
          <a:stretch/>
        </p:blipFill>
        <p:spPr>
          <a:xfrm>
            <a:off x="214200" y="1357200"/>
            <a:ext cx="2716920" cy="2593440"/>
          </a:xfrm>
          <a:prstGeom prst="rect">
            <a:avLst/>
          </a:prstGeom>
          <a:ln>
            <a:noFill/>
          </a:ln>
        </p:spPr>
      </p:pic>
      <p:sp>
        <p:nvSpPr>
          <p:cNvPr id="649" name="CustomShape 4"/>
          <p:cNvSpPr/>
          <p:nvPr/>
        </p:nvSpPr>
        <p:spPr>
          <a:xfrm>
            <a:off x="223920" y="4143240"/>
            <a:ext cx="15022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7. Катаракта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650" name="Picture 5"/>
          <p:cNvPicPr/>
          <p:nvPr/>
        </p:nvPicPr>
        <p:blipFill>
          <a:blip r:embed="rId4"/>
          <a:stretch/>
        </p:blipFill>
        <p:spPr>
          <a:xfrm>
            <a:off x="3214800" y="3000240"/>
            <a:ext cx="3142800" cy="2700000"/>
          </a:xfrm>
          <a:prstGeom prst="rect">
            <a:avLst/>
          </a:prstGeom>
          <a:ln>
            <a:noFill/>
          </a:ln>
        </p:spPr>
      </p:pic>
      <p:pic>
        <p:nvPicPr>
          <p:cNvPr id="651" name="Picture 3"/>
          <p:cNvPicPr/>
          <p:nvPr/>
        </p:nvPicPr>
        <p:blipFill>
          <a:blip r:embed="rId5"/>
          <a:stretch/>
        </p:blipFill>
        <p:spPr>
          <a:xfrm>
            <a:off x="6572160" y="1357200"/>
            <a:ext cx="2322000" cy="3189600"/>
          </a:xfrm>
          <a:prstGeom prst="rect">
            <a:avLst/>
          </a:prstGeom>
          <a:ln>
            <a:noFill/>
          </a:ln>
        </p:spPr>
      </p:pic>
      <p:sp>
        <p:nvSpPr>
          <p:cNvPr id="652" name="CustomShape 5"/>
          <p:cNvSpPr/>
          <p:nvPr/>
        </p:nvSpPr>
        <p:spPr>
          <a:xfrm>
            <a:off x="3230280" y="5929200"/>
            <a:ext cx="2806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8. Помутнение роговицы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5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55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56" name="CustomShape 3"/>
          <p:cNvSpPr/>
          <p:nvPr/>
        </p:nvSpPr>
        <p:spPr>
          <a:xfrm>
            <a:off x="0" y="135720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Направления тифлопедагога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657" name="CustomShape 4"/>
          <p:cNvSpPr/>
          <p:nvPr/>
        </p:nvSpPr>
        <p:spPr>
          <a:xfrm>
            <a:off x="642960" y="2214720"/>
            <a:ext cx="785772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Тифлопедагогическое обследование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Проведение специальных (коррекционных) занятий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Участие в методической работе образовательного учреждения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Работа с родителями детей, посещающих образовательное учреждение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59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60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61" name="CustomShape 3"/>
          <p:cNvSpPr/>
          <p:nvPr/>
        </p:nvSpPr>
        <p:spPr>
          <a:xfrm>
            <a:off x="714240" y="2214720"/>
            <a:ext cx="7786440" cy="411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Диагноз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Сопутствующие заболевания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Время потери зрения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Средства коррекции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Режим зрительной/тактильной нагрузки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Режим физической нагрузки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Место в классе за партой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Противопоказания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Логопед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Психолог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Рекомендации к образовательному процессу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62" name="CustomShape 4"/>
          <p:cNvSpPr/>
          <p:nvPr/>
        </p:nvSpPr>
        <p:spPr>
          <a:xfrm>
            <a:off x="0" y="1285920"/>
            <a:ext cx="914364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Коррекционное сопровождение учебного процесса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Picture 2"/>
          <p:cNvPicPr/>
          <p:nvPr/>
        </p:nvPicPr>
        <p:blipFill>
          <a:blip r:embed="rId2"/>
          <a:stretch/>
        </p:blipFill>
        <p:spPr>
          <a:xfrm>
            <a:off x="-285840" y="-214200"/>
            <a:ext cx="9715320" cy="7286400"/>
          </a:xfrm>
          <a:prstGeom prst="rect">
            <a:avLst/>
          </a:prstGeom>
          <a:ln>
            <a:noFill/>
          </a:ln>
        </p:spPr>
      </p:pic>
      <p:sp>
        <p:nvSpPr>
          <p:cNvPr id="484" name="TextShape 1"/>
          <p:cNvSpPr txBox="1"/>
          <p:nvPr/>
        </p:nvSpPr>
        <p:spPr>
          <a:xfrm>
            <a:off x="-285840" y="-189000"/>
            <a:ext cx="9715320" cy="6652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i="1" strike="noStrike" spc="-1">
                <a:solidFill>
                  <a:srgbClr val="002060"/>
                </a:solidFill>
                <a:latin typeface="Times New Roman"/>
              </a:rPr>
              <a:t>Официальный сайт лицея </a:t>
            </a:r>
            <a:r>
              <a:rPr lang="ru-RU" sz="2000" b="0" u="sng" strike="noStrike" spc="-1">
                <a:solidFill>
                  <a:srgbClr val="0000FF"/>
                </a:solidFill>
                <a:uFillTx/>
                <a:latin typeface="Times New Roman"/>
                <a:hlinkClick r:id="rId3"/>
              </a:rPr>
              <a:t>https://edu.tatar.ru/z_dol/lic14/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85" name="Объект 8"/>
          <p:cNvPicPr/>
          <p:nvPr/>
        </p:nvPicPr>
        <p:blipFill>
          <a:blip r:embed="rId4"/>
          <a:stretch/>
        </p:blipFill>
        <p:spPr>
          <a:xfrm>
            <a:off x="467640" y="404640"/>
            <a:ext cx="8045640" cy="4525560"/>
          </a:xfrm>
          <a:prstGeom prst="rect">
            <a:avLst/>
          </a:prstGeom>
          <a:ln>
            <a:noFill/>
          </a:ln>
        </p:spPr>
      </p:pic>
      <p:sp>
        <p:nvSpPr>
          <p:cNvPr id="486" name="CustomShape 2"/>
          <p:cNvSpPr/>
          <p:nvPr/>
        </p:nvSpPr>
        <p:spPr>
          <a:xfrm>
            <a:off x="2267640" y="4941000"/>
            <a:ext cx="6876000" cy="14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000000"/>
                </a:solidFill>
                <a:latin typeface="Times New Roman"/>
              </a:rPr>
              <a:t>На официальном сайте лицея имеется версия для слабовидящих, где   в доступной форме  для них форме размещена информация о правилах предоставления услуги, в том числе об оформлении необходимых для получения услуги документов, о совершении ими других необходимых для получения услуги действий.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66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65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graphicFrame>
        <p:nvGraphicFramePr>
          <p:cNvPr id="666" name="Table 3"/>
          <p:cNvGraphicFramePr/>
          <p:nvPr/>
        </p:nvGraphicFramePr>
        <p:xfrm>
          <a:off x="0" y="573840"/>
          <a:ext cx="9143640" cy="6573520"/>
        </p:xfrm>
        <a:graphic>
          <a:graphicData uri="http://schemas.openxmlformats.org/drawingml/2006/table">
            <a:tbl>
              <a:tblPr/>
              <a:tblGrid>
                <a:gridCol w="2241360"/>
                <a:gridCol w="4438080"/>
                <a:gridCol w="2464200"/>
              </a:tblGrid>
              <a:tr h="770760">
                <a:tc>
                  <a:txBody>
                    <a:bodyPr/>
                    <a:lstStyle/>
                    <a:p>
                      <a:pPr algn="ctr">
                        <a:lnSpc>
                          <a:spcPts val="1644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Фамилия, имя учащегося, заболевание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44"/>
                        </a:lnSpc>
                      </a:pPr>
                      <a:r>
                        <a:rPr lang="ru-RU" sz="1200" b="1" strike="noStrike" spc="-7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Рекомендации по разработке и применению средств и </a:t>
                      </a:r>
                      <a:r>
                        <a:rPr lang="ru-RU" sz="1200" b="1" strike="noStrike" spc="4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специальных приемов обучения.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44"/>
                        </a:lnSpc>
                      </a:pPr>
                      <a:r>
                        <a:rPr lang="ru-RU" sz="1200" b="1" strike="noStrike" spc="4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Эргономические условия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ts val="1644"/>
                        </a:lnSpc>
                      </a:pPr>
                      <a:r>
                        <a:rPr lang="ru-RU" sz="1200" b="1" strike="noStrike" spc="4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(системные, законоопределяющие  для оптимизации уч. труда)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301360">
                <a:tc>
                  <a:txBody>
                    <a:bodyPr/>
                    <a:lstStyle/>
                    <a:p>
                      <a:pPr algn="just">
                        <a:lnSpc>
                          <a:spcPts val="1644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Н. Ильяс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Амблиопия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Р. Вячеслав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Сходящееся косоглазие. Амблиопия.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С. Анастасия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Сходящееся косоглазие. Амблиопия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Г. Раиль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Амблиопия. Альтернирующее косоглазие.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Г. Ратмир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ts val="1644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Сходящееся косоглазие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Times New Roman"/>
                        </a:rPr>
                        <a:t>Миопия высокой степени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Исключить при чтении мелкий шрифт.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Для использования рекомендуется крупный, печатный (рубленый) шрифт (16-18 кегель). Высота буквы (цифры) при письме в тетрадях 5-, на доске – 12-. Межбуквенные (межцифровые) пространства – 3 мм.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Мелкие натуральные объекты (семена, насекомые, кристаллы веществ …)  заменяются увеличенным изобразительными пособиями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без мелкой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деталировки. Изобразительные пособия для бисенсорного типа восприятия (неполноценное зрение и осязание) с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контрастным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(90-100%) исполнением, с минимальной загруженностью перцептивного (воспринимающего)  поля. Цветоисполнение изобразительных пособий преимущественно в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оранжево-желтых и зеленых тонах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 Черные изображения  следует давать с увеличением контрастности в два раза.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Замена демонстраций натуральных и изобразительных пособий на работу с аналогичным раздаточным дидактическим материалом на рабочем столе.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Экскурсии в природу с обязательными упражнениями по ориентировке в пространстве с использованием тифлоприборов (фоноскоп, фотофон и др.)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Постоянный контроль за осанкой, применение  работы стоя за рабочим  столом (чтение, пересказ, прослушивание).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Рекомендуются коррекционные приемы по определению размеров  (масштабности), сравнительный разбор  и  анализ объектов. Упражнения на тренировку аккомодации (предъявление объектов для опознания на различном расстоянии)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Место ученика в кабинете и в передней половине, </a:t>
                      </a:r>
                      <a:r>
                        <a:rPr lang="ru-RU" sz="1200" b="0" strike="noStrike" spc="-1">
                          <a:solidFill>
                            <a:srgbClr val="FF00FF"/>
                          </a:solidFill>
                          <a:latin typeface="Times New Roman"/>
                          <a:ea typeface="Times New Roman"/>
                        </a:rPr>
                        <a:t>ближе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к источнику естественного освещения (окну).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Место ученика с монокулярным характером /М/ зрения по особым рекомендациям офтальмолога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Освещенность поверхности рабочего стола 500 лк., при проведении лабораторных и практических работ – до 1500 лк.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Допустимая зрительная нагрузка 10 мин., отдых (работа на слух) – 10 мин. Зрительная гимнастика не менее двух раз на протяжении занятия.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Наличие на рабочих столах подставок для чтения учебников и текстовых материалов, кафедральных надстроек для работы стоя.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При работе на пришкольном участке, в лаборатории чередование практических действий с наблюдением. 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Занятия на пришкольном  учебно-опытном участке без резких  движений, исключить мелкую работу .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49320" marR="493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4" name="Table 1"/>
          <p:cNvGraphicFramePr/>
          <p:nvPr/>
        </p:nvGraphicFramePr>
        <p:xfrm>
          <a:off x="1523880" y="3561120"/>
          <a:ext cx="6095880" cy="365760"/>
        </p:xfrm>
        <a:graphic>
          <a:graphicData uri="http://schemas.openxmlformats.org/drawingml/2006/table">
            <a:tbl>
              <a:tblPr/>
              <a:tblGrid>
                <a:gridCol w="2174040"/>
                <a:gridCol w="1747800"/>
                <a:gridCol w="217404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При чтении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 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При письме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75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76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77" name="CustomShape 3"/>
          <p:cNvSpPr/>
          <p:nvPr/>
        </p:nvSpPr>
        <p:spPr>
          <a:xfrm>
            <a:off x="3244680" y="-213120"/>
            <a:ext cx="2654280" cy="42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 Итак, у нас получилось: </a:t>
            </a: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pic>
        <p:nvPicPr>
          <p:cNvPr id="678" name="Picture 5"/>
          <p:cNvPicPr/>
          <p:nvPr/>
        </p:nvPicPr>
        <p:blipFill>
          <a:blip r:embed="rId3"/>
          <a:stretch/>
        </p:blipFill>
        <p:spPr>
          <a:xfrm>
            <a:off x="2357280" y="3561480"/>
            <a:ext cx="3642840" cy="2847960"/>
          </a:xfrm>
          <a:prstGeom prst="rect">
            <a:avLst/>
          </a:prstGeom>
          <a:ln w="9360">
            <a:noFill/>
          </a:ln>
        </p:spPr>
      </p:pic>
      <p:pic>
        <p:nvPicPr>
          <p:cNvPr id="679" name="Picture 1"/>
          <p:cNvPicPr/>
          <p:nvPr/>
        </p:nvPicPr>
        <p:blipFill>
          <a:blip r:embed="rId4"/>
          <a:stretch/>
        </p:blipFill>
        <p:spPr>
          <a:xfrm>
            <a:off x="5000760" y="1500120"/>
            <a:ext cx="3951000" cy="2785680"/>
          </a:xfrm>
          <a:prstGeom prst="rect">
            <a:avLst/>
          </a:prstGeom>
          <a:ln>
            <a:noFill/>
          </a:ln>
        </p:spPr>
      </p:pic>
      <p:pic>
        <p:nvPicPr>
          <p:cNvPr id="680" name="Picture 5"/>
          <p:cNvPicPr/>
          <p:nvPr/>
        </p:nvPicPr>
        <p:blipFill>
          <a:blip r:embed="rId5"/>
          <a:stretch/>
        </p:blipFill>
        <p:spPr>
          <a:xfrm>
            <a:off x="142920" y="1428840"/>
            <a:ext cx="3571560" cy="2785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2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1" dur="2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8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3" name="Table 1"/>
          <p:cNvGraphicFramePr/>
          <p:nvPr/>
        </p:nvGraphicFramePr>
        <p:xfrm>
          <a:off x="1523880" y="3561120"/>
          <a:ext cx="6095880" cy="365760"/>
        </p:xfrm>
        <a:graphic>
          <a:graphicData uri="http://schemas.openxmlformats.org/drawingml/2006/table">
            <a:tbl>
              <a:tblPr/>
              <a:tblGrid>
                <a:gridCol w="2174040"/>
                <a:gridCol w="1747800"/>
                <a:gridCol w="217404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При чтении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 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При письме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Lucida Sans Unicode"/>
                        </a:rPr>
                        <a:t>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9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695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696" name="CustomShape 3"/>
          <p:cNvSpPr/>
          <p:nvPr/>
        </p:nvSpPr>
        <p:spPr>
          <a:xfrm>
            <a:off x="3244680" y="-213120"/>
            <a:ext cx="2654280" cy="42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 Итак, у нас получилось: </a:t>
            </a: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sp>
        <p:nvSpPr>
          <p:cNvPr id="697" name="CustomShape 4"/>
          <p:cNvSpPr/>
          <p:nvPr/>
        </p:nvSpPr>
        <p:spPr>
          <a:xfrm>
            <a:off x="3244680" y="-213120"/>
            <a:ext cx="2654280" cy="426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 Итак, у нас получилось: </a:t>
            </a: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sp>
        <p:nvSpPr>
          <p:cNvPr id="698" name="CustomShape 5"/>
          <p:cNvSpPr/>
          <p:nvPr/>
        </p:nvSpPr>
        <p:spPr>
          <a:xfrm>
            <a:off x="0" y="128592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Требования к письменным принадлежностям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699" name="CustomShape 6"/>
          <p:cNvSpPr/>
          <p:nvPr/>
        </p:nvSpPr>
        <p:spPr>
          <a:xfrm>
            <a:off x="785880" y="1928880"/>
            <a:ext cx="7500600" cy="374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914400" lvl="2" indent="-216000">
              <a:lnSpc>
                <a:spcPct val="2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матовая бумага</a:t>
            </a:r>
            <a:endParaRPr lang="ru-RU" sz="2400" b="0" strike="noStrike" spc="-1">
              <a:latin typeface="Arial"/>
            </a:endParaRPr>
          </a:p>
          <a:p>
            <a:pPr marL="914400" lvl="2" indent="-216000">
              <a:lnSpc>
                <a:spcPct val="2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усиленная разлиновка в тетрадях</a:t>
            </a:r>
            <a:endParaRPr lang="ru-RU" sz="2400" b="0" strike="noStrike" spc="-1">
              <a:latin typeface="Arial"/>
            </a:endParaRPr>
          </a:p>
          <a:p>
            <a:pPr marL="914400" lvl="2" indent="-216000">
              <a:lnSpc>
                <a:spcPct val="2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поля 3 см</a:t>
            </a:r>
            <a:endParaRPr lang="ru-RU" sz="2400" b="0" strike="noStrike" spc="-1">
              <a:latin typeface="Arial"/>
            </a:endParaRPr>
          </a:p>
          <a:p>
            <a:pPr marL="914400" lvl="2" indent="-216000">
              <a:lnSpc>
                <a:spcPct val="2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чёрные чернила</a:t>
            </a:r>
            <a:endParaRPr lang="ru-RU" sz="2400" b="0" strike="noStrike" spc="-1">
              <a:latin typeface="Arial"/>
            </a:endParaRPr>
          </a:p>
          <a:p>
            <a:pPr marL="914400" lvl="2" indent="-216000">
              <a:lnSpc>
                <a:spcPct val="2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прямое письмо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01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702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703" name="CustomShape 3"/>
          <p:cNvSpPr/>
          <p:nvPr/>
        </p:nvSpPr>
        <p:spPr>
          <a:xfrm>
            <a:off x="0" y="128592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Виды коррекционных занятий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704" name="CustomShape 4"/>
          <p:cNvSpPr/>
          <p:nvPr/>
        </p:nvSpPr>
        <p:spPr>
          <a:xfrm>
            <a:off x="714240" y="2143080"/>
            <a:ext cx="792936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indent="-2160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Ориентировка в пространстве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Развитие зрительного восприятия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Развитие осязания и мелкой моторики</a:t>
            </a: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Социально-бытовая ориентировка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18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71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720" name="CustomShape 3"/>
          <p:cNvSpPr/>
          <p:nvPr/>
        </p:nvSpPr>
        <p:spPr>
          <a:xfrm>
            <a:off x="0" y="128592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Методическая работа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721" name="CustomShape 4"/>
          <p:cNvSpPr/>
          <p:nvPr/>
        </p:nvSpPr>
        <p:spPr>
          <a:xfrm>
            <a:off x="642960" y="2214720"/>
            <a:ext cx="814356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Lucida Sans Unicode"/>
              </a:rPr>
              <a:t> Посещение общеобразовательных занятий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Lucida Sans Unicode"/>
              </a:rPr>
              <a:t> Выступление на педагогических советах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Lucida Sans Unicode"/>
              </a:rPr>
              <a:t> Проведение и организация семинарских занятий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Lucida Sans Unicode"/>
              </a:rPr>
              <a:t> Индивидуальное консультирование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Lucida Sans Unicode"/>
              </a:rPr>
              <a:t> Пропаганда тифлопедагогических знаний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23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724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sp>
        <p:nvSpPr>
          <p:cNvPr id="725" name="CustomShape 3"/>
          <p:cNvSpPr/>
          <p:nvPr/>
        </p:nvSpPr>
        <p:spPr>
          <a:xfrm>
            <a:off x="642960" y="2143080"/>
            <a:ext cx="8143560" cy="374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Выступление на родительских собраниях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Консультации для отдельных групп родителей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Индивидуальное консультирование родителей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Проведение индивидуальных и подгрупповых коррекционных занятий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 Выставки детских работ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26" name="CustomShape 4"/>
          <p:cNvSpPr/>
          <p:nvPr/>
        </p:nvSpPr>
        <p:spPr>
          <a:xfrm>
            <a:off x="0" y="1285920"/>
            <a:ext cx="91436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"/>
              </a:rPr>
              <a:t>Работа с родителями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p:transition spd="med">
    <p:wheel spokes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TextShape 1"/>
          <p:cNvSpPr txBox="1"/>
          <p:nvPr/>
        </p:nvSpPr>
        <p:spPr>
          <a:xfrm>
            <a:off x="457200" y="14814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ru-RU" sz="27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sp>
        <p:nvSpPr>
          <p:cNvPr id="728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Lucida Sans Unicode"/>
            </a:endParaRPr>
          </a:p>
        </p:txBody>
      </p:sp>
      <p:pic>
        <p:nvPicPr>
          <p:cNvPr id="729" name="Picture 2"/>
          <p:cNvPicPr/>
          <p:nvPr/>
        </p:nvPicPr>
        <p:blipFill>
          <a:blip r:embed="rId2"/>
          <a:stretch/>
        </p:blipFill>
        <p:spPr>
          <a:xfrm>
            <a:off x="-48240" y="0"/>
            <a:ext cx="9191880" cy="6857640"/>
          </a:xfrm>
          <a:prstGeom prst="rect">
            <a:avLst/>
          </a:prstGeom>
          <a:ln w="9360">
            <a:noFill/>
          </a:ln>
        </p:spPr>
      </p:pic>
      <p:pic>
        <p:nvPicPr>
          <p:cNvPr id="730" name="Picture 3"/>
          <p:cNvPicPr/>
          <p:nvPr/>
        </p:nvPicPr>
        <p:blipFill>
          <a:blip r:embed="rId3"/>
          <a:stretch/>
        </p:blipFill>
        <p:spPr>
          <a:xfrm>
            <a:off x="142920" y="1714320"/>
            <a:ext cx="2520000" cy="4357440"/>
          </a:xfrm>
          <a:prstGeom prst="rect">
            <a:avLst/>
          </a:prstGeom>
          <a:ln>
            <a:noFill/>
          </a:ln>
        </p:spPr>
      </p:pic>
      <p:sp>
        <p:nvSpPr>
          <p:cNvPr id="731" name="CustomShape 3"/>
          <p:cNvSpPr/>
          <p:nvPr/>
        </p:nvSpPr>
        <p:spPr>
          <a:xfrm>
            <a:off x="2714760" y="1285920"/>
            <a:ext cx="642888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Arial"/>
              </a:rPr>
              <a:t>Рельефно – точечный шрифт Л. Брайля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732" name="Picture 10"/>
          <p:cNvPicPr/>
          <p:nvPr/>
        </p:nvPicPr>
        <p:blipFill>
          <a:blip r:embed="rId4"/>
          <a:stretch/>
        </p:blipFill>
        <p:spPr>
          <a:xfrm>
            <a:off x="5500800" y="1928880"/>
            <a:ext cx="3214440" cy="2999880"/>
          </a:xfrm>
          <a:prstGeom prst="rect">
            <a:avLst/>
          </a:prstGeom>
          <a:ln>
            <a:noFill/>
          </a:ln>
        </p:spPr>
      </p:pic>
      <p:sp>
        <p:nvSpPr>
          <p:cNvPr id="733" name="CustomShape 4"/>
          <p:cNvSpPr/>
          <p:nvPr/>
        </p:nvSpPr>
        <p:spPr>
          <a:xfrm>
            <a:off x="2928960" y="5000760"/>
            <a:ext cx="564336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</a:rPr>
              <a:t>Особенность: 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текст пишется справа налево, затем страница переворачивается, и текст читается слева направо. 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734" name="Picture 13"/>
          <p:cNvPicPr/>
          <p:nvPr/>
        </p:nvPicPr>
        <p:blipFill>
          <a:blip r:embed="rId5"/>
          <a:stretch/>
        </p:blipFill>
        <p:spPr>
          <a:xfrm>
            <a:off x="2928960" y="1928880"/>
            <a:ext cx="2356920" cy="277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wheel spokes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6000"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Исмагилова Ляйля Радифовна </a:t>
            </a:r>
            <a:r>
              <a:t/>
            </a:r>
            <a:br/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учитель английского языка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0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Особенности преподавания детей с ОВЗ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С 2011 года начался мой опыт работы с детьми ОВЗ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2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2 ученика инвалиды с детства ( снижение слуха)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6 учеников с ОВЗ ( офтальмологические проблемы)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Picture 2"/>
          <p:cNvPicPr/>
          <p:nvPr/>
        </p:nvPicPr>
        <p:blipFill>
          <a:blip r:embed="rId2"/>
          <a:stretch/>
        </p:blipFill>
        <p:spPr>
          <a:xfrm>
            <a:off x="-20160" y="-47880"/>
            <a:ext cx="9163800" cy="6872760"/>
          </a:xfrm>
          <a:prstGeom prst="rect">
            <a:avLst/>
          </a:prstGeom>
          <a:ln>
            <a:noFill/>
          </a:ln>
        </p:spPr>
      </p:pic>
      <p:sp>
        <p:nvSpPr>
          <p:cNvPr id="488" name="TextShape 1"/>
          <p:cNvSpPr txBox="1"/>
          <p:nvPr/>
        </p:nvSpPr>
        <p:spPr>
          <a:xfrm>
            <a:off x="0" y="260640"/>
            <a:ext cx="91436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55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3600" b="1" i="1" strike="noStrike" spc="-1">
                <a:solidFill>
                  <a:srgbClr val="002060"/>
                </a:solidFill>
                <a:latin typeface="Times New Roman"/>
              </a:rPr>
              <a:t>Программно-методическое обеспечение инклюзивной практики</a:t>
            </a:r>
            <a:r>
              <a:t/>
            </a:r>
            <a:br/>
            <a:endParaRPr lang="ru-RU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0" name="CustomShape 2"/>
          <p:cNvSpPr/>
          <p:nvPr/>
        </p:nvSpPr>
        <p:spPr>
          <a:xfrm>
            <a:off x="27720" y="1161000"/>
            <a:ext cx="5256360" cy="33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                  Программно-методическое обеспечение инклюзивного образовательного процесса отражается в трех документах – программе коррекционной работы, являющейся составной частью основной образовательной программы, разрабатываемой образовательной организацией на основе рекомендуемого перечня общеобразовательных программ, адаптированной основной общеобразовательной программы, адаптированной образовательной программы, разрабатываемой с учетом индивидуальных особенностей ребенка.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4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E587A"/>
                </a:solidFill>
                <a:latin typeface="Lato-Semibold"/>
              </a:rPr>
              <a:t>Целью обучения детей с ОВЗ должна быть не практическое владение ими английским ( иностранным) языком в совершенстве, а их общее развитие. Приоритетными задачами в обучении таких детей должны быть развитие их памяти, речи, мышления.</a:t>
            </a:r>
            <a:endParaRPr lang="ru-RU" sz="36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6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ИНДИВИДУАЛИЗАЦИЯ –индивидуальный подбор типов заданий и опора на личный опыт учащихся ОСНОВНЫЕ ПРИНЦИПЫ ОБУЧЕНИЯ ИНОСТРАННОМУ ЯЗЫКУ ДЕТЕЙ С ОВЗ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8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9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В обучении английскому языку детей с ОВЗ главное место отвожу обучению чтению.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Лексический минимум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МНОГОКРАТНОЕ ПОВТОРЕНИЕ МАТЕРИАЛА- В буквальном смысле иногда необходимо многократно повторять одну и ту же фразу. Разбираем новый материал пока ребенку не станет понятно.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36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ПОШАГОВЫЙ ЧЕТКИЙ ПОСТОЯННЫЙ АЛГОРИТМ ДЕЙСТВИЙ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50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55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Ребенок должен знать 1 шаг, 2 шаг, 3 шаг ….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Например: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четкий алгоритм работы с текстом: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 1) ознакомительное чтение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2) выделение незнакомых слов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3) работа со словарем, поиск значений незнакомых слов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4) дословный перевод предложений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 5) редактирование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6) чтение и самостоятельный перевод без опоры на письменный </a:t>
            </a:r>
            <a:r>
              <a:rPr lang="ru-RU" sz="3500" b="0" strike="noStrike" spc="-1">
                <a:solidFill>
                  <a:srgbClr val="404040"/>
                </a:solidFill>
                <a:latin typeface="Trebuchet MS"/>
              </a:rPr>
              <a:t>вариант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4DE61"/>
                </a:solidFill>
                <a:latin typeface="Arial"/>
              </a:rPr>
              <a:t>ПЕРИОДИЧНОСТЬ В ПОВТОРЕНИИ МАТЕРИАЛА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52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000000"/>
                </a:solidFill>
                <a:latin typeface="Arial"/>
              </a:rPr>
              <a:t>Лексическая минутка, повторяем слова из словарика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 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0C226"/>
                </a:solidFill>
                <a:latin typeface="Times New Roman"/>
                <a:ea typeface="Times New Roman"/>
              </a:rPr>
              <a:t>Артикуляционная гимнастика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57" name="TextShape 2"/>
          <p:cNvSpPr txBox="1"/>
          <p:nvPr/>
        </p:nvSpPr>
        <p:spPr>
          <a:xfrm>
            <a:off x="507960" y="1301400"/>
            <a:ext cx="6447240" cy="55562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1500" lnSpcReduction="10000"/>
          </a:bodyPr>
          <a:lstStyle/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"Жил-был Веселый Язычок в своем домике. Догадайся, что это за домик.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В домике этом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Красные двери,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Рядом с дверями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Белые звери.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Любят зверюшки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Конфеты и плюшки.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Догадались?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Этот домик - рот. Двери в домики то открываются, то закрываются</a:t>
            </a:r>
            <a:r>
              <a:rPr lang="ru-RU" sz="1800" b="0" i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 Непоседливый Язычок не сидит на месте. Он часто выбегает из Домика  Вот он пошел погреться на солнышке, отдохнуть на крылечке  Подул легкий ветерок, Язычок поежился  спрятался в домик и закрыл за собой дверь  А на дворе солнце спряталось за тучки и забарабанил по крыше дождь.</a:t>
            </a:r>
            <a:r>
              <a:rPr lang="ru-RU" sz="1800" b="0" i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 Язычок не скучал дома, напоил котенка молоком. Котенок лакал молочко  потом он облизнулся  и сладко зевнул. Язычок посмотрел на часы, они тикали : "тик-так“.Котенок свернулся клубочком. "Пора и мне спать", - подумал Язычок".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758" name="Рисунок 3"/>
          <p:cNvPicPr/>
          <p:nvPr/>
        </p:nvPicPr>
        <p:blipFill>
          <a:blip r:embed="rId2"/>
          <a:stretch/>
        </p:blipFill>
        <p:spPr>
          <a:xfrm>
            <a:off x="4029120" y="1689840"/>
            <a:ext cx="2048040" cy="249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ИГРЫ - GAMES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0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Игры : «Найди пару» «Назови слово, в котором есть этот звук» «Назови рифму» и т.п.</a:t>
            </a: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Карточки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Кубики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Лото  и мн. др.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Проекты  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18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761" name="Рисунок 3"/>
          <p:cNvPicPr/>
          <p:nvPr/>
        </p:nvPicPr>
        <p:blipFill>
          <a:blip r:embed="rId2"/>
          <a:stretch/>
        </p:blipFill>
        <p:spPr>
          <a:xfrm>
            <a:off x="4556520" y="2836800"/>
            <a:ext cx="2595240" cy="313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Рита и Адель делают проект по английскому языку «It’s deliсious»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66" name="Объект 3"/>
          <p:cNvPicPr/>
          <p:nvPr/>
        </p:nvPicPr>
        <p:blipFill>
          <a:blip r:embed="rId2"/>
          <a:srcRect b="19523"/>
          <a:stretch/>
        </p:blipFill>
        <p:spPr>
          <a:xfrm>
            <a:off x="1583280" y="2160720"/>
            <a:ext cx="4296960" cy="3123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Умение работать вместе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70" name="Объект 3"/>
          <p:cNvPicPr/>
          <p:nvPr/>
        </p:nvPicPr>
        <p:blipFill>
          <a:blip r:embed="rId2"/>
          <a:stretch/>
        </p:blipFill>
        <p:spPr>
          <a:xfrm>
            <a:off x="2015640" y="2160720"/>
            <a:ext cx="3432240" cy="388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Рита в работе над созданием проекта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72" name="Объект 3"/>
          <p:cNvPicPr/>
          <p:nvPr/>
        </p:nvPicPr>
        <p:blipFill>
          <a:blip r:embed="rId2"/>
          <a:stretch/>
        </p:blipFill>
        <p:spPr>
          <a:xfrm>
            <a:off x="2389320" y="2160720"/>
            <a:ext cx="2685240" cy="388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54440" cy="6865920"/>
          </a:xfrm>
          <a:prstGeom prst="rect">
            <a:avLst/>
          </a:prstGeom>
          <a:ln>
            <a:noFill/>
          </a:ln>
        </p:spPr>
      </p:pic>
      <p:sp>
        <p:nvSpPr>
          <p:cNvPr id="492" name="TextShape 1"/>
          <p:cNvSpPr txBox="1"/>
          <p:nvPr/>
        </p:nvSpPr>
        <p:spPr>
          <a:xfrm>
            <a:off x="-14040" y="10800"/>
            <a:ext cx="9143640" cy="6670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2060"/>
                </a:solidFill>
                <a:latin typeface="Times New Roman"/>
              </a:rPr>
              <a:t>Кадровое обеспечение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3" name="TextShape 2"/>
          <p:cNvSpPr txBox="1"/>
          <p:nvPr/>
        </p:nvSpPr>
        <p:spPr>
          <a:xfrm>
            <a:off x="5506200" y="1052640"/>
            <a:ext cx="3635640" cy="4392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Три  педагога  лицея прошли профессиональную переподготовку по направлениям:	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тифлопедагогика,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сурдопедагогика,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олигофренопедагогика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94" name="Рисунок 4"/>
          <p:cNvPicPr/>
          <p:nvPr/>
        </p:nvPicPr>
        <p:blipFill>
          <a:blip r:embed="rId3" cstate="print"/>
          <a:stretch/>
        </p:blipFill>
        <p:spPr>
          <a:xfrm>
            <a:off x="0" y="678600"/>
            <a:ext cx="5370120" cy="3902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Проект и его защита 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76" name="Объект 3"/>
          <p:cNvPicPr/>
          <p:nvPr/>
        </p:nvPicPr>
        <p:blipFill>
          <a:blip r:embed="rId2"/>
          <a:srcRect r="593" b="19521"/>
          <a:stretch/>
        </p:blipFill>
        <p:spPr>
          <a:xfrm>
            <a:off x="668880" y="2160720"/>
            <a:ext cx="6090120" cy="3123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7500" lnSpcReduction="10000"/>
          </a:bodyPr>
          <a:lstStyle/>
          <a:p>
            <a:pPr>
              <a:lnSpc>
                <a:spcPct val="100000"/>
              </a:lnSpc>
            </a:pPr>
            <a:r>
              <a:rPr lang="ru-RU" sz="9600" b="0" strike="noStrike" spc="-1">
                <a:solidFill>
                  <a:srgbClr val="90C226"/>
                </a:solidFill>
                <a:latin typeface="Trebuchet MS"/>
              </a:rPr>
              <a:t>Алеля</a:t>
            </a: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78" name="TextShape 2"/>
          <p:cNvSpPr txBox="1"/>
          <p:nvPr/>
        </p:nvSpPr>
        <p:spPr>
          <a:xfrm>
            <a:off x="507960" y="2160720"/>
            <a:ext cx="64472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Диагноз ДЦП 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sz="3600" b="0" strike="noStrike" spc="-1">
                <a:solidFill>
                  <a:srgbClr val="404040"/>
                </a:solidFill>
                <a:latin typeface="Trebuchet MS"/>
              </a:rPr>
              <a:t>Обязательное наличие Тьютора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TextShape 1"/>
          <p:cNvSpPr txBox="1"/>
          <p:nvPr/>
        </p:nvSpPr>
        <p:spPr>
          <a:xfrm>
            <a:off x="507960" y="609480"/>
            <a:ext cx="64472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90C226"/>
                </a:solidFill>
                <a:latin typeface="Trebuchet MS"/>
              </a:rPr>
              <a:t>Проектная деятельность для детей с ОВЗ по зрению 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780" name="Объект 3"/>
          <p:cNvPicPr/>
          <p:nvPr/>
        </p:nvPicPr>
        <p:blipFill>
          <a:blip r:embed="rId2"/>
          <a:stretch/>
        </p:blipFill>
        <p:spPr>
          <a:xfrm>
            <a:off x="343080" y="3750480"/>
            <a:ext cx="3520800" cy="2654640"/>
          </a:xfrm>
          <a:prstGeom prst="rect">
            <a:avLst/>
          </a:prstGeom>
          <a:ln>
            <a:noFill/>
          </a:ln>
        </p:spPr>
      </p:pic>
      <p:pic>
        <p:nvPicPr>
          <p:cNvPr id="781" name="Рисунок 4"/>
          <p:cNvPicPr/>
          <p:nvPr/>
        </p:nvPicPr>
        <p:blipFill>
          <a:blip r:embed="rId3"/>
          <a:stretch/>
        </p:blipFill>
        <p:spPr>
          <a:xfrm>
            <a:off x="3925440" y="1930320"/>
            <a:ext cx="4352400" cy="4821840"/>
          </a:xfrm>
          <a:prstGeom prst="rect">
            <a:avLst/>
          </a:prstGeom>
          <a:ln>
            <a:noFill/>
          </a:ln>
        </p:spPr>
      </p:pic>
      <p:sp>
        <p:nvSpPr>
          <p:cNvPr id="782" name="CustomShape 2"/>
          <p:cNvSpPr/>
          <p:nvPr/>
        </p:nvSpPr>
        <p:spPr>
          <a:xfrm>
            <a:off x="523440" y="2487240"/>
            <a:ext cx="442188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Trebuchet MS"/>
              </a:rPr>
              <a:t>«Bookcrossing»,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C00000"/>
                </a:solidFill>
                <a:latin typeface="Trebuchet MS"/>
              </a:rPr>
              <a:t>«Музей в чемодане» 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TextShape 1"/>
          <p:cNvSpPr txBox="1"/>
          <p:nvPr/>
        </p:nvSpPr>
        <p:spPr>
          <a:xfrm>
            <a:off x="1476000" y="1484280"/>
            <a:ext cx="6907320" cy="3457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1" i="1" strike="noStrike" spc="-1">
                <a:solidFill>
                  <a:srgbClr val="000000"/>
                </a:solidFill>
                <a:latin typeface="Century Gothic"/>
              </a:rPr>
              <a:t>Приемы активизации мыслительной деятельности у учащихся с ЗПР на уроках биологии</a:t>
            </a:r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4" name="TextShape 2"/>
          <p:cNvSpPr txBox="1"/>
          <p:nvPr/>
        </p:nvSpPr>
        <p:spPr>
          <a:xfrm>
            <a:off x="1332000" y="5300280"/>
            <a:ext cx="6400800" cy="792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r">
              <a:spcBef>
                <a:spcPts val="598"/>
              </a:spcBef>
            </a:pPr>
            <a:r>
              <a:rPr lang="ru-RU" sz="2400" b="0" strike="noStrike" spc="-1">
                <a:solidFill>
                  <a:srgbClr val="0066CC"/>
                </a:solidFill>
                <a:latin typeface="Arial"/>
              </a:rPr>
              <a:t>Подготовила учитель биологии</a:t>
            </a:r>
            <a:endParaRPr lang="ru-RU" sz="2400" b="0" strike="noStrike" spc="-1">
              <a:latin typeface="Arial"/>
            </a:endParaRPr>
          </a:p>
          <a:p>
            <a:pPr algn="r">
              <a:spcBef>
                <a:spcPts val="598"/>
              </a:spcBef>
            </a:pPr>
            <a:r>
              <a:rPr lang="ru-RU" sz="2400" b="0" strike="noStrike" spc="-1">
                <a:solidFill>
                  <a:srgbClr val="0066CC"/>
                </a:solidFill>
                <a:latin typeface="Arial"/>
              </a:rPr>
              <a:t>Файзиева Ольга Ринатовна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85" name="CustomShape 3"/>
          <p:cNvSpPr/>
          <p:nvPr/>
        </p:nvSpPr>
        <p:spPr>
          <a:xfrm>
            <a:off x="0" y="33480"/>
            <a:ext cx="9144000" cy="6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Муниципальное бюджетное общеобразовательное учреждение «Лицей №14»</a:t>
            </a:r>
          </a:p>
          <a:p>
            <a:pPr algn="ctr"/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Зеленодольского муниципального района Республики Татарстан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TextShape 1"/>
          <p:cNvSpPr txBox="1"/>
          <p:nvPr/>
        </p:nvSpPr>
        <p:spPr>
          <a:xfrm>
            <a:off x="428760" y="1357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сниженная работоспособность, психомоторная расторможенность, возбудимость;</a:t>
            </a:r>
            <a:r>
              <a:rPr lang="ru-RU" sz="2000" b="1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   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низкий уровень познавательной активности и замедленный темп переработки информации;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неустойчивость внимания, нарушения скорости переключения внимания, объем его снижен;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память ограничена в объеме, преобладает кратковременная над долговременной, механическая над логической;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наглядно-действенное мышление развито в большей степени, чем наглядно-образное и особенно словесно-логическое;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имеются легкие нарушения речевых функций;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незрелость эмоциональной сферы и мотивации;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0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- несформированность произвольного поведения по типу психической неустойчивости, расторможенность влечений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Times New Roman"/>
              <a:buChar char="•"/>
            </a:pP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87" name="CustomShape 2"/>
          <p:cNvSpPr/>
          <p:nvPr/>
        </p:nvSpPr>
        <p:spPr>
          <a:xfrm>
            <a:off x="1332000" y="620640"/>
            <a:ext cx="640872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spcBef>
                <a:spcPts val="598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</a:rPr>
              <a:t>Особенности подростков с ЗПР :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entury Gothic"/>
              </a:rPr>
              <a:t>Приветствие</a:t>
            </a:r>
          </a:p>
        </p:txBody>
      </p:sp>
      <p:sp>
        <p:nvSpPr>
          <p:cNvPr id="789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000" lnSpcReduction="10000"/>
          </a:bodyPr>
          <a:lstStyle/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Когда встречаем мы рассвет,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Мы говорим ему ... (Дети хором)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С улыбкой солнце дарит свет, 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Нам посылая свой ... (Дети хором)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При встрече через много лет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Вы крикните друзьям ... (Дети хором)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И улыбнутся вам в ответ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От слова доброго ... (Дети хором)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И вы запомните совет: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Дарите всем друзьям ...  (Дети хором)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</p:txBody>
      </p:sp>
      <p:pic>
        <p:nvPicPr>
          <p:cNvPr id="790" name="Picture 2" descr="C:\Users\Кабинет 15\Desktop\прив.jpg"/>
          <p:cNvPicPr/>
          <p:nvPr/>
        </p:nvPicPr>
        <p:blipFill>
          <a:blip r:embed="rId2"/>
          <a:stretch/>
        </p:blipFill>
        <p:spPr>
          <a:xfrm rot="1500000">
            <a:off x="5762160" y="2629080"/>
            <a:ext cx="3090960" cy="2058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000000"/>
                </a:solidFill>
                <a:latin typeface="Century Gothic"/>
              </a:rPr>
              <a:t>Эффективными являются минутки создания хорошего настроения, проводимые в парах.</a:t>
            </a:r>
            <a:r>
              <a:t/>
            </a:r>
            <a:br/>
            <a:r>
              <a:t/>
            </a:r>
            <a:br/>
            <a:endParaRPr lang="ru-RU" sz="20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2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32000" indent="-3240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000" b="1" strike="noStrike" spc="-1">
                <a:solidFill>
                  <a:srgbClr val="404040"/>
                </a:solidFill>
                <a:latin typeface="Century Gothic"/>
              </a:rPr>
              <a:t> Соприкасаются пальчиками с соседом по парте и говорят: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spcBef>
                <a:spcPts val="598"/>
              </a:spcBef>
              <a:buClr>
                <a:srgbClr val="C00000"/>
              </a:buClr>
              <a:buFont typeface="Arial"/>
              <a:buChar char="•"/>
            </a:pPr>
            <a:r>
              <a:rPr lang="ru-RU" sz="1800" b="1" strike="noStrike" spc="-1">
                <a:solidFill>
                  <a:srgbClr val="C00000"/>
                </a:solidFill>
                <a:latin typeface="Century Gothic"/>
              </a:rPr>
              <a:t> - </a:t>
            </a:r>
            <a:r>
              <a:rPr lang="ru-RU" sz="2400" b="1" strike="noStrike" spc="-1">
                <a:solidFill>
                  <a:srgbClr val="C00000"/>
                </a:solidFill>
                <a:latin typeface="Century Gothic"/>
              </a:rPr>
              <a:t>Желаю (большой)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59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400" b="1" strike="noStrike" spc="-1">
                <a:solidFill>
                  <a:srgbClr val="FF0000"/>
                </a:solidFill>
                <a:latin typeface="Century Gothic"/>
              </a:rPr>
              <a:t>- Успеха (указательный)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59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400" b="1" strike="noStrike" spc="-1">
                <a:solidFill>
                  <a:srgbClr val="FFC000"/>
                </a:solidFill>
                <a:latin typeface="Century Gothic"/>
              </a:rPr>
              <a:t>- Большого (средний)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59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400" b="1" strike="noStrike" spc="-1">
                <a:solidFill>
                  <a:srgbClr val="92D050"/>
                </a:solidFill>
                <a:latin typeface="Century Gothic"/>
              </a:rPr>
              <a:t>- Во всём (безымянный)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59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400" b="1" strike="noStrike" spc="-1">
                <a:solidFill>
                  <a:srgbClr val="00B050"/>
                </a:solidFill>
                <a:latin typeface="Century Gothic"/>
              </a:rPr>
              <a:t>- И везде (мизинец)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spcBef>
                <a:spcPts val="59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strike="noStrike" spc="-1">
                <a:solidFill>
                  <a:srgbClr val="404040"/>
                </a:solidFill>
                <a:latin typeface="Century Gothic"/>
              </a:rPr>
              <a:t> </a:t>
            </a:r>
            <a:r>
              <a:rPr lang="ru-RU" sz="2400" b="1" strike="noStrike" spc="-1">
                <a:solidFill>
                  <a:srgbClr val="00B0F0"/>
                </a:solidFill>
                <a:latin typeface="Century Gothic"/>
              </a:rPr>
              <a:t>- Здравствуй! (вся ладошка)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spcBef>
                <a:spcPts val="598"/>
              </a:spcBef>
              <a:buClr>
                <a:srgbClr val="00B0F0"/>
              </a:buClr>
              <a:buFont typeface="Arial"/>
              <a:buChar char="•"/>
            </a:pP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</p:txBody>
      </p:sp>
      <p:pic>
        <p:nvPicPr>
          <p:cNvPr id="793" name="Picture 2" descr="C:\Users\Кабинет 15\Desktop\ладшки.png"/>
          <p:cNvPicPr/>
          <p:nvPr/>
        </p:nvPicPr>
        <p:blipFill>
          <a:blip r:embed="rId2"/>
          <a:stretch/>
        </p:blipFill>
        <p:spPr>
          <a:xfrm rot="19320000">
            <a:off x="5770440" y="2428560"/>
            <a:ext cx="3373560" cy="1841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t/>
            </a:r>
            <a:br/>
            <a:r>
              <a:t/>
            </a:r>
            <a:br/>
            <a:r>
              <a:rPr lang="ru-RU" sz="1800" b="1" i="1" strike="noStrike" spc="-1">
                <a:solidFill>
                  <a:srgbClr val="000000"/>
                </a:solidFill>
                <a:latin typeface="Century Gothic"/>
              </a:rPr>
              <a:t>Приём «До-После»</a:t>
            </a:r>
            <a:r>
              <a:t/>
            </a:r>
            <a:br/>
            <a:r>
              <a:t/>
            </a:r>
            <a:br/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21" name="CustomShape 2"/>
          <p:cNvSpPr/>
          <p:nvPr/>
        </p:nvSpPr>
        <p:spPr>
          <a:xfrm>
            <a:off x="428760" y="1643040"/>
            <a:ext cx="4857480" cy="393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Прием из технологии развития критического мышления. Он может быть использован на первом этапе урока, как прием, актуализирующий знания учащихся, а также на этапе рефлексии.</a:t>
            </a: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 таблице из двух столбцов заполняется часть "До", в которой учащийся записывает свои предположения о теме урока, понятиях, о решении задачи. Часть "После" заполняется в конце урока, когда изучен новый материал, проведен эксперимент, прочитан текст и т.д.</a:t>
            </a: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Далее ученики сравнивают содержание "До" и "После" и делают выводы.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r>
              <a:rPr lang="ru-RU" sz="1800" b="0" strike="noStrike" spc="-1">
                <a:solidFill>
                  <a:srgbClr val="000099"/>
                </a:solidFill>
                <a:latin typeface="Century Gothic"/>
              </a:rPr>
              <a:t>Словесные пропорции</a:t>
            </a:r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91" name="TextShape 2"/>
          <p:cNvSpPr txBox="1"/>
          <p:nvPr/>
        </p:nvSpPr>
        <p:spPr>
          <a:xfrm>
            <a:off x="324000" y="1196640"/>
            <a:ext cx="8424720" cy="1079640"/>
          </a:xfrm>
          <a:prstGeom prst="rect">
            <a:avLst/>
          </a:prstGeom>
          <a:solidFill>
            <a:srgbClr val="FFFFFF"/>
          </a:solidFill>
          <a:ln w="28440">
            <a:solidFill>
              <a:srgbClr val="000099"/>
            </a:solidFill>
            <a:miter/>
          </a:ln>
        </p:spPr>
        <p:txBody>
          <a:bodyPr>
            <a:normAutofit/>
          </a:bodyPr>
          <a:lstStyle/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800000"/>
              </a:buClr>
              <a:buFont typeface="Arial"/>
              <a:buChar char="•"/>
            </a:pPr>
            <a:r>
              <a:rPr lang="ru-RU" sz="2000" b="0" u="sng" strike="noStrike" spc="-1">
                <a:solidFill>
                  <a:srgbClr val="800000"/>
                </a:solidFill>
                <a:uFillTx/>
                <a:latin typeface="Century Gothic"/>
              </a:rPr>
              <a:t>Образец</a:t>
            </a:r>
            <a:r>
              <a:rPr lang="ru-RU" sz="2000" b="0" u="sng" strike="noStrike" spc="-1">
                <a:solidFill>
                  <a:srgbClr val="404040"/>
                </a:solidFill>
                <a:uFillTx/>
                <a:latin typeface="Century Gothic"/>
              </a:rPr>
              <a:t>:</a:t>
            </a:r>
            <a:endParaRPr lang="ru-RU" sz="2000" b="0" strike="noStrike" spc="-1">
              <a:solidFill>
                <a:srgbClr val="404040"/>
              </a:solidFill>
              <a:latin typeface="Century Gothic"/>
            </a:endParaRPr>
          </a:p>
          <a:p>
            <a:pPr marL="432000" indent="-3240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Орган :   система органов     =      </a:t>
            </a:r>
            <a:r>
              <a:rPr lang="ru-RU" sz="2000" b="0" strike="noStrike" spc="-1">
                <a:solidFill>
                  <a:srgbClr val="EB2143"/>
                </a:solidFill>
                <a:latin typeface="Century Gothic"/>
              </a:rPr>
              <a:t>?   </a:t>
            </a: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 : ткань</a:t>
            </a:r>
          </a:p>
          <a:p>
            <a:pPr marL="342720" indent="-342720">
              <a:lnSpc>
                <a:spcPct val="80000"/>
              </a:lnSpc>
              <a:spcBef>
                <a:spcPts val="499"/>
              </a:spcBef>
              <a:buClr>
                <a:srgbClr val="8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800000"/>
                </a:solidFill>
                <a:latin typeface="Century Gothic"/>
              </a:rPr>
              <a:t>Ответы для выбора</a:t>
            </a:r>
            <a:r>
              <a:rPr lang="ru-RU" sz="2000" b="0" strike="noStrike" spc="-1">
                <a:solidFill>
                  <a:srgbClr val="404040"/>
                </a:solidFill>
                <a:latin typeface="Century Gothic"/>
              </a:rPr>
              <a:t>: организм, особь, клетка, органоид</a:t>
            </a:r>
          </a:p>
        </p:txBody>
      </p:sp>
      <p:sp>
        <p:nvSpPr>
          <p:cNvPr id="892" name="CustomShape 3"/>
          <p:cNvSpPr/>
          <p:nvPr/>
        </p:nvSpPr>
        <p:spPr>
          <a:xfrm>
            <a:off x="250920" y="2565360"/>
            <a:ext cx="8642160" cy="4103640"/>
          </a:xfrm>
          <a:prstGeom prst="rect">
            <a:avLst/>
          </a:prstGeom>
          <a:solidFill>
            <a:srgbClr val="FFFFFF"/>
          </a:solidFill>
          <a:ln w="28440">
            <a:solidFill>
              <a:srgbClr val="8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/>
          <a:p>
            <a:pPr marL="609480" indent="-609480">
              <a:lnSpc>
                <a:spcPct val="80000"/>
              </a:lnSpc>
              <a:spcBef>
                <a:spcPts val="697"/>
              </a:spcBef>
            </a:pPr>
            <a:r>
              <a:rPr lang="ru-RU" sz="2800" b="0" strike="noStrike" spc="-1">
                <a:solidFill>
                  <a:srgbClr val="800000"/>
                </a:solidFill>
                <a:latin typeface="Arial"/>
              </a:rPr>
              <a:t>Решите предложенные пропорции, используя </a:t>
            </a:r>
            <a:endParaRPr lang="ru-RU" sz="2800" b="0" strike="noStrike" spc="-1">
              <a:latin typeface="Arial"/>
            </a:endParaRPr>
          </a:p>
          <a:p>
            <a:pPr marL="609480" indent="-609480">
              <a:lnSpc>
                <a:spcPct val="80000"/>
              </a:lnSpc>
              <a:spcBef>
                <a:spcPts val="697"/>
              </a:spcBef>
            </a:pPr>
            <a:r>
              <a:rPr lang="ru-RU" sz="2800" b="0" strike="noStrike" spc="-1">
                <a:solidFill>
                  <a:srgbClr val="800000"/>
                </a:solidFill>
                <a:latin typeface="Arial"/>
              </a:rPr>
              <a:t>слова-подсказки</a:t>
            </a: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: трубочки, почки, кожа, моча, выделение. </a:t>
            </a:r>
            <a:endParaRPr lang="ru-RU" sz="2800" b="0" strike="noStrike" spc="-1">
              <a:latin typeface="Arial"/>
            </a:endParaRPr>
          </a:p>
          <a:p>
            <a:pPr marL="609480" indent="-609480">
              <a:lnSpc>
                <a:spcPct val="80000"/>
              </a:lnSpc>
              <a:spcBef>
                <a:spcPts val="598"/>
              </a:spcBef>
            </a:pPr>
            <a:r>
              <a:rPr lang="ru-RU" sz="2400" b="0" strike="noStrike" spc="-1">
                <a:latin typeface="Arial"/>
              </a:rPr>
              <a:t>(Не попадитесь в ловушку, здесь есть лишние слова)</a:t>
            </a:r>
          </a:p>
          <a:p>
            <a:pPr marL="609480" indent="-609480">
              <a:lnSpc>
                <a:spcPct val="80000"/>
              </a:lnSpc>
              <a:spcBef>
                <a:spcPts val="697"/>
              </a:spcBef>
              <a:buClr>
                <a:srgbClr val="000099"/>
              </a:buClr>
              <a:buFont typeface="Arial"/>
              <a:buAutoNum type="arabicPeriod"/>
            </a:pP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мочевой пузырь : мочевыводящий орган = </a:t>
            </a:r>
            <a:endParaRPr lang="ru-RU" sz="2800" b="0" strike="noStrike" spc="-1">
              <a:latin typeface="Arial"/>
            </a:endParaRPr>
          </a:p>
          <a:p>
            <a:pPr marL="609480" indent="-609480">
              <a:lnSpc>
                <a:spcPct val="80000"/>
              </a:lnSpc>
              <a:spcBef>
                <a:spcPts val="697"/>
              </a:spcBef>
            </a:pP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                           </a:t>
            </a:r>
            <a:r>
              <a:rPr lang="ru-RU" sz="2800" b="0" strike="noStrike" spc="-1">
                <a:solidFill>
                  <a:srgbClr val="EB2143"/>
                </a:solidFill>
                <a:latin typeface="Arial"/>
              </a:rPr>
              <a:t> ?</a:t>
            </a: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 : мочеобразующий орган</a:t>
            </a:r>
            <a:endParaRPr lang="ru-RU" sz="2800" b="0" strike="noStrike" spc="-1">
              <a:latin typeface="Arial"/>
            </a:endParaRPr>
          </a:p>
          <a:p>
            <a:pPr marL="609480" indent="-609480">
              <a:lnSpc>
                <a:spcPct val="80000"/>
              </a:lnSpc>
              <a:spcBef>
                <a:spcPts val="697"/>
              </a:spcBef>
              <a:buClr>
                <a:srgbClr val="000099"/>
              </a:buClr>
              <a:buFont typeface="Arial"/>
              <a:buAutoNum type="arabicPeriod" startAt="2"/>
            </a:pP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легкие : углекислый газ  =   почки  :   </a:t>
            </a:r>
            <a:r>
              <a:rPr lang="ru-RU" sz="2800" b="0" strike="noStrike" spc="-1">
                <a:solidFill>
                  <a:srgbClr val="EB2143"/>
                </a:solidFill>
                <a:latin typeface="Arial"/>
              </a:rPr>
              <a:t>?</a:t>
            </a:r>
            <a:endParaRPr lang="ru-RU" sz="2800" b="0" strike="noStrike" spc="-1">
              <a:latin typeface="Arial"/>
            </a:endParaRPr>
          </a:p>
          <a:p>
            <a:pPr marL="609480" indent="-609480">
              <a:lnSpc>
                <a:spcPct val="80000"/>
              </a:lnSpc>
              <a:spcBef>
                <a:spcPts val="598"/>
              </a:spcBef>
              <a:buClr>
                <a:srgbClr val="000099"/>
              </a:buClr>
              <a:buFont typeface="Arial"/>
              <a:buAutoNum type="arabicPeriod" startAt="2"/>
            </a:pPr>
            <a:r>
              <a:rPr lang="ru-RU" sz="2800" b="0" strike="noStrike" spc="-1">
                <a:solidFill>
                  <a:srgbClr val="000099"/>
                </a:solidFill>
                <a:latin typeface="Arial"/>
              </a:rPr>
              <a:t>мочевой пузырь : мускульный мешок  =  мочеточники :  </a:t>
            </a:r>
            <a:r>
              <a:rPr lang="ru-RU" sz="2800" b="0" strike="noStrike" spc="-1">
                <a:solidFill>
                  <a:srgbClr val="EB2143"/>
                </a:solidFill>
                <a:latin typeface="Arial"/>
              </a:rPr>
              <a:t>?</a:t>
            </a:r>
            <a:r>
              <a:rPr lang="ru-RU" sz="2400" b="0" i="1" strike="noStrike" spc="-1">
                <a:solidFill>
                  <a:srgbClr val="EB2143"/>
                </a:solidFill>
                <a:latin typeface="Arial"/>
              </a:rPr>
              <a:t>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893" name="CustomShape 4"/>
          <p:cNvSpPr/>
          <p:nvPr/>
        </p:nvSpPr>
        <p:spPr>
          <a:xfrm>
            <a:off x="826920" y="4508640"/>
            <a:ext cx="252108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FF3300"/>
                </a:solidFill>
                <a:latin typeface="Arial"/>
              </a:rPr>
              <a:t>почки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894" name="CustomShape 5"/>
          <p:cNvSpPr/>
          <p:nvPr/>
        </p:nvSpPr>
        <p:spPr>
          <a:xfrm>
            <a:off x="6732720" y="4941720"/>
            <a:ext cx="1368360" cy="50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FF3300"/>
                </a:solidFill>
                <a:latin typeface="Arial"/>
              </a:rPr>
              <a:t>моча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895" name="CustomShape 6"/>
          <p:cNvSpPr/>
          <p:nvPr/>
        </p:nvSpPr>
        <p:spPr>
          <a:xfrm>
            <a:off x="3419640" y="5734080"/>
            <a:ext cx="2520720" cy="50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FF3300"/>
                </a:solidFill>
                <a:latin typeface="Arial"/>
              </a:rPr>
              <a:t>трубочки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entury Gothic"/>
              </a:rPr>
              <a:t> Синквейн – этап рефлексия </a:t>
            </a:r>
            <a:r>
              <a:t/>
            </a:r>
            <a:br/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97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Times New Roman"/>
              <a:buChar char="•"/>
            </a:pPr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Правила написания синквейна. </a:t>
            </a:r>
            <a:r>
              <a:t/>
            </a:r>
            <a:br/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1. Первая строка — тема стихотворения, выраженная ОДНИМ словом (обычно существительным). </a:t>
            </a:r>
            <a:r>
              <a:t/>
            </a:r>
            <a:br/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2. Вторая строка — описание темы в ДВУХ словах (двумя прилагательными). </a:t>
            </a:r>
            <a:r>
              <a:t/>
            </a:r>
            <a:br/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3. Третья Строка — описание действия в рамках этой темы ТРЕМЯ словами (обычно глаголами). </a:t>
            </a:r>
            <a:r>
              <a:t/>
            </a:r>
            <a:br/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4. Четвертая строка — фраза из ЧЕТЫРЕХ слов, показывающая отношение к теме (чувство). </a:t>
            </a:r>
            <a:r>
              <a:t/>
            </a:r>
            <a:br/>
            <a:r>
              <a:rPr lang="ru-RU" sz="24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5. Пятая строка — это синоним из одного слова, который повторяет суть темы.</a:t>
            </a: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598"/>
              </a:spcBef>
              <a:buClr>
                <a:srgbClr val="000000"/>
              </a:buClr>
              <a:buFont typeface="Times New Roman"/>
              <a:buChar char="•"/>
            </a:pPr>
            <a:endParaRPr lang="ru-RU" sz="24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Picture 2"/>
          <p:cNvPicPr/>
          <p:nvPr/>
        </p:nvPicPr>
        <p:blipFill>
          <a:blip r:embed="rId2"/>
          <a:stretch/>
        </p:blipFill>
        <p:spPr>
          <a:xfrm>
            <a:off x="-19800" y="15840"/>
            <a:ext cx="9163440" cy="6791760"/>
          </a:xfrm>
          <a:prstGeom prst="rect">
            <a:avLst/>
          </a:prstGeom>
          <a:ln>
            <a:noFill/>
          </a:ln>
        </p:spPr>
      </p:pic>
      <p:sp>
        <p:nvSpPr>
          <p:cNvPr id="503" name="TextShape 1"/>
          <p:cNvSpPr txBox="1"/>
          <p:nvPr/>
        </p:nvSpPr>
        <p:spPr>
          <a:xfrm>
            <a:off x="0" y="15840"/>
            <a:ext cx="9141840" cy="67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2060"/>
                </a:solidFill>
                <a:latin typeface="Times New Roman"/>
              </a:rPr>
              <a:t>Сетевые формы взаимодействия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4" name="Объект 3"/>
          <p:cNvPicPr/>
          <p:nvPr/>
        </p:nvPicPr>
        <p:blipFill>
          <a:blip r:embed="rId3"/>
          <a:stretch/>
        </p:blipFill>
        <p:spPr>
          <a:xfrm>
            <a:off x="179640" y="764640"/>
            <a:ext cx="2592000" cy="3697200"/>
          </a:xfrm>
          <a:prstGeom prst="rect">
            <a:avLst/>
          </a:prstGeom>
          <a:ln>
            <a:noFill/>
          </a:ln>
        </p:spPr>
      </p:pic>
      <p:pic>
        <p:nvPicPr>
          <p:cNvPr id="505" name="Рисунок 4"/>
          <p:cNvPicPr/>
          <p:nvPr/>
        </p:nvPicPr>
        <p:blipFill>
          <a:blip r:embed="rId4"/>
          <a:stretch/>
        </p:blipFill>
        <p:spPr>
          <a:xfrm>
            <a:off x="6300360" y="764640"/>
            <a:ext cx="2656080" cy="3788640"/>
          </a:xfrm>
          <a:prstGeom prst="rect">
            <a:avLst/>
          </a:prstGeom>
          <a:ln>
            <a:noFill/>
          </a:ln>
        </p:spPr>
      </p:pic>
      <p:pic>
        <p:nvPicPr>
          <p:cNvPr id="506" name="Рисунок 5"/>
          <p:cNvPicPr/>
          <p:nvPr/>
        </p:nvPicPr>
        <p:blipFill>
          <a:blip r:embed="rId5"/>
          <a:stretch/>
        </p:blipFill>
        <p:spPr>
          <a:xfrm>
            <a:off x="2981520" y="764640"/>
            <a:ext cx="3161160" cy="4508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entury Gothic"/>
              </a:rPr>
              <a:t>Пример синквейна</a:t>
            </a:r>
          </a:p>
        </p:txBody>
      </p:sp>
      <p:sp>
        <p:nvSpPr>
          <p:cNvPr id="899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32000" indent="-324000">
              <a:spcBef>
                <a:spcPts val="7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404040"/>
                </a:solidFill>
                <a:latin typeface="Century Gothic"/>
              </a:rPr>
              <a:t>1. </a:t>
            </a:r>
            <a:r>
              <a:rPr lang="ru-RU" sz="18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Организм</a:t>
            </a:r>
            <a:r>
              <a:t/>
            </a:r>
            <a:br/>
            <a:r>
              <a:rPr lang="ru-RU" sz="18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2. сложный, организованный</a:t>
            </a:r>
            <a:r>
              <a:t/>
            </a:r>
            <a:br/>
            <a:r>
              <a:rPr lang="ru-RU" sz="18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3. работает, обеспечивает, сохраняет</a:t>
            </a:r>
            <a:r>
              <a:t/>
            </a:r>
            <a:br/>
            <a:r>
              <a:rPr lang="ru-RU" sz="18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4. совокупность органов как единая работоспособная система </a:t>
            </a:r>
            <a:r>
              <a:t/>
            </a:r>
            <a:br/>
            <a:r>
              <a:rPr lang="ru-RU" sz="1800" b="0" strike="noStrike" spc="-1">
                <a:solidFill>
                  <a:srgbClr val="404040"/>
                </a:solidFill>
                <a:latin typeface="Times New Roman"/>
                <a:ea typeface="Times New Roman"/>
              </a:rPr>
              <a:t>5. тело</a:t>
            </a:r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  <a:p>
            <a:pPr marL="342720" indent="-342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</a:pPr>
            <a:endParaRPr lang="ru-RU" sz="180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508" name="TextShape 1"/>
          <p:cNvSpPr txBox="1"/>
          <p:nvPr/>
        </p:nvSpPr>
        <p:spPr>
          <a:xfrm>
            <a:off x="0" y="0"/>
            <a:ext cx="9143640" cy="6922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2060"/>
                </a:solidFill>
                <a:latin typeface="Times New Roman"/>
              </a:rPr>
              <a:t>Психолого-педагогическое сопровождение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09" name="Picture 2"/>
          <p:cNvPicPr/>
          <p:nvPr/>
        </p:nvPicPr>
        <p:blipFill>
          <a:blip r:embed="rId3"/>
          <a:stretch/>
        </p:blipFill>
        <p:spPr>
          <a:xfrm>
            <a:off x="179640" y="692640"/>
            <a:ext cx="4196520" cy="3141360"/>
          </a:xfrm>
          <a:prstGeom prst="rect">
            <a:avLst/>
          </a:prstGeom>
          <a:ln>
            <a:noFill/>
          </a:ln>
        </p:spPr>
      </p:pic>
      <p:pic>
        <p:nvPicPr>
          <p:cNvPr id="510" name="Picture 3"/>
          <p:cNvPicPr/>
          <p:nvPr/>
        </p:nvPicPr>
        <p:blipFill>
          <a:blip r:embed="rId4"/>
          <a:stretch/>
        </p:blipFill>
        <p:spPr>
          <a:xfrm>
            <a:off x="4716000" y="2656800"/>
            <a:ext cx="4161600" cy="3326040"/>
          </a:xfrm>
          <a:prstGeom prst="rect">
            <a:avLst/>
          </a:prstGeom>
          <a:ln>
            <a:noFill/>
          </a:ln>
        </p:spPr>
      </p:pic>
      <p:sp>
        <p:nvSpPr>
          <p:cNvPr id="511" name="CustomShape 2"/>
          <p:cNvSpPr/>
          <p:nvPr/>
        </p:nvSpPr>
        <p:spPr>
          <a:xfrm>
            <a:off x="241560" y="4005000"/>
            <a:ext cx="39193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Times New Roman"/>
              </a:rPr>
              <a:t>Зона консультаций и релаксации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4510800" y="1484640"/>
            <a:ext cx="45716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Times New Roman"/>
              </a:rPr>
              <a:t>Зона для индивидуальных занятий и диагностики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Picture 2"/>
          <p:cNvPicPr/>
          <p:nvPr/>
        </p:nvPicPr>
        <p:blipFill>
          <a:blip r:embed="rId2"/>
          <a:stretch/>
        </p:blipFill>
        <p:spPr>
          <a:xfrm>
            <a:off x="-12600" y="1440"/>
            <a:ext cx="9169200" cy="6852960"/>
          </a:xfrm>
          <a:prstGeom prst="rect">
            <a:avLst/>
          </a:prstGeom>
          <a:ln>
            <a:noFill/>
          </a:ln>
        </p:spPr>
      </p:pic>
      <p:sp>
        <p:nvSpPr>
          <p:cNvPr id="514" name="TextShape 1"/>
          <p:cNvSpPr txBox="1"/>
          <p:nvPr/>
        </p:nvSpPr>
        <p:spPr>
          <a:xfrm>
            <a:off x="32760" y="11880"/>
            <a:ext cx="9110880" cy="680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2060"/>
                </a:solidFill>
                <a:latin typeface="Times New Roman"/>
              </a:rPr>
              <a:t>Обобщение опыта работы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15" name="Объект 3"/>
          <p:cNvPicPr/>
          <p:nvPr/>
        </p:nvPicPr>
        <p:blipFill>
          <a:blip r:embed="rId3" cstate="print"/>
          <a:stretch/>
        </p:blipFill>
        <p:spPr>
          <a:xfrm>
            <a:off x="251640" y="620640"/>
            <a:ext cx="2597040" cy="3888000"/>
          </a:xfrm>
          <a:prstGeom prst="rect">
            <a:avLst/>
          </a:prstGeom>
          <a:ln>
            <a:noFill/>
          </a:ln>
        </p:spPr>
      </p:pic>
      <p:pic>
        <p:nvPicPr>
          <p:cNvPr id="516" name="Рисунок 4"/>
          <p:cNvPicPr/>
          <p:nvPr/>
        </p:nvPicPr>
        <p:blipFill>
          <a:blip r:embed="rId4" cstate="print"/>
          <a:stretch/>
        </p:blipFill>
        <p:spPr>
          <a:xfrm rot="5400000">
            <a:off x="3557520" y="150840"/>
            <a:ext cx="2422800" cy="3456000"/>
          </a:xfrm>
          <a:prstGeom prst="rect">
            <a:avLst/>
          </a:prstGeom>
          <a:ln>
            <a:noFill/>
          </a:ln>
        </p:spPr>
      </p:pic>
      <p:pic>
        <p:nvPicPr>
          <p:cNvPr id="517" name="Рисунок 5"/>
          <p:cNvPicPr/>
          <p:nvPr/>
        </p:nvPicPr>
        <p:blipFill>
          <a:blip r:embed="rId5" cstate="print"/>
          <a:stretch/>
        </p:blipFill>
        <p:spPr>
          <a:xfrm>
            <a:off x="6660360" y="1340640"/>
            <a:ext cx="2289240" cy="3150000"/>
          </a:xfrm>
          <a:prstGeom prst="rect">
            <a:avLst/>
          </a:prstGeom>
          <a:ln>
            <a:noFill/>
          </a:ln>
        </p:spPr>
      </p:pic>
      <p:pic>
        <p:nvPicPr>
          <p:cNvPr id="518" name="Рисунок 6"/>
          <p:cNvPicPr/>
          <p:nvPr/>
        </p:nvPicPr>
        <p:blipFill>
          <a:blip r:embed="rId6" cstate="print"/>
          <a:stretch/>
        </p:blipFill>
        <p:spPr>
          <a:xfrm>
            <a:off x="2946240" y="3285000"/>
            <a:ext cx="3644640" cy="2619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21" name="Picture 2"/>
          <p:cNvPicPr/>
          <p:nvPr/>
        </p:nvPicPr>
        <p:blipFill>
          <a:blip r:embed="rId2"/>
          <a:stretch/>
        </p:blipFill>
        <p:spPr>
          <a:xfrm>
            <a:off x="-12600" y="1440"/>
            <a:ext cx="9169200" cy="6852960"/>
          </a:xfrm>
          <a:prstGeom prst="rect">
            <a:avLst/>
          </a:prstGeom>
          <a:ln>
            <a:noFill/>
          </a:ln>
        </p:spPr>
      </p:pic>
      <p:pic>
        <p:nvPicPr>
          <p:cNvPr id="522" name="Picture 2"/>
          <p:cNvPicPr/>
          <p:nvPr/>
        </p:nvPicPr>
        <p:blipFill>
          <a:blip r:embed="rId3"/>
          <a:stretch/>
        </p:blipFill>
        <p:spPr>
          <a:xfrm>
            <a:off x="4910040" y="637560"/>
            <a:ext cx="3947040" cy="5760360"/>
          </a:xfrm>
          <a:prstGeom prst="rect">
            <a:avLst/>
          </a:prstGeom>
          <a:ln>
            <a:noFill/>
          </a:ln>
        </p:spPr>
      </p:pic>
      <p:sp>
        <p:nvSpPr>
          <p:cNvPr id="523" name="CustomShape 3"/>
          <p:cNvSpPr/>
          <p:nvPr/>
        </p:nvSpPr>
        <p:spPr>
          <a:xfrm>
            <a:off x="-12600" y="19440"/>
            <a:ext cx="918972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2060"/>
                </a:solidFill>
                <a:latin typeface="Times New Roman"/>
              </a:rPr>
              <a:t>Обобщение опыта работы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524" name="CustomShape 4"/>
          <p:cNvSpPr/>
          <p:nvPr/>
        </p:nvSpPr>
        <p:spPr>
          <a:xfrm>
            <a:off x="683640" y="1196640"/>
            <a:ext cx="3888000" cy="365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0" i="1" strike="noStrike" spc="-1">
                <a:solidFill>
                  <a:srgbClr val="000000"/>
                </a:solidFill>
                <a:latin typeface="Times New Roman"/>
              </a:rPr>
              <a:t>В 2017 году приняли участие во Всероссийском конкурсе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i="1" strike="noStrike" spc="-1">
                <a:solidFill>
                  <a:srgbClr val="000000"/>
                </a:solidFill>
                <a:latin typeface="Times New Roman"/>
              </a:rPr>
              <a:t>«Лучшая инклюзивная школа».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i="1" strike="noStrike" spc="-1">
                <a:solidFill>
                  <a:srgbClr val="000000"/>
                </a:solidFill>
                <a:latin typeface="Times New Roman"/>
              </a:rPr>
              <a:t>Стали лауреатами  в номинации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i="1" strike="noStrike" spc="-1">
                <a:solidFill>
                  <a:srgbClr val="000000"/>
                </a:solidFill>
                <a:latin typeface="Times New Roman"/>
              </a:rPr>
              <a:t>«Лучшая инклюзивная школа России»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</TotalTime>
  <Words>2001</Words>
  <Application>Neat_Office/6.2.8.2$Windows_x86 LibreOffice_project/</Application>
  <PresentationFormat>Экран (4:3)</PresentationFormat>
  <Paragraphs>305</Paragraphs>
  <Slides>60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60</vt:i4>
      </vt:variant>
    </vt:vector>
  </HeadingPairs>
  <TitlesOfParts>
    <vt:vector size="69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Пантелеева</dc:creator>
  <cp:lastModifiedBy>Экзамен</cp:lastModifiedBy>
  <cp:revision>64</cp:revision>
  <dcterms:created xsi:type="dcterms:W3CDTF">2017-06-11T18:50:20Z</dcterms:created>
  <dcterms:modified xsi:type="dcterms:W3CDTF">2021-02-05T09:49:28Z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122</vt:i4>
  </property>
</Properties>
</file>