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61" r:id="rId5"/>
    <p:sldId id="262" r:id="rId6"/>
    <p:sldId id="266" r:id="rId7"/>
    <p:sldId id="265" r:id="rId8"/>
    <p:sldId id="264" r:id="rId9"/>
    <p:sldId id="263" r:id="rId10"/>
    <p:sldId id="258" r:id="rId11"/>
    <p:sldId id="267" r:id="rId12"/>
    <p:sldId id="268" r:id="rId13"/>
    <p:sldId id="259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900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2400" cy="1470025"/>
          </a:xfrm>
        </p:spPr>
        <p:txBody>
          <a:bodyPr/>
          <a:lstStyle/>
          <a:p>
            <a:r>
              <a:rPr lang="ru-RU" dirty="0" smtClean="0"/>
              <a:t>Федеральная </a:t>
            </a:r>
            <a:br>
              <a:rPr lang="ru-RU" dirty="0" smtClean="0"/>
            </a:br>
            <a:r>
              <a:rPr lang="ru-RU" dirty="0" smtClean="0"/>
              <a:t>инновационная площадка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284984"/>
            <a:ext cx="6912768" cy="2808312"/>
          </a:xfrm>
        </p:spPr>
        <p:txBody>
          <a:bodyPr>
            <a:normAutofit fontScale="92500" lnSpcReduction="20000"/>
          </a:bodyPr>
          <a:lstStyle/>
          <a:p>
            <a:r>
              <a:rPr lang="ru-RU" b="1" cap="all" dirty="0"/>
              <a:t>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8070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апробации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1 этап «Изучение материалов»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2 этап «Диагностика»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3 этап  «Адаптация модели к </a:t>
            </a:r>
            <a:r>
              <a:rPr lang="ru-RU" sz="4000" b="1" smtClean="0">
                <a:solidFill>
                  <a:schemeClr val="accent2">
                    <a:lumMod val="50000"/>
                  </a:schemeClr>
                </a:solidFill>
              </a:rPr>
              <a:t>условиям образовательной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среды»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5875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Модель 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5259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Апробация модели 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Адаптация с учетом особенностей Вашей образовательной организации</a:t>
            </a:r>
          </a:p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Обоснование модели 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Презентация модели на </a:t>
            </a:r>
            <a:r>
              <a:rPr lang="ru-RU" sz="4000" b="1" dirty="0" err="1" smtClean="0">
                <a:solidFill>
                  <a:srgbClr val="C00000"/>
                </a:solidFill>
              </a:rPr>
              <a:t>вебинаре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Представление модели с описанием результатов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460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1 этап «Изучение материалов»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Модель № 1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Паспорт воспитательной практики </a:t>
            </a:r>
          </a:p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Образовательная программа 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Воспитательная программа </a:t>
            </a:r>
          </a:p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Программа внеурочной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293968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2 этап – диагностика 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Изучение диагностических материалов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Проведение диагностики по материалам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Анализ диагностических материалов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Направление материалов нам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Сравнительно-сопоставительный анализ результатов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Корректирование диагностических материалов с учетом особенностей Вашей образовательной среды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473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3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этап –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создание материалов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Адаптация программы внеурочной деятельности </a:t>
            </a:r>
          </a:p>
          <a:p>
            <a:pPr marL="0" indent="0">
              <a:buNone/>
            </a:pPr>
            <a:r>
              <a:rPr lang="ru-RU" dirty="0" smtClean="0"/>
              <a:t>Адаптация воспитательной практики </a:t>
            </a:r>
          </a:p>
          <a:p>
            <a:pPr marL="0" indent="0">
              <a:buNone/>
            </a:pPr>
            <a:r>
              <a:rPr lang="ru-RU" dirty="0" smtClean="0"/>
              <a:t>Адаптация </a:t>
            </a:r>
            <a:r>
              <a:rPr lang="ru-RU" smtClean="0"/>
              <a:t>образовательной программы </a:t>
            </a:r>
            <a:r>
              <a:rPr lang="ru-RU" dirty="0" smtClean="0"/>
              <a:t>школы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0636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2400" cy="1470025"/>
          </a:xfrm>
        </p:spPr>
        <p:txBody>
          <a:bodyPr/>
          <a:lstStyle/>
          <a:p>
            <a:r>
              <a:rPr lang="ru-RU" dirty="0"/>
              <a:t>Апробация модели </a:t>
            </a:r>
            <a:r>
              <a:rPr lang="ru-RU" dirty="0" smtClean="0"/>
              <a:t>проекта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284984"/>
            <a:ext cx="6912768" cy="2808312"/>
          </a:xfrm>
        </p:spPr>
        <p:txBody>
          <a:bodyPr>
            <a:normAutofit fontScale="92500" lnSpcReduction="20000"/>
          </a:bodyPr>
          <a:lstStyle/>
          <a:p>
            <a:r>
              <a:rPr lang="ru-RU" b="1" cap="all" dirty="0"/>
              <a:t>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297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УЧАСТНИКИ АПРОБАЦИИ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781646"/>
              </p:ext>
            </p:extLst>
          </p:nvPr>
        </p:nvGraphicFramePr>
        <p:xfrm>
          <a:off x="611560" y="1124744"/>
          <a:ext cx="7319907" cy="51049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0683"/>
                <a:gridCol w="3235701"/>
                <a:gridCol w="2736304"/>
                <a:gridCol w="1127219"/>
              </a:tblGrid>
              <a:tr h="1284785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</a:endParaRPr>
                    </a:p>
                    <a:p>
                      <a:pPr marL="8255" indent="29210">
                        <a:lnSpc>
                          <a:spcPct val="10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п/п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9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</a:rPr>
                        <a:t>Перечень организаций, </a:t>
                      </a:r>
                      <a:r>
                        <a:rPr lang="ru-RU" sz="1200" dirty="0">
                          <a:effectLst/>
                        </a:rPr>
                        <a:t>участие которых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планируется в качестве площадки для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spc="-5" dirty="0">
                          <a:effectLst/>
                        </a:rPr>
                        <a:t>апробации</a:t>
                      </a:r>
                      <a:r>
                        <a:rPr lang="ru-RU" sz="1200" spc="-65" dirty="0">
                          <a:effectLst/>
                        </a:rPr>
                        <a:t> </a:t>
                      </a:r>
                      <a:r>
                        <a:rPr lang="ru-RU" sz="1200" spc="-5" dirty="0">
                          <a:effectLst/>
                        </a:rPr>
                        <a:t>и</a:t>
                      </a:r>
                      <a:r>
                        <a:rPr lang="ru-RU" sz="1200" spc="-60" dirty="0">
                          <a:effectLst/>
                        </a:rPr>
                        <a:t> </a:t>
                      </a:r>
                      <a:r>
                        <a:rPr lang="ru-RU" sz="1200" spc="-5" dirty="0">
                          <a:effectLst/>
                        </a:rPr>
                        <a:t>(или)</a:t>
                      </a:r>
                      <a:r>
                        <a:rPr lang="ru-RU" sz="1200" spc="-60" dirty="0">
                          <a:effectLst/>
                        </a:rPr>
                        <a:t> </a:t>
                      </a:r>
                      <a:r>
                        <a:rPr lang="ru-RU" sz="1200" spc="-5" dirty="0">
                          <a:effectLst/>
                        </a:rPr>
                        <a:t>внедрения</a:t>
                      </a:r>
                      <a:r>
                        <a:rPr lang="ru-RU" sz="1200" spc="-60" dirty="0">
                          <a:effectLst/>
                        </a:rPr>
                        <a:t> </a:t>
                      </a:r>
                      <a:r>
                        <a:rPr lang="ru-RU" sz="1200" spc="-5" dirty="0">
                          <a:effectLst/>
                        </a:rPr>
                        <a:t>результатов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проекта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(программы)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</a:endParaRPr>
                    </a:p>
                    <a:p>
                      <a:pPr marL="373380" marR="164465" indent="-193040">
                        <a:lnSpc>
                          <a:spcPct val="10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</a:rPr>
                        <a:t>Место</a:t>
                      </a:r>
                      <a:r>
                        <a:rPr lang="ru-RU" sz="1200" spc="-60" dirty="0">
                          <a:effectLst/>
                        </a:rPr>
                        <a:t> </a:t>
                      </a:r>
                      <a:r>
                        <a:rPr lang="ru-RU" sz="1200" spc="-5" dirty="0">
                          <a:effectLst/>
                        </a:rPr>
                        <a:t>нахождения</a:t>
                      </a:r>
                      <a:r>
                        <a:rPr lang="ru-RU" sz="1200" spc="-29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организации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 marR="144780" indent="-1270" algn="ctr">
                        <a:lnSpc>
                          <a:spcPts val="9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Согласие организации на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проведение апробации 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44698"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 marR="57785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9535" indent="12700">
                        <a:lnSpc>
                          <a:spcPct val="107000"/>
                        </a:lnSpc>
                        <a:spcBef>
                          <a:spcPts val="53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МБОУ</a:t>
                      </a:r>
                      <a:r>
                        <a:rPr lang="ru-RU" sz="1200" spc="-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«Многопрофильный</a:t>
                      </a:r>
                      <a:r>
                        <a:rPr lang="ru-RU" sz="1200" spc="-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лицей</a:t>
                      </a:r>
                      <a:r>
                        <a:rPr lang="ru-RU" sz="1200" spc="-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№</a:t>
                      </a:r>
                      <a:r>
                        <a:rPr lang="ru-RU" sz="1200" spc="-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5</a:t>
                      </a:r>
                      <a:r>
                        <a:rPr lang="ru-RU" sz="1200" spc="-4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им.</a:t>
                      </a:r>
                      <a:r>
                        <a:rPr lang="ru-RU" sz="1200" spc="-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А.С.</a:t>
                      </a:r>
                      <a:r>
                        <a:rPr lang="ru-RU" sz="1200" spc="-2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Пушкина</a:t>
                      </a:r>
                      <a:r>
                        <a:rPr lang="ru-RU" sz="1200" spc="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г.</a:t>
                      </a:r>
                      <a:r>
                        <a:rPr lang="ru-RU" sz="1200" spc="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Махачкала»</a:t>
                      </a:r>
                      <a:r>
                        <a:rPr lang="ru-RU" sz="1200" spc="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Республика</a:t>
                      </a:r>
                      <a:r>
                        <a:rPr lang="ru-RU" sz="1200" spc="25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Дагестан</a:t>
                      </a:r>
                    </a:p>
                    <a:p>
                      <a:pPr marL="89535" indent="12700">
                        <a:lnSpc>
                          <a:spcPct val="107000"/>
                        </a:lnSpc>
                        <a:spcBef>
                          <a:spcPts val="535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" marR="82550">
                        <a:lnSpc>
                          <a:spcPts val="9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</a:t>
                      </a:r>
                      <a:r>
                        <a:rPr lang="ru-RU" sz="1200" spc="2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Дагестан,</a:t>
                      </a:r>
                      <a:r>
                        <a:rPr lang="ru-RU" sz="1200" spc="2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г.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Махачкала, ул. Магомеда</a:t>
                      </a:r>
                      <a:r>
                        <a:rPr lang="ru-RU" sz="1200" spc="-23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Ярагского,</a:t>
                      </a:r>
                      <a:r>
                        <a:rPr lang="ru-RU" sz="1200" spc="-1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д.78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 marL="762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95073"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 marR="57785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095" marR="116840" indent="635" algn="ctr">
                        <a:lnSpc>
                          <a:spcPct val="10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marL="125095" marR="116840" indent="635" algn="ctr">
                        <a:lnSpc>
                          <a:spcPct val="10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МОУ</a:t>
                      </a:r>
                      <a:r>
                        <a:rPr lang="ru-RU" sz="1200" spc="-3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средняя</a:t>
                      </a:r>
                      <a:r>
                        <a:rPr lang="ru-RU" sz="1200" spc="-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школа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№43</a:t>
                      </a:r>
                      <a:r>
                        <a:rPr lang="ru-RU" sz="1200" spc="-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им.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А.С.</a:t>
                      </a:r>
                      <a:r>
                        <a:rPr lang="ru-RU" sz="1200" spc="-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Пушкина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</a:t>
                      </a:r>
                      <a:r>
                        <a:rPr lang="ru-RU" sz="1200" spc="-2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углубленным</a:t>
                      </a:r>
                      <a:r>
                        <a:rPr lang="ru-RU" sz="1200" spc="6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изучением</a:t>
                      </a:r>
                      <a:r>
                        <a:rPr lang="ru-RU" sz="1200" spc="6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немецкого</a:t>
                      </a:r>
                      <a:r>
                        <a:rPr lang="ru-RU" sz="1200" spc="7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языка</a:t>
                      </a:r>
                      <a:r>
                        <a:rPr lang="ru-RU" sz="1200" spc="6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г.</a:t>
                      </a:r>
                      <a:endParaRPr lang="ru-RU" sz="2000" dirty="0">
                        <a:effectLst/>
                      </a:endParaRPr>
                    </a:p>
                    <a:p>
                      <a:pPr marL="6350" algn="ctr">
                        <a:lnSpc>
                          <a:spcPts val="8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Ярославля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" marR="174625" algn="just">
                        <a:lnSpc>
                          <a:spcPts val="9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Ярославская область, г.</a:t>
                      </a:r>
                      <a:r>
                        <a:rPr lang="ru-RU" sz="1200" spc="-2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Ярославль,</a:t>
                      </a:r>
                      <a:r>
                        <a:rPr lang="ru-RU" sz="1200" spc="-6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ул.</a:t>
                      </a:r>
                      <a:r>
                        <a:rPr lang="ru-RU" sz="1200" spc="-6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Большая</a:t>
                      </a:r>
                      <a:r>
                        <a:rPr lang="ru-RU" sz="1200" spc="-2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Октябрьская,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64А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 marL="762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633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 marR="57785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5570" marR="109855" indent="1905" algn="ctr">
                        <a:lnSpc>
                          <a:spcPct val="107000"/>
                        </a:lnSpc>
                        <a:spcBef>
                          <a:spcPts val="535"/>
                        </a:spcBef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marL="115570" marR="109855" indent="1905" algn="ctr">
                        <a:lnSpc>
                          <a:spcPct val="107000"/>
                        </a:lnSpc>
                        <a:spcBef>
                          <a:spcPts val="53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</a:t>
                      </a:r>
                      <a:r>
                        <a:rPr lang="ru-RU" sz="1200" spc="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«</a:t>
                      </a:r>
                      <a:r>
                        <a:rPr lang="ru-RU" sz="1200" dirty="0" err="1">
                          <a:effectLst/>
                        </a:rPr>
                        <a:t>Нурминская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средняя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общеобразовательная</a:t>
                      </a:r>
                      <a:r>
                        <a:rPr lang="ru-RU" sz="1200" spc="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школа</a:t>
                      </a:r>
                      <a:r>
                        <a:rPr lang="ru-RU" sz="1200" spc="2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Балтасинского</a:t>
                      </a:r>
                      <a:r>
                        <a:rPr lang="ru-RU" sz="1200" spc="-2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муниципального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района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РТ»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" marR="135890">
                        <a:lnSpc>
                          <a:spcPts val="9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 Татарстан,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Балтасинский</a:t>
                      </a:r>
                      <a:r>
                        <a:rPr lang="ru-RU" sz="1200" spc="3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район,</a:t>
                      </a:r>
                      <a:r>
                        <a:rPr lang="ru-RU" sz="1200" spc="3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с.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Норма, ул. Казанская, д.</a:t>
                      </a:r>
                      <a:r>
                        <a:rPr lang="ru-RU" sz="1200" spc="-23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 marL="762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87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 marR="57785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990" marR="166370" indent="-4445" algn="ctr">
                        <a:lnSpc>
                          <a:spcPts val="9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marL="173990" marR="166370" indent="-4445" algn="ctr">
                        <a:lnSpc>
                          <a:spcPts val="9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 </a:t>
                      </a:r>
                      <a:r>
                        <a:rPr lang="ru-RU" sz="1200" dirty="0">
                          <a:effectLst/>
                        </a:rPr>
                        <a:t>«</a:t>
                      </a:r>
                      <a:r>
                        <a:rPr lang="ru-RU" sz="1200" dirty="0" err="1">
                          <a:effectLst/>
                        </a:rPr>
                        <a:t>Смаильская</a:t>
                      </a:r>
                      <a:r>
                        <a:rPr lang="ru-RU" sz="1200" dirty="0">
                          <a:effectLst/>
                        </a:rPr>
                        <a:t> средняя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общеобразовательная школа имени Героя</a:t>
                      </a:r>
                      <a:r>
                        <a:rPr lang="ru-RU" sz="1200" spc="-2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Советского Союза Г.Г. </a:t>
                      </a:r>
                      <a:r>
                        <a:rPr lang="ru-RU" sz="1200" dirty="0" err="1">
                          <a:effectLst/>
                        </a:rPr>
                        <a:t>Гильмутдинова</a:t>
                      </a:r>
                      <a:r>
                        <a:rPr lang="ru-RU" sz="1200" dirty="0">
                          <a:effectLst/>
                        </a:rPr>
                        <a:t>»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Балтасинского</a:t>
                      </a:r>
                      <a:r>
                        <a:rPr lang="ru-RU" sz="1200" spc="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муниципального</a:t>
                      </a:r>
                      <a:r>
                        <a:rPr lang="ru-RU" sz="1200" spc="3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района</a:t>
                      </a:r>
                      <a:r>
                        <a:rPr lang="ru-RU" sz="1200" spc="3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РТ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9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Татарстан,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Балтасинский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муниципальный</a:t>
                      </a:r>
                      <a:r>
                        <a:rPr lang="ru-RU" sz="1200" spc="8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район,</a:t>
                      </a:r>
                      <a:r>
                        <a:rPr lang="ru-RU" sz="1200" spc="8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д.</a:t>
                      </a:r>
                      <a:r>
                        <a:rPr lang="ru-RU" sz="1200" spc="-23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Смаиль,</a:t>
                      </a:r>
                      <a:r>
                        <a:rPr lang="ru-RU" sz="1200" spc="-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ул. Кирова,</a:t>
                      </a:r>
                      <a:r>
                        <a:rPr lang="ru-RU" sz="1200" spc="-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д. 61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 marL="762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93557"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 marR="57785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9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marL="7620" algn="ctr">
                        <a:lnSpc>
                          <a:spcPts val="9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ГАОУ</a:t>
                      </a:r>
                      <a:r>
                        <a:rPr lang="ru-RU" sz="1200" spc="-5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средняя</a:t>
                      </a:r>
                      <a:r>
                        <a:rPr lang="ru-RU" sz="1200" spc="-5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общеобразовательная</a:t>
                      </a:r>
                      <a:r>
                        <a:rPr lang="ru-RU" sz="1200" spc="-5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школа</a:t>
                      </a:r>
                      <a:r>
                        <a:rPr lang="ru-RU" sz="1200" spc="-5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№80</a:t>
                      </a:r>
                      <a:r>
                        <a:rPr lang="ru-RU" sz="1200" spc="-2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</a:t>
                      </a:r>
                      <a:r>
                        <a:rPr lang="ru-RU" sz="1200" spc="3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углубленным</a:t>
                      </a:r>
                      <a:r>
                        <a:rPr lang="ru-RU" sz="1200" spc="4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изучением</a:t>
                      </a:r>
                      <a:r>
                        <a:rPr lang="ru-RU" sz="1200" spc="4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английского</a:t>
                      </a:r>
                      <a:r>
                        <a:rPr lang="ru-RU" sz="1200" spc="4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языка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Петроградского</a:t>
                      </a:r>
                      <a:r>
                        <a:rPr lang="ru-RU" sz="1200" spc="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района</a:t>
                      </a:r>
                      <a:r>
                        <a:rPr lang="ru-RU" sz="1200" spc="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г.</a:t>
                      </a:r>
                      <a:r>
                        <a:rPr lang="ru-RU" sz="1200" spc="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Санкт-Петербурга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" marR="198120">
                        <a:lnSpc>
                          <a:spcPct val="107000"/>
                        </a:lnSpc>
                        <a:spcBef>
                          <a:spcPts val="535"/>
                        </a:spcBef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</a:rPr>
                        <a:t>г.</a:t>
                      </a:r>
                      <a:r>
                        <a:rPr lang="ru-RU" sz="1200" spc="-50" dirty="0">
                          <a:effectLst/>
                        </a:rPr>
                        <a:t> </a:t>
                      </a:r>
                      <a:r>
                        <a:rPr lang="ru-RU" sz="1200" spc="-5" dirty="0">
                          <a:effectLst/>
                        </a:rPr>
                        <a:t>Санкт-Петербург,</a:t>
                      </a:r>
                      <a:r>
                        <a:rPr lang="ru-RU" sz="1200" spc="-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ул.</a:t>
                      </a:r>
                      <a:r>
                        <a:rPr lang="ru-RU" sz="1200" spc="-24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Мира,</a:t>
                      </a:r>
                      <a:r>
                        <a:rPr lang="ru-RU" sz="1200" spc="-6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дом</a:t>
                      </a:r>
                      <a:r>
                        <a:rPr lang="ru-RU" sz="1200" spc="-6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18,</a:t>
                      </a:r>
                      <a:r>
                        <a:rPr lang="ru-RU" sz="1200" spc="-6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литер</a:t>
                      </a:r>
                      <a:r>
                        <a:rPr lang="ru-RU" sz="1200" spc="-6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А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</a:endParaRPr>
                    </a:p>
                    <a:p>
                      <a:pPr marL="762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</a:t>
                      </a:r>
                      <a:endParaRPr lang="ru-RU" sz="2000" dirty="0">
                        <a:effectLst/>
                        <a:latin typeface="Microsoft Sans Serif"/>
                        <a:ea typeface="Microsoft Sans Serif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879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Теоретико­-методологические основы раскрытия педагогического потенциала наследия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А.С.Пушкина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в ценностно-ориентированной системе обучения и воспитания как фактор формирования и развития духовно-нравственной личности в современной школе.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Литературоведческий подход в ценностно-ориентированной системе обучения и воспитания (далее в практической части идет раскрытие педагогического потенциала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487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Теоретико­-методологические основы раскрытия педагогического потенциала наследия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А.С.Пушкина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в ценностно-ориентированной системе обучения и воспитания как фактор формирования и развития духовно-нравственной личности в современной школе.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429000"/>
            <a:ext cx="8435280" cy="3240360"/>
          </a:xfrm>
        </p:spPr>
        <p:txBody>
          <a:bodyPr>
            <a:normAutofit fontScale="47500" lnSpcReduction="20000"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Социокультурный подход в воспитании духовно-нравственной личности (далее в практической части говорим о социокультурном взаимодействии).</a:t>
            </a:r>
          </a:p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Методологический подход построения ценностно-ориентированной системы обучения, развития и воспитания обучающегося в школе (методика урочной, внеурочной и внеклассной деятельности при раскрытии или построении системы: как на уроке, вне урока и во взаимодействии с образовательными организациями?).</a:t>
            </a:r>
          </a:p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Интегративный подход как методологический фундамент построения концептуальных основ ценностно-ориентированной системы обучения и воспитания в общеобразовательной организации (методика проведения уроков, внеклассных внеурочных занятий во взаимодействии с естественнонаучными дисциплинами).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9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Теоретико­-методологические основы раскрытия педагогического потенциала наследия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</a:rPr>
              <a:t>А.С.Пушкина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 в ценностно-ориентированной системе обучения и воспитания как фактор формирования и развития духовно-нравственной личности в современной школе.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Аксиологический подход в раскрытии педагогического потенциала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А.С.Пушкина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(Человек и его ценности – традиционные российские духовно-нравственные ценности, духовно-нравственные, общечеловеческие ценности</a:t>
            </a:r>
          </a:p>
        </p:txBody>
      </p:sp>
    </p:spTree>
    <p:extLst>
      <p:ext uri="{BB962C8B-B14F-4D97-AF65-F5344CB8AC3E}">
        <p14:creationId xmlns:p14="http://schemas.microsoft.com/office/powerpoint/2010/main" val="65585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Теоретико­-методологические основы раскрытия педагогического потенциала наследия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</a:rPr>
              <a:t>А.С.Пушкина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 в ценностно-ориентированной системе обучения и воспитания как фактор формирования и развития духовно-нравственной личности в современной школе.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Литературоведческий подход в ценностно-ориентированной системе обучения и воспитания (далее в практической части идет раскрытие педагогического потенциала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819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Теоретико­-методологические основы раскрытия педагогического потенциала наследия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</a:rPr>
              <a:t>А.С.Пушкина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 в ценностно-ориентированной системе обучения и воспитания как фактор формирования и развития духовно-нравственной личности в современной школе.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Литературоведческий подход в ценностно-ориентированной системе обучения и воспитания (далее в практической части идет раскрытие педагогического потенциала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723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Теоретико­-методологические основы раскрытия педагогического потенциала наследия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</a:rPr>
              <a:t>А.С.Пушкина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 в ценностно-ориентированной системе обучения и воспитания как фактор формирования и развития духовно-нравственной личности в современной школе.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664296"/>
          </a:xfrm>
        </p:spPr>
        <p:txBody>
          <a:bodyPr>
            <a:normAutofit fontScale="70000" lnSpcReduction="20000"/>
          </a:bodyPr>
          <a:lstStyle/>
          <a:p>
            <a:r>
              <a:rPr lang="ru-RU" sz="3800" b="1" dirty="0">
                <a:solidFill>
                  <a:schemeClr val="accent1">
                    <a:lumMod val="50000"/>
                  </a:schemeClr>
                </a:solidFill>
              </a:rPr>
              <a:t>Дидактические подходы в организации ценностно-ориентированной системы обучения и воспитания (структурирование содержания образования и выбора методов достижения его цели, психолого-педагогические условия, традиционный, </a:t>
            </a:r>
            <a:r>
              <a:rPr lang="ru-RU" sz="3800" b="1" dirty="0" err="1">
                <a:solidFill>
                  <a:schemeClr val="accent1">
                    <a:lumMod val="50000"/>
                  </a:schemeClr>
                </a:solidFill>
              </a:rPr>
              <a:t>компетентностный</a:t>
            </a:r>
            <a:r>
              <a:rPr lang="ru-RU" sz="3800" b="1" dirty="0">
                <a:solidFill>
                  <a:schemeClr val="accent1">
                    <a:lumMod val="50000"/>
                  </a:schemeClr>
                </a:solidFill>
              </a:rPr>
              <a:t>, личностно-ориентированный подходы в совокупности</a:t>
            </a:r>
            <a:r>
              <a:rPr lang="ru-RU" sz="3800" b="1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sz="3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4838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10162</TotalTime>
  <Words>544</Words>
  <Application>Microsoft Office PowerPoint</Application>
  <PresentationFormat>Экран (4:3)</PresentationFormat>
  <Paragraphs>87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Федеральная  инновационная площадка </vt:lpstr>
      <vt:lpstr>Апробация модели проекта</vt:lpstr>
      <vt:lpstr>УЧАСТНИКИ АПРОБАЦИИ</vt:lpstr>
      <vt:lpstr>Теоретико­-методологические основы раскрытия педагогического потенциала наследия А.С.Пушкина в ценностно-ориентированной системе обучения и воспитания как фактор формирования и развития духовно-нравственной личности в современной школе. </vt:lpstr>
      <vt:lpstr>Теоретико­-методологические основы раскрытия педагогического потенциала наследия А.С.Пушкина в ценностно-ориентированной системе обучения и воспитания как фактор формирования и развития духовно-нравственной личности в современной школе. </vt:lpstr>
      <vt:lpstr>Теоретико­-методологические основы раскрытия педагогического потенциала наследия А.С.Пушкина в ценностно-ориентированной системе обучения и воспитания как фактор формирования и развития духовно-нравственной личности в современной школе. </vt:lpstr>
      <vt:lpstr>Теоретико­-методологические основы раскрытия педагогического потенциала наследия А.С.Пушкина в ценностно-ориентированной системе обучения и воспитания как фактор формирования и развития духовно-нравственной личности в современной школе. </vt:lpstr>
      <vt:lpstr>Теоретико­-методологические основы раскрытия педагогического потенциала наследия А.С.Пушкина в ценностно-ориентированной системе обучения и воспитания как фактор формирования и развития духовно-нравственной личности в современной школе. </vt:lpstr>
      <vt:lpstr>Теоретико­-методологические основы раскрытия педагогического потенциала наследия А.С.Пушкина в ценностно-ориентированной системе обучения и воспитания как фактор формирования и развития духовно-нравственной личности в современной школе. </vt:lpstr>
      <vt:lpstr>Этапы апробации </vt:lpstr>
      <vt:lpstr>Модель </vt:lpstr>
      <vt:lpstr>1 этап «Изучение материалов» </vt:lpstr>
      <vt:lpstr>2 этап – диагностика  </vt:lpstr>
      <vt:lpstr>3 этап – создание материалов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ФИП</dc:title>
  <dc:creator>Admin</dc:creator>
  <cp:lastModifiedBy>Admin</cp:lastModifiedBy>
  <cp:revision>4</cp:revision>
  <dcterms:created xsi:type="dcterms:W3CDTF">2025-02-13T03:45:23Z</dcterms:created>
  <dcterms:modified xsi:type="dcterms:W3CDTF">2025-09-14T12:19:05Z</dcterms:modified>
</cp:coreProperties>
</file>