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идоренко Анна Владимировна" initials="САВ" lastIdx="1" clrIdx="0">
    <p:extLst>
      <p:ext uri="{19B8F6BF-5375-455C-9EA6-DF929625EA0E}">
        <p15:presenceInfo xmlns:p15="http://schemas.microsoft.com/office/powerpoint/2012/main" xmlns="" userId="S::SidorenkoAV@ieml.ru::d90bb7ce-d2e1-4d18-be6c-145eb015bb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7" autoAdjust="0"/>
    <p:restoredTop sz="94660"/>
  </p:normalViewPr>
  <p:slideViewPr>
    <p:cSldViewPr snapToGrid="0">
      <p:cViewPr>
        <p:scale>
          <a:sx n="99" d="100"/>
          <a:sy n="99" d="100"/>
        </p:scale>
        <p:origin x="-708" y="-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26T13:38:23.135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DD31E4-53D2-4EC4-AC4C-D28C55C9F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60AFAC3-A7DC-4946-BEBF-5385F38C2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49B0C7-C562-43D0-B231-42C4DEF9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10359A-2D0C-4A25-820B-ED42BD93D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4C7983-4893-4057-B760-A1E24EC25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12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09C716-25E7-4BF6-9948-D6BAE5E3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9716D2B-4933-4056-BDC9-E22A495E7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393C3E-8797-49D0-A264-E0665674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0420F7-0154-4DB0-92F3-9CB816F1D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76C15B-B19F-4E7F-8C65-0387C504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8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D683E91-5167-4C20-A28F-2A8A031BF8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D75050E-667E-49B8-9967-D77975605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632D2C-9DBE-497E-8DC8-7C6FBB5C6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FC7F53-571C-4256-BCB4-6A319A01D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361E85-DDE8-49E0-9C67-3CDCB60F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8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325EB1-7D01-4580-8E9F-9E471F9E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F5C2AA-30AC-42B5-9E45-23A61FBC2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17FDF5-DF0D-42AE-8C19-40E5E0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EDEBE22-E1FB-4EE9-9E4B-5D7A5CB7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68D6EF-9046-4199-B371-7FC7B45F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25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599B9F-C1FF-4A8E-A1AC-8D9415E5E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FD3BCE-5991-4256-B875-B7D1E200C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4A194E-68F1-4F61-87ED-5DB4E9027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561E02-33DC-4A79-B463-43CE31FC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765A58-B7FC-47BF-B732-6DD97E32D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29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90C2D4-DD67-41E5-87A2-F17E7D673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314EC4-4511-4A96-9D8E-DE697E8E3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EA8721-42B1-423D-8A48-729D3924C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2635990-5024-4072-BC88-4EA932551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F12FA22-B457-4F47-B264-4291E622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4F9EFDF-AA10-4927-B037-626381A4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9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C4F1F7-1F70-47F3-9357-315728E64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53CBC2-168A-4F92-A771-5234383DB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9363C4C-58BD-4DB8-825A-66F69F56F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DCF5D4D-2048-4002-AC79-26BA0429F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43DED1D-4F7C-4949-BC63-4ED8636C08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1F5A502-96A5-43BA-B377-ECD32F9AF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0058D55-8E23-42D9-A249-DE7938E1D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E1D181-4264-4E6B-9651-F0CA4C306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4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4FA872-E7DE-435E-9289-DA0A22718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4966C12-8249-4ABC-B43C-A7E12ADC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F4B6A90-66E6-4161-870B-8BD50696C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29D8C8C-04FC-4A8A-9E74-1E911CF8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8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F187AB-3A7D-4450-A81E-F407FB71B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8081D32-75AA-4910-8A35-F0CDD07C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39BF648-78BB-420E-B564-C3E91FC21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89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439643-2F06-48DE-95D4-B79E3D3D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269127-2D85-4308-988E-5371B6FD3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CFD8077-A484-4902-836E-1A9311D34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A85A36-8FEB-4B35-ACEF-70356D8B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7ABB48-AFC0-47A3-B77A-7B2C19B54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20E54B6-80CF-45BE-9EFE-3ACD8CD7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06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32B5A0-AB8E-4FF5-BDD0-35BB61576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C448927-0C29-4549-BF5D-C37F8C3AA3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9E409FB-9A51-4AD0-8648-5E1ED04EC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319D037-0297-450C-ACFF-3FFE2C7A4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25B71B1-A3D7-421C-BA42-B0300979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D664BB2-5AE5-45F2-9D58-9EC7E9A3B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0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66118A-F07A-4D66-897F-B90FDF77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D2379A9-A0DE-4297-AA97-EC46573BB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3296B9-8451-479E-A9CD-1766087B5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B887-BF26-4B52-9CF1-4E606D4738D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1EFE81-84B9-443E-B80F-7BAAE150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0B1AF9-1048-4D52-B59F-5ABC5A905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2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BDECA0-C5E5-4DB2-A6ED-2FC761B73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5342" y="575188"/>
            <a:ext cx="9421761" cy="428425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УСТАНОВОЧНЫЙ СЕМИНАР</a:t>
            </a:r>
            <a:r>
              <a:rPr lang="ru-RU" sz="32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+mn-lt"/>
              </a:rPr>
            </a:br>
            <a:r>
              <a:rPr lang="ru-RU" sz="3200" dirty="0">
                <a:solidFill>
                  <a:srgbClr val="002060"/>
                </a:solidFill>
                <a:latin typeface="+mn-lt"/>
              </a:rPr>
              <a:t> ПО РЕАЛИЗАЦИИ ИННОВАЦИОННОГО ПРОЕКТА «</a:t>
            </a:r>
            <a:r>
              <a:rPr lang="ru-RU" sz="3200">
                <a:solidFill>
                  <a:srgbClr val="002060"/>
                </a:solidFill>
                <a:latin typeface="+mn-lt"/>
              </a:rPr>
              <a:t>НАСЛЕДИЕ </a:t>
            </a:r>
            <a:r>
              <a:rPr lang="ru-RU" sz="3200" smtClean="0">
                <a:solidFill>
                  <a:srgbClr val="002060"/>
                </a:solidFill>
                <a:latin typeface="+mn-lt"/>
              </a:rPr>
              <a:t>А.С. </a:t>
            </a:r>
            <a:r>
              <a:rPr lang="ru-RU" sz="3200" dirty="0">
                <a:solidFill>
                  <a:srgbClr val="002060"/>
                </a:solidFill>
                <a:latin typeface="+mn-lt"/>
              </a:rPr>
              <a:t>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a:t>
            </a:r>
            <a:br>
              <a:rPr lang="ru-RU" sz="3200" dirty="0">
                <a:solidFill>
                  <a:srgbClr val="002060"/>
                </a:solidFill>
                <a:latin typeface="+mn-lt"/>
              </a:rPr>
            </a:b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4B69D22-5535-4C89-8606-FD278F39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5342" y="5051323"/>
            <a:ext cx="9751141" cy="818535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ФЕДЕРАЛЬНАЯ ИННОВАЦИОННАЯ ПЛОЩАДКА </a:t>
            </a:r>
          </a:p>
          <a:p>
            <a:r>
              <a:rPr lang="ru-RU" dirty="0">
                <a:solidFill>
                  <a:srgbClr val="002060"/>
                </a:solidFill>
              </a:rPr>
              <a:t>МБОУ «ЛИЦЕЙ №9 ИМЕНИ А.С. ПУШКИНА ЗЕЛЕНОДОЛЬСКОГО МУНИЦИПАЛЬНОГО РАЙОНА РТ»</a:t>
            </a:r>
          </a:p>
        </p:txBody>
      </p:sp>
    </p:spTree>
    <p:extLst>
      <p:ext uri="{BB962C8B-B14F-4D97-AF65-F5344CB8AC3E}">
        <p14:creationId xmlns:p14="http://schemas.microsoft.com/office/powerpoint/2010/main" val="2041449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8B86DB-229B-4A47-BE92-738A1440A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55" y="251973"/>
            <a:ext cx="11218690" cy="395594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+mn-lt"/>
              </a:rPr>
              <a:t>СОСТАВ КООРДИНАЦИОННОГО СОВЕТА  ПО РЕАЛИЗАЦИИ ИННОВАЦИОННОГО ПРОЕКТА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D2B7BE38-BEDF-4410-8E73-A12B6B611F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682838"/>
              </p:ext>
            </p:extLst>
          </p:nvPr>
        </p:nvGraphicFramePr>
        <p:xfrm>
          <a:off x="258098" y="647567"/>
          <a:ext cx="11683266" cy="5851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93331">
                  <a:extLst>
                    <a:ext uri="{9D8B030D-6E8A-4147-A177-3AD203B41FA5}">
                      <a16:colId xmlns:a16="http://schemas.microsoft.com/office/drawing/2014/main" xmlns="" val="3992730036"/>
                    </a:ext>
                  </a:extLst>
                </a:gridCol>
                <a:gridCol w="2854552">
                  <a:extLst>
                    <a:ext uri="{9D8B030D-6E8A-4147-A177-3AD203B41FA5}">
                      <a16:colId xmlns:a16="http://schemas.microsoft.com/office/drawing/2014/main" xmlns="" val="1387197459"/>
                    </a:ext>
                  </a:extLst>
                </a:gridCol>
                <a:gridCol w="4714905">
                  <a:extLst>
                    <a:ext uri="{9D8B030D-6E8A-4147-A177-3AD203B41FA5}">
                      <a16:colId xmlns:a16="http://schemas.microsoft.com/office/drawing/2014/main" xmlns="" val="1706353941"/>
                    </a:ext>
                  </a:extLst>
                </a:gridCol>
                <a:gridCol w="3620478">
                  <a:extLst>
                    <a:ext uri="{9D8B030D-6E8A-4147-A177-3AD203B41FA5}">
                      <a16:colId xmlns:a16="http://schemas.microsoft.com/office/drawing/2014/main" xmlns="" val="3079166184"/>
                    </a:ext>
                  </a:extLst>
                </a:gridCol>
              </a:tblGrid>
              <a:tr h="476119">
                <a:tc>
                  <a:txBody>
                    <a:bodyPr/>
                    <a:lstStyle/>
                    <a:p>
                      <a:pPr marR="50165" indent="-127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R="50165" indent="-1270" algn="ctr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L="86360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Мельникова Ольга Александровна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Заместитель директора по методической работе МБОУ«Лицей № 9 им .А.С.Пушкина ЗМР РТ»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Разработка содержания и методическое сопровождение 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720484906"/>
                  </a:ext>
                </a:extLst>
              </a:tr>
              <a:tr h="320072">
                <a:tc>
                  <a:txBody>
                    <a:bodyPr/>
                    <a:lstStyle/>
                    <a:p>
                      <a:pPr marR="50165" indent="-127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R="50165" indent="-127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err="1">
                          <a:effectLst/>
                        </a:rPr>
                        <a:t>Сайфуллина</a:t>
                      </a:r>
                      <a:r>
                        <a:rPr lang="ru-RU" sz="1600" dirty="0">
                          <a:effectLst/>
                        </a:rPr>
                        <a:t> Альбина </a:t>
                      </a:r>
                      <a:r>
                        <a:rPr lang="ru-RU" sz="1600" dirty="0" err="1">
                          <a:effectLst/>
                        </a:rPr>
                        <a:t>Исламовна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Заместитель директора МБОУ</a:t>
                      </a:r>
                    </a:p>
                    <a:p>
                      <a:pPr marL="86360" marR="50165" indent="-127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«Лицей № 9 им. А.С. Пушкина ЗМР РТ»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Куратор направления внеурочной деятельности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512643754"/>
                  </a:ext>
                </a:extLst>
              </a:tr>
              <a:tr h="476119">
                <a:tc>
                  <a:txBody>
                    <a:bodyPr/>
                    <a:lstStyle/>
                    <a:p>
                      <a:pPr marL="59690" marR="50165" indent="-127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R="50165" indent="-127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Чугунова Светлана Александровна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Заместитель директора МБОУ</a:t>
                      </a:r>
                    </a:p>
                    <a:p>
                      <a:pPr marL="86360" marR="50165" indent="-127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«Лицей № 9 им. А.С. Пушкина ЗМР РТ» по учебной работе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направления финансово- экономического обеспечения проекта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488624276"/>
                  </a:ext>
                </a:extLst>
              </a:tr>
              <a:tr h="54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R="50165" indent="-127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Османова Патимат Магомедовна </a:t>
                      </a:r>
                    </a:p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(по согласованию)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Директор МБОУ «Многопрофильный лицей № 5 им. А.С. Пушкина </a:t>
                      </a:r>
                      <a:r>
                        <a:rPr lang="ru-RU" sz="1600" dirty="0" err="1">
                          <a:effectLst/>
                        </a:rPr>
                        <a:t>г.Махачкала</a:t>
                      </a:r>
                      <a:r>
                        <a:rPr lang="ru-RU" sz="1600" dirty="0">
                          <a:effectLst/>
                        </a:rPr>
                        <a:t>» Республика Дагестан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Апробация модели в условиях изучения русского языка как неродного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172799565"/>
                  </a:ext>
                </a:extLst>
              </a:tr>
              <a:tr h="6121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Табунова Татьяна Александровна </a:t>
                      </a:r>
                    </a:p>
                    <a:p>
                      <a:pPr marL="86360" marR="50165" indent="-127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(по согласованию)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marR="136525" indent="12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Директор МОУ средняя школа</a:t>
                      </a:r>
                    </a:p>
                    <a:p>
                      <a:pPr marL="86360" marR="19685" indent="12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№43 им. А.С. Пушкина с углубленным изучением немецкого языка г.</a:t>
                      </a:r>
                    </a:p>
                    <a:p>
                      <a:pPr marL="86360" marR="50165" indent="-127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Ярославля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Апробация модели в условиях организации с углубленным изучением немецкого языка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22866656"/>
                  </a:ext>
                </a:extLst>
              </a:tr>
              <a:tr h="577270"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marR="177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Гатауллина Лейсан Фаритовна </a:t>
                      </a:r>
                    </a:p>
                    <a:p>
                      <a:pPr marL="86360" marR="177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(по согласованию)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Директор МБОУ «Нурминская средняя школа Балтасинского муниципального района РТ»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marR="7620" indent="-1905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Апробация модели в условиях школы с цифровым уклоном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5941163"/>
                  </a:ext>
                </a:extLst>
              </a:tr>
              <a:tr h="577270"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marR="584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Валиева Гульсина Мунировна </a:t>
                      </a:r>
                    </a:p>
                    <a:p>
                      <a:pPr marL="86360" marR="584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(по согласованию)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Директор МБОУ</a:t>
                      </a:r>
                    </a:p>
                    <a:p>
                      <a:pPr marL="86360" marR="92075" indent="1270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«Смаильская СОШ им. Героя Советского Союза Г. Гарифуллина Балтасинского МР РТ»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marR="76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Апробация модели в сельской школе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67285551"/>
                  </a:ext>
                </a:extLst>
              </a:tr>
              <a:tr h="680170"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marR="584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Козырев Юрий Владимирович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Директор ГБОУ средняя общеобразовательная школа №80 с углубленным изучением английского языка Петроградского района Санкт-Петербурга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marR="76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Апробация модели в </a:t>
                      </a:r>
                      <a:r>
                        <a:rPr lang="ru-RU" sz="1600" dirty="0" err="1">
                          <a:effectLst/>
                        </a:rPr>
                        <a:t>полилингвальной</a:t>
                      </a:r>
                      <a:r>
                        <a:rPr lang="ru-RU" sz="1600" dirty="0">
                          <a:effectLst/>
                        </a:rPr>
                        <a:t> школе с углубленным изучением иностранных  языков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30549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458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45883D-5477-4748-B029-822EC049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93" y="207552"/>
            <a:ext cx="10440988" cy="46078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</a:rPr>
              <a:t>СОСТАВ ПРОЕКТНЫХ ГРУПП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0B06C6-EBB7-42AC-92E6-7B1B49BA1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1693" y="1253610"/>
            <a:ext cx="5160784" cy="2344995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u="sng" dirty="0"/>
              <a:t>Группа №1</a:t>
            </a:r>
          </a:p>
          <a:p>
            <a:r>
              <a:rPr lang="ru-RU" dirty="0"/>
              <a:t>Разработка нормативной документации по обеспечению реализации инновационного проекта</a:t>
            </a:r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A879744-7EC7-4CA5-8220-AE83C2E32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388" y="3598605"/>
            <a:ext cx="5183187" cy="25910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Сидоренко А.В.</a:t>
            </a:r>
          </a:p>
          <a:p>
            <a:pPr marL="0" indent="0">
              <a:buNone/>
            </a:pPr>
            <a:r>
              <a:rPr lang="ru-RU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группы: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Кирюхина Н.М.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</a:t>
            </a:r>
            <a:r>
              <a:rPr lang="ru-RU" sz="29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Руппель</a:t>
            </a:r>
            <a:r>
              <a:rPr lang="ru-RU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О.А.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Трофименко Ю.А.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Чугунова С.А.</a:t>
            </a:r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19F01A8-6E7B-40EB-AEEA-DCB9C7E45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8174" y="1413077"/>
            <a:ext cx="5102022" cy="2026060"/>
          </a:xfrm>
        </p:spPr>
        <p:txBody>
          <a:bodyPr>
            <a:normAutofit/>
          </a:bodyPr>
          <a:lstStyle/>
          <a:p>
            <a:r>
              <a:rPr lang="ru-RU" u="sng" dirty="0"/>
              <a:t>Группа №2</a:t>
            </a:r>
          </a:p>
          <a:p>
            <a:r>
              <a:rPr lang="ru-RU" dirty="0"/>
              <a:t>Разработка концептуального и методологического обоснования инновационного проекта</a:t>
            </a:r>
          </a:p>
          <a:p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32A12F6B-B1D7-4E2D-8151-DAA606DCF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8174" y="3505459"/>
            <a:ext cx="4947214" cy="26842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Шагаева А.Ю.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группы: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Купцова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Г.Н.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Лебедева Т.Е.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Мухаметшина Р.Ф.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Нагуманова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Э.Ф.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	Филиппов Г.А.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412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45883D-5477-4748-B029-822EC049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775" y="207553"/>
            <a:ext cx="10370906" cy="3233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+mn-lt"/>
              </a:rPr>
              <a:t>СОСТАВ ПРОЕКТНЫХ ГРУПП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0B06C6-EBB7-42AC-92E6-7B1B49BA1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319" y="530943"/>
            <a:ext cx="5123479" cy="2045366"/>
          </a:xfrm>
        </p:spPr>
        <p:txBody>
          <a:bodyPr>
            <a:normAutofit/>
          </a:bodyPr>
          <a:lstStyle/>
          <a:p>
            <a:r>
              <a:rPr lang="ru-RU" sz="2000" dirty="0"/>
              <a:t>Группа №3</a:t>
            </a:r>
          </a:p>
          <a:p>
            <a:r>
              <a:rPr lang="ru-RU" sz="2000" dirty="0"/>
              <a:t>Разработка инструментария для диагностических процедур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A879744-7EC7-4CA5-8220-AE83C2E32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4096" y="1887795"/>
            <a:ext cx="5123479" cy="18287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Иванова И.М.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</a:rPr>
              <a:t>Члены группы: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1.	</a:t>
            </a:r>
            <a:r>
              <a:rPr lang="ru-RU" sz="6400" dirty="0" err="1">
                <a:solidFill>
                  <a:srgbClr val="002060"/>
                </a:solidFill>
              </a:rPr>
              <a:t>Мингалиева</a:t>
            </a:r>
            <a:r>
              <a:rPr lang="ru-RU" sz="6400" dirty="0">
                <a:solidFill>
                  <a:srgbClr val="002060"/>
                </a:solidFill>
              </a:rPr>
              <a:t> Л.Э. (по согласованию)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2.	Сидоренко А.В.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3.	Трофименко Ю.А.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4.	Чугунова С.А.</a:t>
            </a:r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19F01A8-6E7B-40EB-AEEA-DCB9C7E45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9267" y="910766"/>
            <a:ext cx="5160784" cy="1490457"/>
          </a:xfrm>
        </p:spPr>
        <p:txBody>
          <a:bodyPr>
            <a:normAutofit/>
          </a:bodyPr>
          <a:lstStyle/>
          <a:p>
            <a:r>
              <a:rPr lang="ru-RU" sz="2000" dirty="0"/>
              <a:t>Группа №4</a:t>
            </a:r>
          </a:p>
          <a:p>
            <a:r>
              <a:rPr lang="ru-RU" sz="2000" dirty="0"/>
              <a:t>Разработка и актуализация документации по планированию и организации образовательного процесса </a:t>
            </a:r>
          </a:p>
          <a:p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32A12F6B-B1D7-4E2D-8151-DAA606DCF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3930" y="2101646"/>
            <a:ext cx="4991458" cy="408801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Шагаева А.Ю.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</a:rPr>
              <a:t>Члены группы: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1.	Бондаренко В.Г.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2.	Иванова И.М.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3.	Мельникова О.А.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4.	</a:t>
            </a:r>
            <a:r>
              <a:rPr lang="ru-RU" sz="6400" dirty="0" err="1">
                <a:solidFill>
                  <a:srgbClr val="002060"/>
                </a:solidFill>
              </a:rPr>
              <a:t>Руппель</a:t>
            </a:r>
            <a:r>
              <a:rPr lang="ru-RU" sz="6400" dirty="0">
                <a:solidFill>
                  <a:srgbClr val="002060"/>
                </a:solidFill>
              </a:rPr>
              <a:t> О.А.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5.	</a:t>
            </a:r>
            <a:r>
              <a:rPr lang="ru-RU" sz="6400" dirty="0" err="1">
                <a:solidFill>
                  <a:srgbClr val="002060"/>
                </a:solidFill>
              </a:rPr>
              <a:t>Сайфуллина</a:t>
            </a:r>
            <a:r>
              <a:rPr lang="ru-RU" sz="6400" dirty="0">
                <a:solidFill>
                  <a:srgbClr val="002060"/>
                </a:solidFill>
              </a:rPr>
              <a:t> А.И.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6.	Сидоренко А.В.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7.	Чугунова С.А.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8.	Кирюхина Н.М.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9.	Валиева Г.М. (по согласованию)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10.	</a:t>
            </a:r>
            <a:r>
              <a:rPr lang="ru-RU" sz="6400" dirty="0" err="1">
                <a:solidFill>
                  <a:srgbClr val="002060"/>
                </a:solidFill>
              </a:rPr>
              <a:t>Гатауллина</a:t>
            </a:r>
            <a:r>
              <a:rPr lang="ru-RU" sz="6400" dirty="0">
                <a:solidFill>
                  <a:srgbClr val="002060"/>
                </a:solidFill>
              </a:rPr>
              <a:t> Л.Ф. (по согласованию)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11.	Козырев Ю.В. (по согласованию)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12.	</a:t>
            </a:r>
            <a:r>
              <a:rPr lang="ru-RU" sz="6400" dirty="0" err="1">
                <a:solidFill>
                  <a:srgbClr val="002060"/>
                </a:solidFill>
              </a:rPr>
              <a:t>Османова</a:t>
            </a:r>
            <a:r>
              <a:rPr lang="ru-RU" sz="6400" dirty="0">
                <a:solidFill>
                  <a:srgbClr val="002060"/>
                </a:solidFill>
              </a:rPr>
              <a:t> П.М. (по согласованию)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13.	</a:t>
            </a:r>
            <a:r>
              <a:rPr lang="ru-RU" sz="6400" dirty="0" err="1">
                <a:solidFill>
                  <a:srgbClr val="002060"/>
                </a:solidFill>
              </a:rPr>
              <a:t>Табунова</a:t>
            </a:r>
            <a:r>
              <a:rPr lang="ru-RU" sz="6400" dirty="0">
                <a:solidFill>
                  <a:srgbClr val="002060"/>
                </a:solidFill>
              </a:rPr>
              <a:t> Т.А. (по согласованию)</a:t>
            </a: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1F8102D-F822-4C2D-9C04-212ACEE0B945}"/>
              </a:ext>
            </a:extLst>
          </p:cNvPr>
          <p:cNvSpPr txBox="1"/>
          <p:nvPr/>
        </p:nvSpPr>
        <p:spPr>
          <a:xfrm>
            <a:off x="852794" y="3758075"/>
            <a:ext cx="544215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Группа № 5</a:t>
            </a:r>
          </a:p>
          <a:p>
            <a:r>
              <a:rPr lang="ru-RU" b="1" dirty="0"/>
              <a:t>Формирование опорной содержательной базы инновационного проекта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Руководитель группы: </a:t>
            </a:r>
            <a:r>
              <a:rPr lang="ru-RU" sz="1600" dirty="0" err="1">
                <a:solidFill>
                  <a:srgbClr val="002060"/>
                </a:solidFill>
              </a:rPr>
              <a:t>Чиглинцева</a:t>
            </a:r>
            <a:r>
              <a:rPr lang="ru-RU" sz="1600" dirty="0">
                <a:solidFill>
                  <a:srgbClr val="002060"/>
                </a:solidFill>
              </a:rPr>
              <a:t> О.В.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Члены группы: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1.	</a:t>
            </a:r>
            <a:r>
              <a:rPr lang="ru-RU" sz="1600" dirty="0" err="1">
                <a:solidFill>
                  <a:srgbClr val="002060"/>
                </a:solidFill>
              </a:rPr>
              <a:t>Галякбарова</a:t>
            </a:r>
            <a:r>
              <a:rPr lang="ru-RU" sz="1600" dirty="0">
                <a:solidFill>
                  <a:srgbClr val="002060"/>
                </a:solidFill>
              </a:rPr>
              <a:t> В.Д.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2.	Кирюхина Н.М.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3.	Никитина С.Н.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4.	Полухина Т.А.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5.	</a:t>
            </a:r>
            <a:r>
              <a:rPr lang="ru-RU" sz="1600" dirty="0" err="1">
                <a:solidFill>
                  <a:srgbClr val="002060"/>
                </a:solidFill>
              </a:rPr>
              <a:t>Тупаева</a:t>
            </a:r>
            <a:r>
              <a:rPr lang="ru-RU" sz="1600" dirty="0">
                <a:solidFill>
                  <a:srgbClr val="002060"/>
                </a:solidFill>
              </a:rPr>
              <a:t> Н.И.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6.	Тимофеева Е.С.</a:t>
            </a:r>
          </a:p>
        </p:txBody>
      </p:sp>
    </p:spTree>
    <p:extLst>
      <p:ext uri="{BB962C8B-B14F-4D97-AF65-F5344CB8AC3E}">
        <p14:creationId xmlns:p14="http://schemas.microsoft.com/office/powerpoint/2010/main" val="2442510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3A3CFB-BD37-4AF6-9EF4-125694F48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2" y="1039761"/>
            <a:ext cx="11304638" cy="12536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DC570A-B3C0-441D-BEF7-9562F76BD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2" y="1651819"/>
            <a:ext cx="10682748" cy="45251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u="sng" dirty="0"/>
          </a:p>
          <a:p>
            <a:pPr marL="0" indent="0">
              <a:buNone/>
            </a:pPr>
            <a:r>
              <a:rPr lang="ru-RU" u="sng" dirty="0">
                <a:solidFill>
                  <a:srgbClr val="002060"/>
                </a:solidFill>
              </a:rPr>
              <a:t>ПЕРИОД РЕАЛИЗАЦИИ ПРОЕКТА: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2024-2026 гг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21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u="sng" dirty="0">
                <a:solidFill>
                  <a:srgbClr val="002060"/>
                </a:solidFill>
              </a:rPr>
              <a:t>НАПРАВЛЕНИЕ ДЕЯТЕЛЬНОСТИ ИННОВАЦИОННОЙ ПЛОЩАДКИ: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Разработка, апробация и внедрение </a:t>
            </a:r>
            <a:r>
              <a:rPr lang="ru-RU" dirty="0">
                <a:solidFill>
                  <a:srgbClr val="002060"/>
                </a:solidFill>
              </a:rPr>
              <a:t>новых элементов содержания образования и систем воспитания, новых педагогических технологий, форм, методов и средств обучения в организациях, осуществляющих образовательную деятельность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u="sng" dirty="0">
                <a:solidFill>
                  <a:srgbClr val="002060"/>
                </a:solidFill>
              </a:rPr>
              <a:t>ЦЕЛЬ ПРОЕКТА: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Формирование, сохранение и укрепление </a:t>
            </a:r>
            <a:r>
              <a:rPr lang="ru-RU" dirty="0">
                <a:solidFill>
                  <a:srgbClr val="002060"/>
                </a:solidFill>
              </a:rPr>
              <a:t>традиционных российских духовно-нравственных ценностей в общеобразовательной организации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381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CC51F8-6D7C-4211-B112-A74BF0D83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1043346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781231-B607-470B-8504-48DC9A8AC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93" y="1290484"/>
            <a:ext cx="11068665" cy="5781367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4600" b="1" dirty="0">
                <a:solidFill>
                  <a:srgbClr val="002060"/>
                </a:solidFill>
                <a:ea typeface="+mj-ea"/>
                <a:cs typeface="+mj-cs"/>
              </a:rPr>
              <a:t>Задачи проекта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Разработка и обоснование теоретико-методологической основы (концепции) модели формирования сохранения и укрепления традиционных российских духовно-нравственных ценностей в общеобразовательной организации на основе ценностно-деятельностной технологии «Педагогика А.С. Пушкина».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Разработка организационно-методической модели формирования, сохранения и укрепления традиционных российских духовно-нравственных ценностей на основе наследия А.С. Пушкина.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Разработка содержательного контента организационно-методической модели формирования, сохранения  и  укрепления  традиционных российских духовно-нравственных ценностей (уклад жизни  школы,  актуализированная  рабочая  программа воспитательной деятельности, программа внеурочной деятельности общеобразовательной организации, методические пособия по внедрению и реализации педагогами ценностно-деятельностной технологии «Педагогика А. С. Пушкина»,  программа  работы  с родителями, программа деятельности школьного самоуправления), инструментария для оценки результативности реализации проекта.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Создание ценностно-деятельностной среды общеобразовательной организации.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Апробация организационно-методической модели формирования, сохранения и укрепления традиционных российских духовно-нравственных ценностей в образовательных организациях, в том числе, входящих в Ассоциацию «Содружество образовательных организаций имени А.С. Пушкина и педагогов»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4200" dirty="0">
                <a:solidFill>
                  <a:srgbClr val="002060"/>
                </a:solidFill>
                <a:ea typeface="+mj-ea"/>
                <a:cs typeface="+mj-cs"/>
              </a:rPr>
              <a:t>Диссеминация опыта работы по формированию, сохранению и укреплению традиционных российских духовно-нравственных ценностей в общеобразовательной организации.</a:t>
            </a:r>
          </a:p>
          <a:p>
            <a:pPr algn="ctr">
              <a:buFont typeface="Wingdings" panose="05000000000000000000" pitchFamily="2" charset="2"/>
              <a:buChar char="q"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190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0DBDEE-4F5E-43CB-AD33-671BCD93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5" y="166737"/>
            <a:ext cx="11139948" cy="99910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6BE8A1-04F3-4373-BE54-8EBE2276B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5" y="1165838"/>
            <a:ext cx="11488993" cy="569216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Практическая значимость проекта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7200" dirty="0"/>
              <a:t>	</a:t>
            </a:r>
            <a:r>
              <a:rPr lang="ru-RU" sz="7200" dirty="0">
                <a:solidFill>
                  <a:srgbClr val="002060"/>
                </a:solidFill>
              </a:rPr>
              <a:t>совершенствование способов управления образовательной организацией на осно</a:t>
            </a:r>
            <a:r>
              <a:rPr lang="ru-RU" sz="6400" dirty="0">
                <a:solidFill>
                  <a:srgbClr val="002060"/>
                </a:solidFill>
              </a:rPr>
              <a:t>ве Уклада жизни школы, локальных нормативных актов, регулирующих образовательный и воспитательный процесс, единых методических и оценочных требований в части формирования, сохранения и укрепления традиционных российских духовно-нравственных ценностей;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реализация в полном объеме требований федеральных образовательных стандартов общего образования в части реализации воспитательного компонента образования;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создание единого ценностно-ориентированного обучающего и методического пространства для реализации учебной и воспитательной деятельности;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повышение профессиональной компетенции педагогов в области методической и оценочной деятельности в соответствии с требованиями Профессионального стандарта педагога и требованиями ФГОС общего образования к образовательным результатам обучающихся.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	повышение качества образования в общеобразовательной организации за счет формирования у всех участников образовательного процесса общепринятых и установленных нормативными государственными актами и Укладом жизни школы ценностей;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обеспечение комфортной психолого-педагогической среды обучения, создание ситуации успеха и признания для каждого обучающегося;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повышение вовлеченности и родительского сообщества в деятельность образовательной организации по формированию ценностных ориентаций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66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097A4B-7498-4267-A6F6-BD90D108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2" y="275113"/>
            <a:ext cx="11264917" cy="505312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+mn-lt"/>
              </a:rPr>
              <a:t>ПЛАН РАБОТЫ («ДОРОЖНАЯ КАРТА») РЕАЛИЗАЦИИ ПРОЕКТА В 2024 г (ПОДГОТОВИТЕЛЬНЫЙ ЭТАП)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709B24AE-B360-4811-A04C-82B01B5330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879286"/>
              </p:ext>
            </p:extLst>
          </p:nvPr>
        </p:nvGraphicFramePr>
        <p:xfrm>
          <a:off x="327602" y="909110"/>
          <a:ext cx="11536795" cy="5435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102">
                  <a:extLst>
                    <a:ext uri="{9D8B030D-6E8A-4147-A177-3AD203B41FA5}">
                      <a16:colId xmlns:a16="http://schemas.microsoft.com/office/drawing/2014/main" xmlns="" val="1415040715"/>
                    </a:ext>
                  </a:extLst>
                </a:gridCol>
                <a:gridCol w="8721728">
                  <a:extLst>
                    <a:ext uri="{9D8B030D-6E8A-4147-A177-3AD203B41FA5}">
                      <a16:colId xmlns:a16="http://schemas.microsoft.com/office/drawing/2014/main" xmlns="" val="2101325519"/>
                    </a:ext>
                  </a:extLst>
                </a:gridCol>
                <a:gridCol w="1916965">
                  <a:extLst>
                    <a:ext uri="{9D8B030D-6E8A-4147-A177-3AD203B41FA5}">
                      <a16:colId xmlns:a16="http://schemas.microsoft.com/office/drawing/2014/main" xmlns="" val="705761166"/>
                    </a:ext>
                  </a:extLst>
                </a:gridCol>
              </a:tblGrid>
              <a:tr h="284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Мероприятие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Срок реализации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2147714581"/>
                  </a:ext>
                </a:extLst>
              </a:tr>
              <a:tr h="531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Разработка и утверждение нормативного локального акта по утверждению состава Координационного совета реализации проекта; определение рабочей группы по реализации проекта, плана реализации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11.01-31.01.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1129898967"/>
                  </a:ext>
                </a:extLst>
              </a:tr>
              <a:tr h="463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Формирование команды специалистов, обеспечивающих реализацию проекта (проектных групп по основным направлениям). Определение мероприятий и ожидаемых результатов по каждому направлению.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Формирование плана мероприятий по реализации проекта. Подготовка нормативных локальных актов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01.02.-01.04.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1372668907"/>
                  </a:ext>
                </a:extLst>
              </a:tr>
              <a:tr h="5144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3.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Подготовка и проведение установочного семинара для участников проекта, включая соисполнителей и участников апробации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01.02.-01.03.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2962327459"/>
                  </a:ext>
                </a:extLst>
              </a:tr>
              <a:tr h="3902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Разработка концепции модели формирования, сохранения и укрепления традиционных российских духовно- нравственных ценностей в общеобразовательной организации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01.02.-01.07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618059984"/>
                  </a:ext>
                </a:extLst>
              </a:tr>
              <a:tr h="18048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Разработка инструментария для мониторинга образовательной среды общеобразовательной организации (педагогический коллектив, административный персонал) по вопросам готовности к осуществлению проекта по формированию, сохранению и укреплению традиционных российских духовно- нравственных ценностей - ценностных ориентаций участников образовательного процесса на предмет сформированности традиционных российских духовно- нравственных ценностей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20.02.-20.03.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37" marR="18537" marT="0" marB="0" anchor="ctr"/>
                </a:tc>
                <a:extLst>
                  <a:ext uri="{0D108BD9-81ED-4DB2-BD59-A6C34878D82A}">
                    <a16:rowId xmlns:a16="http://schemas.microsoft.com/office/drawing/2014/main" xmlns="" val="2760949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865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097A4B-7498-4267-A6F6-BD90D108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445" y="213641"/>
            <a:ext cx="11257110" cy="505312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+mn-lt"/>
              </a:rPr>
              <a:t>ПЛАН РАБОТЫ («ДОРОЖНАЯ КАРТА») РЕАЛИЗАЦИИ ПРОЕКТА В 2024 г (ПОДГОТОВИТЕЛЬНЫЙ ЭТАП)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782BD36B-7D0F-47EF-994E-71C14664D2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454408"/>
              </p:ext>
            </p:extLst>
          </p:nvPr>
        </p:nvGraphicFramePr>
        <p:xfrm>
          <a:off x="291993" y="718953"/>
          <a:ext cx="11656679" cy="5886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834">
                  <a:extLst>
                    <a:ext uri="{9D8B030D-6E8A-4147-A177-3AD203B41FA5}">
                      <a16:colId xmlns:a16="http://schemas.microsoft.com/office/drawing/2014/main" xmlns="" val="2965441579"/>
                    </a:ext>
                  </a:extLst>
                </a:gridCol>
                <a:gridCol w="10281237">
                  <a:extLst>
                    <a:ext uri="{9D8B030D-6E8A-4147-A177-3AD203B41FA5}">
                      <a16:colId xmlns:a16="http://schemas.microsoft.com/office/drawing/2014/main" xmlns="" val="691423408"/>
                    </a:ext>
                  </a:extLst>
                </a:gridCol>
                <a:gridCol w="1006608">
                  <a:extLst>
                    <a:ext uri="{9D8B030D-6E8A-4147-A177-3AD203B41FA5}">
                      <a16:colId xmlns:a16="http://schemas.microsoft.com/office/drawing/2014/main" xmlns="" val="2860290656"/>
                    </a:ext>
                  </a:extLst>
                </a:gridCol>
              </a:tblGrid>
              <a:tr h="10146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Проведение мониторинга образовательной среды общеобразовательной организации (педагогический коллектив, административный персонал) на предмет сформированности традиционных российских духовно- нравственных ценностей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20.03.-01.04.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3367605595"/>
                  </a:ext>
                </a:extLst>
              </a:tr>
              <a:tr h="5049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Разработка организационно-методической модели укрепления традиционных российских духовно-нравственных ценностей в общеобразовательной организации на основе наследия А.С. Пушкина.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01.04.-01.07.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2229438870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Разработка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утверждение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образовательной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программы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дополнительного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профессионального образования</a:t>
                      </a:r>
                      <a:r>
                        <a:rPr lang="ru-RU" sz="1600" spc="-230" dirty="0">
                          <a:effectLst/>
                        </a:rPr>
                        <a:t>  </a:t>
                      </a:r>
                      <a:r>
                        <a:rPr lang="ru-RU" sz="1600" dirty="0">
                          <a:effectLst/>
                        </a:rPr>
                        <a:t>«Модель  формирования,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сохранения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укрепления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традиционных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российских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духовно-</a:t>
                      </a:r>
                      <a:r>
                        <a:rPr lang="ru-RU" sz="1600" spc="-23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нравственных</a:t>
                      </a:r>
                      <a:r>
                        <a:rPr lang="ru-RU" sz="1600" spc="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ценностей</a:t>
                      </a:r>
                      <a:r>
                        <a:rPr lang="ru-RU" sz="1600" spc="2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в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общеобразовательной</a:t>
                      </a:r>
                      <a:r>
                        <a:rPr lang="ru-RU" sz="1600" spc="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организации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на основе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наследия А.С.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Пушкина»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для</a:t>
                      </a:r>
                      <a:r>
                        <a:rPr lang="ru-RU" sz="1600" spc="4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педагогических</a:t>
                      </a:r>
                      <a:r>
                        <a:rPr lang="ru-RU" sz="1600" spc="5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работников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общеобразовательных</a:t>
                      </a:r>
                      <a:r>
                        <a:rPr lang="ru-RU" sz="1600" spc="6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организаций. Определения организации – исполнителя по реализации программы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01.04. -01.07.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841839279"/>
                  </a:ext>
                </a:extLst>
              </a:tr>
              <a:tr h="758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 marL="762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Проведение</a:t>
                      </a:r>
                      <a:r>
                        <a:rPr lang="ru-RU" sz="1600" spc="6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краткосрочных</a:t>
                      </a:r>
                      <a:r>
                        <a:rPr lang="ru-RU" sz="1600" spc="6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курсов</a:t>
                      </a:r>
                    </a:p>
                    <a:p>
                      <a:pPr marL="762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повышения  квалификации  (32</a:t>
                      </a:r>
                      <a:r>
                        <a:rPr lang="ru-RU" sz="1600" spc="6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час.)</a:t>
                      </a:r>
                      <a:r>
                        <a:rPr lang="ru-RU" sz="1600" spc="6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для</a:t>
                      </a:r>
                      <a:r>
                        <a:rPr lang="ru-RU" sz="1600" spc="6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педагогических</a:t>
                      </a:r>
                      <a:r>
                        <a:rPr lang="ru-RU" sz="1600" spc="-2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работников</a:t>
                      </a:r>
                      <a:r>
                        <a:rPr lang="ru-RU" sz="1600" spc="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МБОУ «Лицей №9 ЗМР РТ» «Модель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формирования,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сохранения</a:t>
                      </a:r>
                      <a:r>
                        <a:rPr lang="ru-RU" sz="1600" spc="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укрепления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традиционных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российских</a:t>
                      </a:r>
                      <a:r>
                        <a:rPr lang="ru-RU" sz="1600" spc="7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духовно-нравственных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ценностей</a:t>
                      </a:r>
                      <a:r>
                        <a:rPr lang="ru-RU" sz="1600" spc="2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в</a:t>
                      </a:r>
                      <a:r>
                        <a:rPr lang="ru-RU" sz="1600" spc="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общеобразовательной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организации</a:t>
                      </a:r>
                      <a:r>
                        <a:rPr lang="ru-RU" sz="1600" spc="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на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основе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наследия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А.С.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Пушкина».</a:t>
                      </a:r>
                    </a:p>
                    <a:p>
                      <a:pPr marL="762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01.08.-15.08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1064852184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Актуализация</a:t>
                      </a:r>
                      <a:r>
                        <a:rPr lang="ru-RU" sz="1600" spc="5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Уклада</a:t>
                      </a:r>
                      <a:r>
                        <a:rPr lang="ru-RU" sz="1600" spc="5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жизни</a:t>
                      </a:r>
                      <a:r>
                        <a:rPr lang="ru-RU" sz="1600" spc="5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школы</a:t>
                      </a:r>
                      <a:r>
                        <a:rPr lang="ru-RU" sz="1600" spc="-2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учетом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модели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«Модель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формирования,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сохранения</a:t>
                      </a:r>
                      <a:r>
                        <a:rPr lang="ru-RU" sz="1600" spc="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укрепления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традиционных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российских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духовно-нравственных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ценностей</a:t>
                      </a:r>
                      <a:r>
                        <a:rPr lang="ru-RU" sz="1600" spc="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в</a:t>
                      </a:r>
                      <a:r>
                        <a:rPr lang="ru-RU" sz="1600" spc="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общеобразовательной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организации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на</a:t>
                      </a:r>
                      <a:r>
                        <a:rPr lang="ru-RU" sz="1600" spc="3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основе</a:t>
                      </a:r>
                      <a:r>
                        <a:rPr lang="ru-RU" sz="1600" spc="3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наследия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А.С.</a:t>
                      </a:r>
                      <a:r>
                        <a:rPr lang="ru-RU" sz="1600" spc="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Пушкина»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01.02.-01.07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1130158764"/>
                  </a:ext>
                </a:extLst>
              </a:tr>
              <a:tr h="8601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Проектирование и создание условий ценностно-деятельностной среды в образовательной организации. Проведение конкурса среди обучающихся на создание ценностной среды, сбор предложений от представителей родительского сообщества, педагогического коллектива, общественности и руководства города. Создание и реализация на основе предложений плана формирования ценностно- деятельностной среды по формированию, сохранению и укреплению традиционных духовно-нравственных ценностей у участников образовательного процесса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01.02.-01.12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3371806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07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097A4B-7498-4267-A6F6-BD90D108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726" y="173806"/>
            <a:ext cx="11180269" cy="505312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+mn-lt"/>
              </a:rPr>
              <a:t>ПЛАН РАБОТЫ («ДОРОЖНАЯ КАРТА») РЕАЛИЗАЦИИ ПРОЕКТА В 2024 г (ПОДГОТОВИТЕЛЬНЫЙ ЭТАП)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D9AC3C4-70D4-4A0E-9DC0-12D8B18AC3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9460783"/>
              </p:ext>
            </p:extLst>
          </p:nvPr>
        </p:nvGraphicFramePr>
        <p:xfrm>
          <a:off x="468726" y="975872"/>
          <a:ext cx="11410790" cy="5455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501">
                  <a:extLst>
                    <a:ext uri="{9D8B030D-6E8A-4147-A177-3AD203B41FA5}">
                      <a16:colId xmlns:a16="http://schemas.microsoft.com/office/drawing/2014/main" xmlns="" val="906643634"/>
                    </a:ext>
                  </a:extLst>
                </a:gridCol>
                <a:gridCol w="9065227">
                  <a:extLst>
                    <a:ext uri="{9D8B030D-6E8A-4147-A177-3AD203B41FA5}">
                      <a16:colId xmlns:a16="http://schemas.microsoft.com/office/drawing/2014/main" xmlns="" val="3457067673"/>
                    </a:ext>
                  </a:extLst>
                </a:gridCol>
                <a:gridCol w="1121062">
                  <a:extLst>
                    <a:ext uri="{9D8B030D-6E8A-4147-A177-3AD203B41FA5}">
                      <a16:colId xmlns:a16="http://schemas.microsoft.com/office/drawing/2014/main" xmlns="" val="1968240065"/>
                    </a:ext>
                  </a:extLst>
                </a:gridCol>
              </a:tblGrid>
              <a:tr h="34005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12.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/>
                </a:tc>
                <a:tc>
                  <a:txBody>
                    <a:bodyPr/>
                    <a:lstStyle/>
                    <a:p>
                      <a:pPr marL="7620" marR="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Разработка</a:t>
                      </a:r>
                      <a:r>
                        <a:rPr lang="ru-RU" sz="1600" b="0" spc="1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содержательного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контента</a:t>
                      </a:r>
                      <a:r>
                        <a:rPr lang="ru-RU" sz="1600" b="0" spc="2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организационно-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методической</a:t>
                      </a:r>
                      <a:r>
                        <a:rPr lang="ru-RU" sz="1600" b="0" spc="1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модели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формирования</a:t>
                      </a:r>
                      <a:r>
                        <a:rPr lang="ru-RU" sz="1600" b="0" spc="10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сохранения</a:t>
                      </a:r>
                      <a:r>
                        <a:rPr lang="ru-RU" sz="1600" b="0" spc="1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и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укрепления</a:t>
                      </a:r>
                      <a:r>
                        <a:rPr lang="ru-RU" sz="1600" b="0" spc="2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традиционных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российских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духовно-нравственных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ценностей</a:t>
                      </a:r>
                      <a:r>
                        <a:rPr lang="ru-RU" sz="1600" b="0" spc="20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в</a:t>
                      </a:r>
                      <a:r>
                        <a:rPr lang="ru-RU" sz="1600" b="0" spc="2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общеобразовательной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организации:</a:t>
                      </a:r>
                      <a:r>
                        <a:rPr lang="ru-RU" sz="1600" b="0" spc="100" dirty="0">
                          <a:effectLst/>
                        </a:rPr>
                        <a:t> </a:t>
                      </a:r>
                      <a:endParaRPr lang="ru-RU" sz="1600" b="0" dirty="0">
                        <a:effectLst/>
                      </a:endParaRPr>
                    </a:p>
                    <a:p>
                      <a:pPr marL="342900" marR="3175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0" dirty="0">
                          <a:effectLst/>
                        </a:rPr>
                        <a:t>Актуализация рабочей программы воспитательной деятельности, программы внеурочной деятельности общеобразовательной организации,  разработка методических пособий по внедрению и реализации педагогами ценностно- деятельностной технологии «Педагогика А. С. Пушкина».</a:t>
                      </a:r>
                    </a:p>
                    <a:p>
                      <a:pPr marL="342900" marR="3175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0" dirty="0">
                          <a:effectLst/>
                        </a:rPr>
                        <a:t>Разработка программы работы с родителями, программы деятельности школьного самоуправления, </a:t>
                      </a:r>
                    </a:p>
                    <a:p>
                      <a:pPr marL="342900" marR="3175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0" dirty="0">
                          <a:effectLst/>
                        </a:rPr>
                        <a:t>Разработка инструментария для оценки результативности апробации и внедрения проекта</a:t>
                      </a:r>
                      <a:endParaRPr lang="ru-RU" sz="1600" b="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11.01.-01.12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 anchor="ctr"/>
                </a:tc>
                <a:extLst>
                  <a:ext uri="{0D108BD9-81ED-4DB2-BD59-A6C34878D82A}">
                    <a16:rowId xmlns:a16="http://schemas.microsoft.com/office/drawing/2014/main" xmlns="" val="318336124"/>
                  </a:ext>
                </a:extLst>
              </a:tr>
              <a:tr h="5852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13.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Подготовка отчетов руководителями проектных групп в соответствии с планами мероприятий по подготовке реализации проекта в 2024 году. 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01.12.-10.12.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 anchor="ctr"/>
                </a:tc>
                <a:extLst>
                  <a:ext uri="{0D108BD9-81ED-4DB2-BD59-A6C34878D82A}">
                    <a16:rowId xmlns:a16="http://schemas.microsoft.com/office/drawing/2014/main" xmlns="" val="1871311021"/>
                  </a:ext>
                </a:extLst>
              </a:tr>
              <a:tr h="884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14.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Подготовка и проведение сессии</a:t>
                      </a:r>
                      <a:r>
                        <a:rPr lang="ru-RU" sz="1600" b="0" spc="30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Координационного</a:t>
                      </a:r>
                      <a:r>
                        <a:rPr lang="ru-RU" sz="1600" b="0" spc="3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совета</a:t>
                      </a:r>
                      <a:r>
                        <a:rPr lang="ru-RU" sz="1600" b="0" spc="-230" dirty="0">
                          <a:effectLst/>
                        </a:rPr>
                        <a:t> </a:t>
                      </a:r>
                      <a:r>
                        <a:rPr lang="ru-RU" sz="1600" b="0" spc="-5" dirty="0">
                          <a:effectLst/>
                        </a:rPr>
                        <a:t>по</a:t>
                      </a:r>
                      <a:r>
                        <a:rPr lang="ru-RU" sz="1600" b="0" spc="-60" dirty="0">
                          <a:effectLst/>
                        </a:rPr>
                        <a:t> </a:t>
                      </a:r>
                      <a:r>
                        <a:rPr lang="ru-RU" sz="1600" b="0" spc="-5" dirty="0">
                          <a:effectLst/>
                        </a:rPr>
                        <a:t>реализации</a:t>
                      </a:r>
                      <a:r>
                        <a:rPr lang="ru-RU" sz="1600" b="0" spc="-55" dirty="0">
                          <a:effectLst/>
                        </a:rPr>
                        <a:t> </a:t>
                      </a:r>
                      <a:r>
                        <a:rPr lang="ru-RU" sz="1600" b="0" spc="-5" dirty="0">
                          <a:effectLst/>
                        </a:rPr>
                        <a:t>проекта</a:t>
                      </a:r>
                      <a:r>
                        <a:rPr lang="ru-RU" sz="1600" b="0" spc="-60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по</a:t>
                      </a:r>
                      <a:r>
                        <a:rPr lang="ru-RU" sz="1600" b="0" spc="-5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итогам</a:t>
                      </a:r>
                      <a:r>
                        <a:rPr lang="ru-RU" sz="1600" b="0" spc="-240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завершения первого года.</a:t>
                      </a:r>
                      <a:r>
                        <a:rPr lang="ru-RU" sz="1600" b="0" spc="5" dirty="0">
                          <a:effectLst/>
                        </a:rPr>
                        <a:t>  </a:t>
                      </a:r>
                      <a:r>
                        <a:rPr lang="ru-RU" sz="1600" b="0" dirty="0">
                          <a:effectLst/>
                        </a:rPr>
                        <a:t>Подведение</a:t>
                      </a:r>
                      <a:r>
                        <a:rPr lang="ru-RU" sz="1600" b="0" spc="-230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промежуточных итогов, анализ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методических материалов,</a:t>
                      </a:r>
                      <a:r>
                        <a:rPr lang="ru-RU" sz="1600" b="0" spc="5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экспертиза</a:t>
                      </a:r>
                      <a:r>
                        <a:rPr lang="ru-RU" sz="1600" b="0" spc="-10" dirty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модели.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10.12.-12.12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 anchor="ctr"/>
                </a:tc>
                <a:extLst>
                  <a:ext uri="{0D108BD9-81ED-4DB2-BD59-A6C34878D82A}">
                    <a16:rowId xmlns:a16="http://schemas.microsoft.com/office/drawing/2014/main" xmlns="" val="1876492470"/>
                  </a:ext>
                </a:extLst>
              </a:tr>
              <a:tr h="5852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15. 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/>
                </a:tc>
                <a:tc>
                  <a:txBody>
                    <a:bodyPr/>
                    <a:lstStyle/>
                    <a:p>
                      <a:pPr marL="7620" marR="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Подготовка аналитической записки по итогам подготовительного этапа реализации проекта</a:t>
                      </a:r>
                      <a:endParaRPr lang="ru-RU" sz="1600" b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15.12- 25.12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89" marR="20389" marT="0" marB="0" anchor="ctr"/>
                </a:tc>
                <a:extLst>
                  <a:ext uri="{0D108BD9-81ED-4DB2-BD59-A6C34878D82A}">
                    <a16:rowId xmlns:a16="http://schemas.microsoft.com/office/drawing/2014/main" xmlns="" val="3691727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814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8B86DB-229B-4A47-BE92-738A1440A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55" y="119237"/>
            <a:ext cx="11218690" cy="395594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+mn-lt"/>
              </a:rPr>
              <a:t>СОСТАВ КООРДИНАЦИОННОГО СОВЕТА  ПО РЕАЛИЗАЦИИ ИННОВАЦИОННОГО ПРОЕКТА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04F64E0B-F4EA-4FD6-A4E9-AA31C37306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6869820"/>
              </p:ext>
            </p:extLst>
          </p:nvPr>
        </p:nvGraphicFramePr>
        <p:xfrm>
          <a:off x="267661" y="514831"/>
          <a:ext cx="11656678" cy="62533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42296">
                  <a:extLst>
                    <a:ext uri="{9D8B030D-6E8A-4147-A177-3AD203B41FA5}">
                      <a16:colId xmlns:a16="http://schemas.microsoft.com/office/drawing/2014/main" xmlns="" val="734837550"/>
                    </a:ext>
                  </a:extLst>
                </a:gridCol>
                <a:gridCol w="3399461">
                  <a:extLst>
                    <a:ext uri="{9D8B030D-6E8A-4147-A177-3AD203B41FA5}">
                      <a16:colId xmlns:a16="http://schemas.microsoft.com/office/drawing/2014/main" xmlns="" val="4210346305"/>
                    </a:ext>
                  </a:extLst>
                </a:gridCol>
                <a:gridCol w="4921125">
                  <a:extLst>
                    <a:ext uri="{9D8B030D-6E8A-4147-A177-3AD203B41FA5}">
                      <a16:colId xmlns:a16="http://schemas.microsoft.com/office/drawing/2014/main" xmlns="" val="3701174925"/>
                    </a:ext>
                  </a:extLst>
                </a:gridCol>
                <a:gridCol w="2793796">
                  <a:extLst>
                    <a:ext uri="{9D8B030D-6E8A-4147-A177-3AD203B41FA5}">
                      <a16:colId xmlns:a16="http://schemas.microsoft.com/office/drawing/2014/main" xmlns="" val="15984219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п/п</a:t>
                      </a:r>
                      <a:endParaRPr lang="ru-RU" sz="14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636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ФИО</a:t>
                      </a:r>
                    </a:p>
                    <a:p>
                      <a:pPr marL="86360" algn="just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7630" algn="ctr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Место работы, должность, ученая степень, ученое звание</a:t>
                      </a:r>
                    </a:p>
                    <a:p>
                      <a:pPr marL="876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76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Функции в рамках реализации проекта </a:t>
                      </a:r>
                      <a:endParaRPr lang="ru-RU" sz="14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42737313"/>
                  </a:ext>
                </a:extLst>
              </a:tr>
              <a:tr h="7594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Шаяхметова Роза </a:t>
                      </a:r>
                      <a:r>
                        <a:rPr lang="ru-RU" sz="1600" dirty="0" err="1">
                          <a:effectLst/>
                        </a:rPr>
                        <a:t>Искандеровна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Министерство образования и науки РТ, начальник отдела развития дополнительного профессионального образования</a:t>
                      </a:r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6213" indent="0"/>
                      <a:r>
                        <a:rPr lang="ru-RU" sz="1600" dirty="0">
                          <a:effectLst/>
                        </a:rPr>
                        <a:t>Руководитель Координационного совета </a:t>
                      </a:r>
                      <a:endParaRPr lang="ru-RU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83823725"/>
                  </a:ext>
                </a:extLst>
              </a:tr>
              <a:tr h="251971">
                <a:tc gridSpan="4">
                  <a:txBody>
                    <a:bodyPr/>
                    <a:lstStyle/>
                    <a:p>
                      <a:pPr marL="86995" marR="447675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Члены Координационного совета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6703924"/>
                  </a:ext>
                </a:extLst>
              </a:tr>
              <a:tr h="7559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Шагаева Алия </a:t>
                      </a:r>
                      <a:r>
                        <a:rPr lang="ru-RU" sz="1600" dirty="0" err="1">
                          <a:effectLst/>
                        </a:rPr>
                        <a:t>Юнусовна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«Лицей № 9 им. А.С. Пушкина </a:t>
                      </a:r>
                      <a:r>
                        <a:rPr lang="ru-RU" sz="1600" dirty="0" err="1">
                          <a:effectLst/>
                        </a:rPr>
                        <a:t>Зеленодольского</a:t>
                      </a:r>
                      <a:r>
                        <a:rPr lang="ru-RU" sz="1600" dirty="0">
                          <a:effectLst/>
                        </a:rPr>
                        <a:t> муниципального района Республики Татарстан», директор, </a:t>
                      </a:r>
                      <a:r>
                        <a:rPr lang="ru-RU" sz="1600" dirty="0" err="1">
                          <a:effectLst/>
                        </a:rPr>
                        <a:t>к.п.н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Руководитель проекта, руководитель проектных групп 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41237728"/>
                  </a:ext>
                </a:extLst>
              </a:tr>
              <a:tr h="690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Сидоренко Анна Владимировна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«Лицей № 9 им. А.С. Пушкина ЗМР РТ», заместитель директора по научно- методической работе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6213" indent="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Модератор, разработчик проекта, руководитель проектной группы 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284935944"/>
                  </a:ext>
                </a:extLst>
              </a:tr>
              <a:tr h="726895">
                <a:tc>
                  <a:txBody>
                    <a:bodyPr/>
                    <a:lstStyle/>
                    <a:p>
                      <a:pPr algn="ctr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Трофименко Юлия Александровна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7630" algn="ctr">
                        <a:lnSpc>
                          <a:spcPct val="107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МБОУ «Лицей № 9 им. А.С.</a:t>
                      </a:r>
                    </a:p>
                    <a:p>
                      <a:pPr marL="87630" algn="ctr">
                        <a:lnSpc>
                          <a:spcPct val="107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Пушкина ЗМР РТ», заместитель директора 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7630" algn="ctr">
                        <a:lnSpc>
                          <a:spcPct val="107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Модератор проекта по  практической реализации модели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13084827"/>
                  </a:ext>
                </a:extLst>
              </a:tr>
              <a:tr h="746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Слободнюк</a:t>
                      </a:r>
                      <a:r>
                        <a:rPr lang="ru-RU" sz="1600" dirty="0">
                          <a:effectLst/>
                        </a:rPr>
                        <a:t> Сергей Леонович (по согласованию)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Заведующий кафедрой журналистики и литературного образования Ленинградского государственного университета им. А.С. Пушкина, </a:t>
                      </a:r>
                      <a:r>
                        <a:rPr lang="ru-RU" sz="1600" dirty="0" err="1">
                          <a:effectLst/>
                        </a:rPr>
                        <a:t>д.фил</a:t>
                      </a:r>
                      <a:r>
                        <a:rPr lang="ru-RU" sz="1600" dirty="0">
                          <a:effectLst/>
                        </a:rPr>
                        <a:t>. наук, профессор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Научный руководитель проекта, научный консультант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20425130"/>
                  </a:ext>
                </a:extLst>
              </a:tr>
              <a:tr h="791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Мухаметшина Резеда </a:t>
                      </a:r>
                      <a:r>
                        <a:rPr lang="ru-RU" sz="1600" dirty="0" err="1">
                          <a:effectLst/>
                        </a:rPr>
                        <a:t>Фаилевна</a:t>
                      </a:r>
                      <a:r>
                        <a:rPr lang="ru-RU" sz="1600" dirty="0">
                          <a:effectLst/>
                        </a:rPr>
                        <a:t> (по согласованию)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Декан факультета Института филологии и межкультурной коммуникации Казанского (Приволжского) федерального университета, профессор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Научный консультант по разработке модели, апробации и внедрению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90534716"/>
                  </a:ext>
                </a:extLst>
              </a:tr>
              <a:tr h="10078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Купцова</a:t>
                      </a:r>
                      <a:r>
                        <a:rPr lang="ru-RU" sz="1600" dirty="0">
                          <a:effectLst/>
                        </a:rPr>
                        <a:t> Галина Николаевна (по согласованию)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И.о</a:t>
                      </a:r>
                      <a:r>
                        <a:rPr lang="ru-RU" sz="1600" dirty="0">
                          <a:effectLst/>
                        </a:rPr>
                        <a:t>. декана подготовительного факультета, начальник Центра обучения русскому языку как иностранному Государственного института русского языка им. А.С. Пушкина, </a:t>
                      </a:r>
                      <a:r>
                        <a:rPr lang="ru-RU" sz="1600" dirty="0" err="1">
                          <a:effectLst/>
                        </a:rPr>
                        <a:t>к.п.н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Научный  консультант по разработке, апробации модели 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79379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919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8B86DB-229B-4A47-BE92-738A1440A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55" y="251973"/>
            <a:ext cx="11218690" cy="395594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+mn-lt"/>
              </a:rPr>
              <a:t>СОСТАВ КООРДИНАЦИОННОГО СОВЕТА  ПО РЕАЛИЗАЦИИ ИННОВАЦИОННОГО ПРОЕКТА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DF54E869-860C-4987-A720-A881F053EF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234267"/>
              </p:ext>
            </p:extLst>
          </p:nvPr>
        </p:nvGraphicFramePr>
        <p:xfrm>
          <a:off x="281449" y="772928"/>
          <a:ext cx="11629102" cy="57130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12144">
                  <a:extLst>
                    <a:ext uri="{9D8B030D-6E8A-4147-A177-3AD203B41FA5}">
                      <a16:colId xmlns:a16="http://schemas.microsoft.com/office/drawing/2014/main" xmlns="" val="3053805296"/>
                    </a:ext>
                  </a:extLst>
                </a:gridCol>
                <a:gridCol w="3065228">
                  <a:extLst>
                    <a:ext uri="{9D8B030D-6E8A-4147-A177-3AD203B41FA5}">
                      <a16:colId xmlns:a16="http://schemas.microsoft.com/office/drawing/2014/main" xmlns="" val="2907731958"/>
                    </a:ext>
                  </a:extLst>
                </a:gridCol>
                <a:gridCol w="5153672">
                  <a:extLst>
                    <a:ext uri="{9D8B030D-6E8A-4147-A177-3AD203B41FA5}">
                      <a16:colId xmlns:a16="http://schemas.microsoft.com/office/drawing/2014/main" xmlns="" val="3225551051"/>
                    </a:ext>
                  </a:extLst>
                </a:gridCol>
                <a:gridCol w="2898058">
                  <a:extLst>
                    <a:ext uri="{9D8B030D-6E8A-4147-A177-3AD203B41FA5}">
                      <a16:colId xmlns:a16="http://schemas.microsoft.com/office/drawing/2014/main" xmlns="" val="2691064557"/>
                    </a:ext>
                  </a:extLst>
                </a:gridCol>
              </a:tblGrid>
              <a:tr h="6608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Лебедева Татьяна Евгеньевна (по согласованию)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Заведующий кафедрой русского языка и филологического образования Ленинградского государственного университета им. А.С. Пушкина, к.фил. наук, доцент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Научный консультант по разработке модели, апробации и внедрению проекта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818566766"/>
                  </a:ext>
                </a:extLst>
              </a:tr>
              <a:tr h="482231">
                <a:tc>
                  <a:txBody>
                    <a:bodyPr/>
                    <a:lstStyle/>
                    <a:p>
                      <a:pPr algn="ctr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R="5778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2667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Руппель</a:t>
                      </a:r>
                      <a:r>
                        <a:rPr lang="ru-RU" sz="1600" dirty="0">
                          <a:effectLst/>
                        </a:rPr>
                        <a:t> Оксана Андреевна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90170" indent="-990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Заместитель директора МБОУ</a:t>
                      </a:r>
                    </a:p>
                    <a:p>
                      <a:pPr marL="86360" indent="-990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«Лицей №9 им. А.С. Пушкина ЗМР РТ» по воспитательной работе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8255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Направление</a:t>
                      </a:r>
                    </a:p>
                    <a:p>
                      <a:pPr marL="86360" marR="5715" algn="ctr">
                        <a:lnSpc>
                          <a:spcPct val="107000"/>
                        </a:lnSpc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«Реализация модели в воспитательной деятельности»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55499496"/>
                  </a:ext>
                </a:extLst>
              </a:tr>
              <a:tr h="482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R="5778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1524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Бондаренко Валерия Геннадьевна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L="86360" marR="50165" indent="-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Советник по воспитанию МБОУ</a:t>
                      </a:r>
                    </a:p>
                    <a:p>
                      <a:pPr marL="863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«Лицей № 9 им. А.С. Пушкина ЗМР РТ»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8255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Направление</a:t>
                      </a:r>
                    </a:p>
                    <a:p>
                      <a:pPr marL="86360" marR="5715" algn="ctr">
                        <a:lnSpc>
                          <a:spcPct val="10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«Реализация модели в школьном самоуправлении»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193101881"/>
                  </a:ext>
                </a:extLst>
              </a:tr>
              <a:tr h="540195">
                <a:tc>
                  <a:txBody>
                    <a:bodyPr/>
                    <a:lstStyle/>
                    <a:p>
                      <a:pPr algn="ctr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R="5778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203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Мингалиева Лейсан Эмитовна</a:t>
                      </a:r>
                    </a:p>
                    <a:p>
                      <a:pPr marL="863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(по согласованию)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Bef>
                          <a:spcPts val="53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Директор ГАУ</a:t>
                      </a:r>
                    </a:p>
                    <a:p>
                      <a:pPr marL="86360" algn="ctr">
                        <a:lnSpc>
                          <a:spcPct val="10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«Центр оценки профессионального мастерства и квалификации педагогов», к. </a:t>
                      </a:r>
                      <a:r>
                        <a:rPr lang="ru-RU" sz="1600" dirty="0" err="1">
                          <a:effectLst/>
                        </a:rPr>
                        <a:t>фил.н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indent="-1905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Разработка </a:t>
                      </a:r>
                      <a:r>
                        <a:rPr lang="ru-RU" sz="1600" dirty="0" err="1">
                          <a:effectLst/>
                        </a:rPr>
                        <a:t>квалиметрических</a:t>
                      </a:r>
                      <a:r>
                        <a:rPr lang="ru-RU" sz="1600" dirty="0">
                          <a:effectLst/>
                        </a:rPr>
                        <a:t> материалов, проведение диагностики 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274243230"/>
                  </a:ext>
                </a:extLst>
              </a:tr>
              <a:tr h="711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Нагуманова Эльвира Фирдавильевна </a:t>
                      </a:r>
                    </a:p>
                    <a:p>
                      <a:pPr marL="8636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(по согласованию)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Доцент кафедры русской и зарубежной литературы Института филологии и межкультурной коммуникации Казанского (Приволжского) федерального университета, </a:t>
                      </a:r>
                      <a:r>
                        <a:rPr lang="ru-RU" sz="1600" dirty="0" err="1">
                          <a:effectLst/>
                        </a:rPr>
                        <a:t>к.фил.н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10160" indent="190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Научный консультант по разработке модели и апробации 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398759486"/>
                  </a:ext>
                </a:extLst>
              </a:tr>
              <a:tr h="5591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Филиппов Григорий Александрович </a:t>
                      </a:r>
                    </a:p>
                    <a:p>
                      <a:pPr marL="8636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(по согласованию)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Советник ректора ФГБОУ ВО</a:t>
                      </a:r>
                    </a:p>
                    <a:p>
                      <a:pPr marL="86360" algn="ctr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"Ярославский государственный педагогический университет им. К.Д. Ушинского", </a:t>
                      </a:r>
                      <a:r>
                        <a:rPr lang="ru-RU" sz="1600" dirty="0" err="1">
                          <a:effectLst/>
                        </a:rPr>
                        <a:t>к.п.н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Разработчик концепции модели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58518398"/>
                  </a:ext>
                </a:extLst>
              </a:tr>
              <a:tr h="5083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Иванова Ирина Михайловна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50165" indent="-1270" algn="ctr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Заместитель директора по методической работе МБОУ«Лицей № 9 им .А.С. Пушкина ЗМР РТ»</a:t>
                      </a:r>
                      <a:endParaRPr lang="ru-RU" sz="160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Направление внеурочной деятельности, руководитель проектной группы </a:t>
                      </a:r>
                      <a:endParaRPr lang="ru-RU" sz="1600" dirty="0"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147493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0892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1679</Words>
  <Application>Microsoft Office PowerPoint</Application>
  <PresentationFormat>Произвольный</PresentationFormat>
  <Paragraphs>276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УСТАНОВОЧНЫЙ СЕМИНАР  ПО РЕАЛИЗАЦИИ ИННОВАЦИОННОГО ПРОЕКТА 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 </vt:lpstr>
      <vt:lpstr>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 </vt:lpstr>
      <vt:lpstr>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vt:lpstr>
      <vt:lpstr>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vt:lpstr>
      <vt:lpstr>ПЛАН РАБОТЫ («ДОРОЖНАЯ КАРТА») РЕАЛИЗАЦИИ ПРОЕКТА В 2024 г (ПОДГОТОВИТЕЛЬНЫЙ ЭТАП)</vt:lpstr>
      <vt:lpstr>ПЛАН РАБОТЫ («ДОРОЖНАЯ КАРТА») РЕАЛИЗАЦИИ ПРОЕКТА В 2024 г (ПОДГОТОВИТЕЛЬНЫЙ ЭТАП)</vt:lpstr>
      <vt:lpstr>ПЛАН РАБОТЫ («ДОРОЖНАЯ КАРТА») РЕАЛИЗАЦИИ ПРОЕКТА В 2024 г (ПОДГОТОВИТЕЛЬНЫЙ ЭТАП)</vt:lpstr>
      <vt:lpstr>СОСТАВ КООРДИНАЦИОННОГО СОВЕТА  ПО РЕАЛИЗАЦИИ ИННОВАЦИОННОГО ПРОЕКТА</vt:lpstr>
      <vt:lpstr>СОСТАВ КООРДИНАЦИОННОГО СОВЕТА  ПО РЕАЛИЗАЦИИ ИННОВАЦИОННОГО ПРОЕКТА</vt:lpstr>
      <vt:lpstr>СОСТАВ КООРДИНАЦИОННОГО СОВЕТА  ПО РЕАЛИЗАЦИИ ИННОВАЦИОННОГО ПРОЕКТА</vt:lpstr>
      <vt:lpstr>СОСТАВ ПРОЕКТНЫХ ГРУПП</vt:lpstr>
      <vt:lpstr>СОСТАВ ПРОЕКТНЫХ ГРУПП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Координационного совета  по реализации инновационного проекта «Наследие А.М.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dc:title>
  <dc:creator>Сидоренко Анна Владимировна</dc:creator>
  <cp:lastModifiedBy>Директор</cp:lastModifiedBy>
  <cp:revision>11</cp:revision>
  <cp:lastPrinted>2024-02-26T13:25:38Z</cp:lastPrinted>
  <dcterms:created xsi:type="dcterms:W3CDTF">2024-02-26T07:55:39Z</dcterms:created>
  <dcterms:modified xsi:type="dcterms:W3CDTF">2024-02-26T15:00:30Z</dcterms:modified>
</cp:coreProperties>
</file>