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307" r:id="rId4"/>
    <p:sldId id="269" r:id="rId5"/>
    <p:sldId id="259" r:id="rId6"/>
    <p:sldId id="285" r:id="rId7"/>
    <p:sldId id="302" r:id="rId8"/>
    <p:sldId id="262" r:id="rId9"/>
    <p:sldId id="263" r:id="rId10"/>
    <p:sldId id="267" r:id="rId11"/>
    <p:sldId id="282" r:id="rId12"/>
    <p:sldId id="264" r:id="rId13"/>
    <p:sldId id="279" r:id="rId14"/>
    <p:sldId id="281" r:id="rId15"/>
    <p:sldId id="280" r:id="rId16"/>
    <p:sldId id="301" r:id="rId17"/>
    <p:sldId id="303" r:id="rId18"/>
    <p:sldId id="297" r:id="rId19"/>
    <p:sldId id="283" r:id="rId20"/>
    <p:sldId id="261" r:id="rId21"/>
    <p:sldId id="295" r:id="rId22"/>
    <p:sldId id="284" r:id="rId23"/>
    <p:sldId id="305" r:id="rId24"/>
    <p:sldId id="30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3" d="100"/>
          <a:sy n="123" d="100"/>
        </p:scale>
        <p:origin x="-72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08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71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635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898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187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700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608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432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664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249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034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012C0-8E86-42D8-A7DD-1BC475739993}" type="datetimeFigureOut">
              <a:rPr lang="ru-RU" smtClean="0"/>
              <a:t>25.09.2024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58AC6-2656-4B0E-B14D-E88FB00794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07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29925" y="2292485"/>
            <a:ext cx="800100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Лицей № 9 имени </a:t>
            </a:r>
            <a:r>
              <a:rPr lang="ru-RU" b="1" dirty="0" err="1" smtClean="0"/>
              <a:t>А.С.Пушкина</a:t>
            </a:r>
            <a:r>
              <a:rPr lang="ru-RU" b="1" dirty="0" smtClean="0"/>
              <a:t> </a:t>
            </a:r>
            <a:r>
              <a:rPr lang="ru-RU" b="1" dirty="0" err="1" smtClean="0"/>
              <a:t>Зеленодольского</a:t>
            </a:r>
            <a:r>
              <a:rPr lang="ru-RU" b="1" dirty="0" smtClean="0"/>
              <a:t> муниципального района Республики Татарстан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14705" y="4795408"/>
            <a:ext cx="6830786" cy="1655762"/>
          </a:xfrm>
        </p:spPr>
        <p:txBody>
          <a:bodyPr>
            <a:normAutofit fontScale="85000" lnSpcReduction="20000"/>
          </a:bodyPr>
          <a:lstStyle/>
          <a:p>
            <a:r>
              <a:rPr lang="ru-RU" sz="4000" dirty="0"/>
              <a:t>Проектирование и создание условий ценностно-</a:t>
            </a:r>
            <a:r>
              <a:rPr lang="ru-RU" sz="4000" dirty="0" err="1"/>
              <a:t>деятельностной</a:t>
            </a:r>
            <a:r>
              <a:rPr lang="ru-RU" sz="4000" dirty="0"/>
              <a:t> среды в образовательной организации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8"/>
          <a:stretch/>
        </p:blipFill>
        <p:spPr>
          <a:xfrm>
            <a:off x="0" y="0"/>
            <a:ext cx="33752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3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Сказка о попе и о работнике его </a:t>
            </a:r>
            <a:r>
              <a:rPr lang="ru-RU" b="1" dirty="0" err="1"/>
              <a:t>Б</a:t>
            </a:r>
            <a:r>
              <a:rPr lang="ru-RU" b="1" dirty="0" err="1" smtClean="0"/>
              <a:t>алде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4428" y="1740257"/>
            <a:ext cx="5408879" cy="4322405"/>
          </a:xfrm>
        </p:spPr>
      </p:pic>
      <p:sp>
        <p:nvSpPr>
          <p:cNvPr id="5" name="Объект 3"/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«Сказка о попе и о работнике его Балде» написана в Болдине 13 сентября 1830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29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96842" y="1825625"/>
            <a:ext cx="3956957" cy="4351338"/>
          </a:xfrm>
        </p:spPr>
        <p:txBody>
          <a:bodyPr/>
          <a:lstStyle/>
          <a:p>
            <a:r>
              <a:rPr lang="ru-RU" dirty="0"/>
              <a:t>«Сказку о медведихе» незаконченная сказка Александра Пушкина. </a:t>
            </a:r>
            <a:r>
              <a:rPr lang="ru-RU" dirty="0" smtClean="0"/>
              <a:t>Набросана в </a:t>
            </a:r>
            <a:r>
              <a:rPr lang="ru-RU" dirty="0"/>
              <a:t>1830 году</a:t>
            </a:r>
          </a:p>
        </p:txBody>
      </p:sp>
      <p:pic>
        <p:nvPicPr>
          <p:cNvPr id="9218" name="Picture 2" descr="C:\Users\РуппельОА\Desktop\медведих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412776"/>
            <a:ext cx="579901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47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Сказка о рыбаке и рыбке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28"/>
          <a:stretch/>
        </p:blipFill>
        <p:spPr bwMode="auto">
          <a:xfrm>
            <a:off x="1302349" y="1477735"/>
            <a:ext cx="5257252" cy="420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3"/>
          <p:cNvSpPr txBox="1">
            <a:spLocks/>
          </p:cNvSpPr>
          <p:nvPr/>
        </p:nvSpPr>
        <p:spPr>
          <a:xfrm>
            <a:off x="7464878" y="1477735"/>
            <a:ext cx="4038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/>
              <a:t>«Сказка</a:t>
            </a:r>
            <a:r>
              <a:rPr lang="ru-RU" dirty="0" smtClean="0"/>
              <a:t> о рыбаке и рыбке» была написана Пушкиным 2 (14) октября 1833 года, в период второй Болдинской осени.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485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27381" y="195943"/>
            <a:ext cx="11041227" cy="1978933"/>
          </a:xfrm>
        </p:spPr>
        <p:txBody>
          <a:bodyPr>
            <a:normAutofit/>
          </a:bodyPr>
          <a:lstStyle/>
          <a:p>
            <a:r>
              <a:rPr lang="ru-RU" sz="2800" dirty="0"/>
              <a:t>"Сказка о царе </a:t>
            </a:r>
            <a:r>
              <a:rPr lang="ru-RU" sz="2800" dirty="0" err="1"/>
              <a:t>Салтане</a:t>
            </a:r>
            <a:r>
              <a:rPr lang="ru-RU" sz="2800" dirty="0"/>
              <a:t>, о сыне его славном и могучем богатыре князе </a:t>
            </a:r>
            <a:r>
              <a:rPr lang="ru-RU" sz="2800" dirty="0" err="1"/>
              <a:t>Гвидоне</a:t>
            </a:r>
            <a:r>
              <a:rPr lang="ru-RU" sz="2800" dirty="0"/>
              <a:t> </a:t>
            </a:r>
            <a:r>
              <a:rPr lang="ru-RU" sz="2800" dirty="0" err="1"/>
              <a:t>Салтановиче</a:t>
            </a:r>
            <a:r>
              <a:rPr lang="ru-RU" sz="2800" dirty="0"/>
              <a:t>" написана  летом 1831 года в Царском селе.</a:t>
            </a:r>
          </a:p>
          <a:p>
            <a:endParaRPr lang="ru-RU" dirty="0"/>
          </a:p>
        </p:txBody>
      </p:sp>
      <p:pic>
        <p:nvPicPr>
          <p:cNvPr id="4098" name="Picture 2" descr="C:\Users\РуппельОА\Desktop\поляна сказок\бочк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241" y="1649186"/>
            <a:ext cx="3454703" cy="232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РуппельОА\Desktop\поляна сказок\лебедь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7742" y="4087359"/>
            <a:ext cx="3433387" cy="253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5331" y="1654819"/>
            <a:ext cx="5782615" cy="481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7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95231" y="130631"/>
            <a:ext cx="10981725" cy="127362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Александр Сергеевич Пушкин </a:t>
            </a:r>
            <a:r>
              <a:rPr lang="ru-RU" dirty="0" smtClean="0"/>
              <a:t>написал «Сказку</a:t>
            </a:r>
            <a:r>
              <a:rPr lang="ru-RU" dirty="0"/>
              <a:t> о золотом </a:t>
            </a:r>
            <a:r>
              <a:rPr lang="ru-RU" dirty="0" smtClean="0"/>
              <a:t>петушке» </a:t>
            </a:r>
            <a:r>
              <a:rPr lang="ru-RU" dirty="0"/>
              <a:t>осенью 1834 </a:t>
            </a:r>
            <a:r>
              <a:rPr lang="ru-RU" dirty="0" smtClean="0"/>
              <a:t>года в третью Болдинскую осень</a:t>
            </a:r>
            <a:endParaRPr lang="ru-RU" dirty="0"/>
          </a:p>
        </p:txBody>
      </p:sp>
      <p:pic>
        <p:nvPicPr>
          <p:cNvPr id="7170" name="Picture 2" descr="C:\Users\РуппельОА\Desktop\поляна сказок\петушок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9261" y="1474901"/>
            <a:ext cx="5461876" cy="4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530" y="1474901"/>
            <a:ext cx="5755640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9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Сказка о мертвой </a:t>
            </a:r>
            <a:r>
              <a:rPr lang="ru-RU" b="1" dirty="0"/>
              <a:t>царевне и о семи </a:t>
            </a:r>
            <a:r>
              <a:rPr lang="ru-RU" b="1" dirty="0" smtClean="0"/>
              <a:t>богатырях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C:\Users\РуппельОА\Desktop\зеркал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038" y="1180646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9779" y="1180647"/>
            <a:ext cx="6580414" cy="1374774"/>
          </a:xfrm>
        </p:spPr>
        <p:txBody>
          <a:bodyPr/>
          <a:lstStyle/>
          <a:p>
            <a:r>
              <a:rPr lang="ru-RU" dirty="0" smtClean="0"/>
              <a:t>«Сказка </a:t>
            </a:r>
            <a:r>
              <a:rPr lang="ru-RU" dirty="0"/>
              <a:t>о мёртвой царевне и о семи богатырях</a:t>
            </a:r>
            <a:r>
              <a:rPr lang="ru-RU" dirty="0" smtClean="0"/>
              <a:t>» написана в 1833 году</a:t>
            </a:r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0709" y="2135866"/>
            <a:ext cx="5896838" cy="424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0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2762162"/>
              </p:ext>
            </p:extLst>
          </p:nvPr>
        </p:nvGraphicFramePr>
        <p:xfrm>
          <a:off x="276046" y="1092200"/>
          <a:ext cx="11447251" cy="576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985"/>
                <a:gridCol w="1415056"/>
                <a:gridCol w="1235310"/>
                <a:gridCol w="2289450"/>
                <a:gridCol w="228945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Альтернатива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Объем /шт.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Работа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Сумма 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Металл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тонна 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Металлическая рамка</a:t>
                      </a:r>
                      <a:r>
                        <a:rPr lang="ru-RU" baseline="0" dirty="0" smtClean="0"/>
                        <a:t> для сказок-картин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49200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Картина из </a:t>
                      </a:r>
                      <a:r>
                        <a:rPr lang="ru-RU" dirty="0" err="1" smtClean="0"/>
                        <a:t>металлопластика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7х10000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Для каждой сказки отдельно с описанием года </a:t>
                      </a:r>
                    </a:p>
                    <a:p>
                      <a:r>
                        <a:rPr lang="ru-RU" dirty="0" smtClean="0"/>
                        <a:t>6 сказок и кот ученый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Растения бархатцы, петунии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м2 (1080 </a:t>
                      </a:r>
                      <a:r>
                        <a:rPr lang="ru-RU" b="0" baseline="0" dirty="0" err="1" smtClean="0">
                          <a:solidFill>
                            <a:schemeClr val="tx1"/>
                          </a:solidFill>
                        </a:rPr>
                        <a:t>шт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цветов)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25х1080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Укрывной материал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 smtClean="0">
                          <a:solidFill>
                            <a:schemeClr val="tx1"/>
                          </a:solidFill>
                        </a:rPr>
                        <a:t>Площадь 18 мХ35м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Рулон 40м2 = 16 рулонов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Бочка деревянная для «</a:t>
                      </a:r>
                      <a:r>
                        <a:rPr lang="ru-RU" sz="1800" dirty="0" smtClean="0"/>
                        <a:t>Сказки о царе </a:t>
                      </a:r>
                      <a:r>
                        <a:rPr lang="ru-RU" sz="1800" dirty="0" err="1" smtClean="0"/>
                        <a:t>Салтане</a:t>
                      </a:r>
                      <a:r>
                        <a:rPr lang="ru-RU" sz="1800" dirty="0" smtClean="0"/>
                        <a:t>…»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10000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Искусственное</a:t>
                      </a:r>
                      <a:r>
                        <a:rPr lang="ru-RU" baseline="0" dirty="0" smtClean="0"/>
                        <a:t> зеркало антивандальное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1х19800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Для сказки «О мертвой царевне…»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19800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Дерево</a:t>
                      </a:r>
                      <a:r>
                        <a:rPr lang="ru-RU" baseline="0" dirty="0" smtClean="0"/>
                        <a:t> обрамление</a:t>
                      </a:r>
                    </a:p>
                    <a:p>
                      <a:r>
                        <a:rPr lang="ru-RU" baseline="0" dirty="0" smtClean="0"/>
                        <a:t>Вход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1х20000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baseline="0" dirty="0" smtClean="0"/>
                        <a:t>обрамление дерева для ученого кота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139 200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519020" y="189782"/>
            <a:ext cx="11411312" cy="8539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C00000"/>
                </a:solidFill>
              </a:rPr>
              <a:t>Зона № </a:t>
            </a:r>
            <a:r>
              <a:rPr lang="ru-RU" sz="3600" b="1" dirty="0" smtClean="0">
                <a:solidFill>
                  <a:srgbClr val="C00000"/>
                </a:solidFill>
              </a:rPr>
              <a:t>2 Аллея «У лукоморья…» 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 (Сказки </a:t>
            </a:r>
            <a:r>
              <a:rPr lang="ru-RU" sz="3600" b="1" dirty="0" err="1" smtClean="0">
                <a:solidFill>
                  <a:srgbClr val="C00000"/>
                </a:solidFill>
              </a:rPr>
              <a:t>А.С.Пушкина</a:t>
            </a:r>
            <a:r>
              <a:rPr lang="ru-RU" sz="3600" b="1" dirty="0" smtClean="0">
                <a:solidFill>
                  <a:srgbClr val="C00000"/>
                </a:solidFill>
              </a:rPr>
              <a:t>) расположение по году написания.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417" y="5727939"/>
            <a:ext cx="1262410" cy="97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44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Зона 3.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Теплица круглогодичная - 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сотрудничество  с Казанским аграрным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университетом, Совхоз «Майский»	  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ru-RU" b="1" dirty="0">
                <a:solidFill>
                  <a:srgbClr val="00B050"/>
                </a:solidFill>
              </a:rPr>
              <a:t>аграрный класс </a:t>
            </a:r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15" y="2216989"/>
            <a:ext cx="6711172" cy="474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303" y="2392717"/>
            <a:ext cx="5181600" cy="366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12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0229"/>
            <a:ext cx="3368735" cy="238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343" y="224287"/>
            <a:ext cx="11119449" cy="111280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</a:rPr>
              <a:t>Расходный материал </a:t>
            </a:r>
            <a:endParaRPr lang="ru-RU" sz="3600" b="1" dirty="0">
              <a:solidFill>
                <a:srgbClr val="00B05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24185226"/>
              </p:ext>
            </p:extLst>
          </p:nvPr>
        </p:nvGraphicFramePr>
        <p:xfrm>
          <a:off x="2838087" y="1558206"/>
          <a:ext cx="9238893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1697"/>
                <a:gridCol w="1346799"/>
                <a:gridCol w="1346799"/>
                <a:gridCol w="1346799"/>
                <a:gridCol w="134679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Материал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Объем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Вид работы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Поликарбонат</a:t>
                      </a:r>
                      <a:r>
                        <a:rPr lang="ru-RU" baseline="0" dirty="0" smtClean="0"/>
                        <a:t> плотный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10742 – 1 лист (2.1х6)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Укрытие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64452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Грунт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r>
                        <a:rPr lang="ru-RU" baseline="0" dirty="0" smtClean="0"/>
                        <a:t> тонны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Наполне-ние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Стальной</a:t>
                      </a:r>
                      <a:r>
                        <a:rPr lang="ru-RU" baseline="0" dirty="0" smtClean="0"/>
                        <a:t> прут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500 кг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49200</a:t>
                      </a:r>
                      <a:r>
                        <a:rPr lang="ru-RU" baseline="0" dirty="0" smtClean="0"/>
                        <a:t> тонну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Оформле-ние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24600</a:t>
                      </a:r>
                      <a:endParaRPr lang="ru-RU" dirty="0"/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r>
                        <a:rPr lang="ru-RU" dirty="0" smtClean="0"/>
                        <a:t>Электричество</a:t>
                      </a:r>
                    </a:p>
                    <a:p>
                      <a:r>
                        <a:rPr lang="ru-RU" dirty="0" smtClean="0"/>
                        <a:t>Гофра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122 м 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мх14 р.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Замена </a:t>
                      </a:r>
                      <a:r>
                        <a:rPr lang="ru-RU" dirty="0" err="1" smtClean="0"/>
                        <a:t>электр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1708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3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Кабель двухжильный (1 рулон =20м)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122 м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5рулоновх2100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Замена </a:t>
                      </a:r>
                      <a:r>
                        <a:rPr lang="ru-RU" dirty="0" err="1" smtClean="0"/>
                        <a:t>электр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10500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109 260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81" y="4702014"/>
            <a:ext cx="2655821" cy="1878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925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Зона </a:t>
            </a:r>
            <a:r>
              <a:rPr lang="ru-RU" b="1" dirty="0"/>
              <a:t>№ </a:t>
            </a:r>
            <a:r>
              <a:rPr lang="ru-RU" b="1" dirty="0" smtClean="0"/>
              <a:t>4. «Инженерное направление»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Летняя </a:t>
            </a:r>
            <a:r>
              <a:rPr lang="ru-RU" b="1" dirty="0" smtClean="0"/>
              <a:t>сцена «Летний бал». </a:t>
            </a:r>
            <a:r>
              <a:rPr lang="ru-RU" dirty="0" smtClean="0"/>
              <a:t>площадь 15Х25м</a:t>
            </a:r>
            <a:endParaRPr lang="ru-RU" dirty="0"/>
          </a:p>
        </p:txBody>
      </p:sp>
      <p:pic>
        <p:nvPicPr>
          <p:cNvPr id="1026" name="Picture 2" descr="C:\Users\РуппельОА\Desktop\поляна сказок\ракушка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551742"/>
            <a:ext cx="9601067" cy="480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349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Конкурс по созданию ценностной образовательной среды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Приказ от 12.01.2024 № 32 «О проведении конкурса»</a:t>
            </a:r>
          </a:p>
          <a:p>
            <a:pPr marL="0" indent="0">
              <a:buNone/>
            </a:pPr>
            <a:r>
              <a:rPr lang="ru-RU" dirty="0" smtClean="0"/>
              <a:t>Цель Проведение </a:t>
            </a:r>
            <a:r>
              <a:rPr lang="ru-RU" dirty="0"/>
              <a:t>конкурса среди обучающихся на создание ценностной среды, сбор предложений от представителей родительского сообщества, педагогического коллектива, общественности и руководства города.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Создание </a:t>
            </a:r>
            <a:r>
              <a:rPr lang="ru-RU" dirty="0"/>
              <a:t>и реализация на основе предложений плана формирования ценностно-</a:t>
            </a:r>
            <a:r>
              <a:rPr lang="ru-RU" dirty="0" err="1"/>
              <a:t>деятельностной</a:t>
            </a:r>
            <a:r>
              <a:rPr lang="ru-RU" dirty="0"/>
              <a:t> среды по формированию, сохранению и укреплению традиционных духовно-нравственных ценностей у участников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1495792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81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Фотозона  «Летний бал» </a:t>
            </a:r>
            <a:r>
              <a:rPr lang="ru-RU" b="1" dirty="0" smtClean="0">
                <a:solidFill>
                  <a:srgbClr val="C00000"/>
                </a:solidFill>
              </a:rPr>
              <a:t>сотрудничество с ЗМЗ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647" y="1690688"/>
            <a:ext cx="4351338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1878" y="2073499"/>
            <a:ext cx="5503199" cy="41727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06016" y="1167270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или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882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430" y="0"/>
            <a:ext cx="10515600" cy="1325563"/>
          </a:xfrm>
        </p:spPr>
        <p:txBody>
          <a:bodyPr/>
          <a:lstStyle/>
          <a:p>
            <a:r>
              <a:rPr lang="ru-RU" dirty="0" smtClean="0"/>
              <a:t>Смета </a:t>
            </a:r>
            <a:endParaRPr lang="ru-RU" dirty="0"/>
          </a:p>
        </p:txBody>
      </p:sp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491981"/>
              </p:ext>
            </p:extLst>
          </p:nvPr>
        </p:nvGraphicFramePr>
        <p:xfrm>
          <a:off x="1173189" y="1101006"/>
          <a:ext cx="9998019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176"/>
                <a:gridCol w="1457461"/>
                <a:gridCol w="1457461"/>
                <a:gridCol w="1570053"/>
                <a:gridCol w="134486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Материал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Объем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Вид работы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Поликарбонат</a:t>
                      </a:r>
                      <a:r>
                        <a:rPr lang="ru-RU" baseline="0" dirty="0" smtClean="0"/>
                        <a:t> плотный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10742 – 1 лист (2.1х6)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Укрытие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107420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Щебень </a:t>
                      </a:r>
                      <a:r>
                        <a:rPr lang="ru-RU" baseline="0" dirty="0" smtClean="0"/>
                        <a:t> белый/темно-серый 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r>
                        <a:rPr lang="ru-RU" baseline="0" dirty="0" smtClean="0"/>
                        <a:t> тонны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Настил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Стальной</a:t>
                      </a:r>
                      <a:r>
                        <a:rPr lang="ru-RU" baseline="0" dirty="0" smtClean="0"/>
                        <a:t> прут (для сцены)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500 кг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49200</a:t>
                      </a:r>
                      <a:r>
                        <a:rPr lang="ru-RU" baseline="0" dirty="0" smtClean="0"/>
                        <a:t> тонну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Оформле-ние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24600</a:t>
                      </a:r>
                      <a:endParaRPr lang="ru-RU" dirty="0"/>
                    </a:p>
                  </a:txBody>
                  <a:tcPr/>
                </a:tc>
              </a:tr>
              <a:tr h="594360">
                <a:tc>
                  <a:txBody>
                    <a:bodyPr/>
                    <a:lstStyle/>
                    <a:p>
                      <a:r>
                        <a:rPr lang="ru-RU" dirty="0" smtClean="0"/>
                        <a:t>Электричество</a:t>
                      </a:r>
                    </a:p>
                    <a:p>
                      <a:r>
                        <a:rPr lang="ru-RU" dirty="0" smtClean="0"/>
                        <a:t>Гофра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122 м 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мх14 р.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Замена </a:t>
                      </a:r>
                      <a:r>
                        <a:rPr lang="ru-RU" dirty="0" err="1" smtClean="0"/>
                        <a:t>электр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1708</a:t>
                      </a:r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3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Кабель двухжильный (1 рулон =20м)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122 м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5рулоновх2100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Замена </a:t>
                      </a:r>
                      <a:r>
                        <a:rPr lang="ru-RU" dirty="0" err="1" smtClean="0"/>
                        <a:t>электр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10500</a:t>
                      </a:r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03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Ампельная</a:t>
                      </a:r>
                      <a:r>
                        <a:rPr lang="ru-RU" baseline="0" dirty="0" smtClean="0"/>
                        <a:t> петуния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 </a:t>
                      </a:r>
                      <a:r>
                        <a:rPr lang="ru-RU" dirty="0" err="1" smtClean="0"/>
                        <a:t>шт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оформление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9000</a:t>
                      </a:r>
                      <a:endParaRPr lang="ru-RU" dirty="0"/>
                    </a:p>
                  </a:txBody>
                  <a:tcPr/>
                </a:tc>
              </a:tr>
              <a:tr h="3603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185 228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4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7136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Зона № 5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4000" b="1" dirty="0" smtClean="0"/>
              <a:t>Интерактивный Дом </a:t>
            </a:r>
            <a:r>
              <a:rPr lang="ru-RU" sz="4000" b="1" dirty="0" err="1" smtClean="0"/>
              <a:t>А.С.Пушкина</a:t>
            </a:r>
            <a:r>
              <a:rPr lang="ru-RU" sz="4000" b="1" dirty="0" smtClean="0"/>
              <a:t> (здание у теплицы). </a:t>
            </a:r>
            <a:br>
              <a:rPr lang="ru-RU" sz="4000" b="1" dirty="0" smtClean="0"/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Закуплено интерактивное оборудование</a:t>
            </a:r>
            <a:endParaRPr lang="ru-RU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9" name="Picture 3" descr="C:\Users\РуппельОА\Desktop\House-boo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639" y="2119926"/>
            <a:ext cx="5638749" cy="439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33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430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Смета – зона № 5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2606430"/>
              </p:ext>
            </p:extLst>
          </p:nvPr>
        </p:nvGraphicFramePr>
        <p:xfrm>
          <a:off x="1164562" y="1483742"/>
          <a:ext cx="9998019" cy="3507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176"/>
                <a:gridCol w="1457461"/>
                <a:gridCol w="1457461"/>
                <a:gridCol w="1570053"/>
                <a:gridCol w="1344868"/>
              </a:tblGrid>
              <a:tr h="506035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Материал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Объем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Цена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Вид работы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873430">
                <a:tc>
                  <a:txBody>
                    <a:bodyPr/>
                    <a:lstStyle/>
                    <a:p>
                      <a:r>
                        <a:rPr lang="ru-RU" dirty="0" smtClean="0"/>
                        <a:t>Штукатурка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680</a:t>
                      </a:r>
                      <a:r>
                        <a:rPr lang="ru-RU" baseline="0" dirty="0" smtClean="0"/>
                        <a:t> м2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мешок Х 270 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Оформление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 Х 270 =  10800</a:t>
                      </a:r>
                      <a:endParaRPr lang="ru-RU" dirty="0"/>
                    </a:p>
                  </a:txBody>
                  <a:tcPr/>
                </a:tc>
              </a:tr>
              <a:tr h="506035">
                <a:tc>
                  <a:txBody>
                    <a:bodyPr/>
                    <a:lstStyle/>
                    <a:p>
                      <a:r>
                        <a:rPr lang="ru-RU" dirty="0" smtClean="0"/>
                        <a:t>Краска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300 кг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Кг Х </a:t>
                      </a:r>
                      <a:r>
                        <a:rPr lang="ru-RU" dirty="0" smtClean="0"/>
                        <a:t>250</a:t>
                      </a:r>
                      <a:r>
                        <a:rPr lang="ru-RU" baseline="0" dirty="0" smtClean="0"/>
                        <a:t> р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Оформление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32000</a:t>
                      </a:r>
                      <a:endParaRPr lang="ru-RU" dirty="0"/>
                    </a:p>
                  </a:txBody>
                  <a:tcPr/>
                </a:tc>
              </a:tr>
              <a:tr h="4991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Ампельная</a:t>
                      </a:r>
                      <a:r>
                        <a:rPr lang="ru-RU" baseline="0" dirty="0" smtClean="0"/>
                        <a:t> петуния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 </a:t>
                      </a:r>
                      <a:r>
                        <a:rPr lang="ru-RU" dirty="0" err="1" smtClean="0"/>
                        <a:t>шт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оформление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9000</a:t>
                      </a:r>
                      <a:endParaRPr lang="ru-RU" dirty="0"/>
                    </a:p>
                  </a:txBody>
                  <a:tcPr/>
                </a:tc>
              </a:tr>
              <a:tr h="4991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Табличка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</a:t>
                      </a:r>
                      <a:r>
                        <a:rPr lang="ru-RU" dirty="0" err="1" smtClean="0"/>
                        <a:t>шт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5000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Оформление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5000 </a:t>
                      </a:r>
                      <a:endParaRPr lang="ru-RU" dirty="0"/>
                    </a:p>
                  </a:txBody>
                  <a:tcPr/>
                </a:tc>
              </a:tr>
              <a:tr h="623879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56 800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77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Реализованные проекты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Зона № 1 </a:t>
            </a:r>
            <a:r>
              <a:rPr lang="ru-RU" b="1" dirty="0"/>
              <a:t>– встреча гостей  – сотрудничество с Казанским аграрным университетом </a:t>
            </a:r>
            <a:r>
              <a:rPr lang="ru-RU" sz="3600" b="1" dirty="0">
                <a:solidFill>
                  <a:srgbClr val="00B050"/>
                </a:solidFill>
              </a:rPr>
              <a:t>класс «</a:t>
            </a:r>
            <a:r>
              <a:rPr lang="ru-RU" sz="3600" b="1" dirty="0" err="1">
                <a:solidFill>
                  <a:srgbClr val="00B050"/>
                </a:solidFill>
              </a:rPr>
              <a:t>Ладшафтная</a:t>
            </a:r>
            <a:r>
              <a:rPr lang="ru-RU" sz="3600" b="1" dirty="0">
                <a:solidFill>
                  <a:srgbClr val="00B050"/>
                </a:solidFill>
              </a:rPr>
              <a:t> архитектура</a:t>
            </a:r>
            <a:r>
              <a:rPr lang="ru-RU" sz="3600" b="1" dirty="0" smtClean="0">
                <a:solidFill>
                  <a:srgbClr val="00B050"/>
                </a:solidFill>
              </a:rPr>
              <a:t>»</a:t>
            </a:r>
          </a:p>
          <a:p>
            <a:r>
              <a:rPr lang="ru-RU" b="1" dirty="0">
                <a:solidFill>
                  <a:srgbClr val="002060"/>
                </a:solidFill>
              </a:rPr>
              <a:t>Педагогическое направление – </a:t>
            </a:r>
            <a:r>
              <a:rPr lang="ru-RU" dirty="0">
                <a:solidFill>
                  <a:srgbClr val="002060"/>
                </a:solidFill>
              </a:rPr>
              <a:t>сотрудничество с КФУ </a:t>
            </a:r>
            <a:r>
              <a:rPr lang="ru-RU" b="1" dirty="0">
                <a:solidFill>
                  <a:srgbClr val="002060"/>
                </a:solidFill>
              </a:rPr>
              <a:t>– ИФМК «Воспитание сказками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b="1" dirty="0">
                <a:solidFill>
                  <a:srgbClr val="C00000"/>
                </a:solidFill>
              </a:rPr>
              <a:t>Зона 3.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Теплица круглогодичная - 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сотрудничество  с Казанским аграрным университетом, Совхоз «Майский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  <a:p>
            <a:r>
              <a:rPr lang="ru-RU" dirty="0"/>
              <a:t>Фотозона  «Летний бал» </a:t>
            </a:r>
            <a:r>
              <a:rPr lang="ru-RU" b="1" dirty="0">
                <a:solidFill>
                  <a:srgbClr val="C00000"/>
                </a:solidFill>
              </a:rPr>
              <a:t>сотрудничество с ЗМЗ 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>
                <a:solidFill>
                  <a:srgbClr val="C00000"/>
                </a:solidFill>
              </a:rPr>
              <a:t>Зона № 5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/>
              <a:t>Интерактивный Дом </a:t>
            </a:r>
            <a:r>
              <a:rPr lang="ru-RU" b="1" dirty="0" err="1"/>
              <a:t>А.С.Пушкина</a:t>
            </a:r>
            <a:r>
              <a:rPr lang="ru-RU" b="1" dirty="0"/>
              <a:t> (здание у теплицы). </a:t>
            </a:r>
            <a:br>
              <a:rPr lang="ru-RU" b="1" dirty="0"/>
            </a:b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1994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Представлены проекты победителей.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11К – кибернетический класс</a:t>
            </a:r>
          </a:p>
          <a:p>
            <a:pPr marL="0" indent="0">
              <a:buNone/>
            </a:pPr>
            <a:r>
              <a:rPr lang="ru-RU" dirty="0" smtClean="0"/>
              <a:t>11П – педагогический класс </a:t>
            </a:r>
          </a:p>
          <a:p>
            <a:pPr marL="0" indent="0">
              <a:buNone/>
            </a:pPr>
            <a:r>
              <a:rPr lang="ru-RU" dirty="0" smtClean="0"/>
              <a:t>10А – социально-экономический класс</a:t>
            </a:r>
          </a:p>
          <a:p>
            <a:pPr marL="0" indent="0">
              <a:buNone/>
            </a:pPr>
            <a:r>
              <a:rPr lang="ru-RU" dirty="0" smtClean="0"/>
              <a:t>9к – кадетский класс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2272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90" y="1150664"/>
            <a:ext cx="4219755" cy="562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751" y="212615"/>
            <a:ext cx="10990053" cy="9961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Вход. </a:t>
            </a:r>
            <a:r>
              <a:rPr lang="ru-RU" sz="3200" b="1" dirty="0">
                <a:solidFill>
                  <a:srgbClr val="C00000"/>
                </a:solidFill>
              </a:rPr>
              <a:t>З</a:t>
            </a:r>
            <a:r>
              <a:rPr lang="ru-RU" sz="3200" b="1" dirty="0" smtClean="0">
                <a:solidFill>
                  <a:srgbClr val="C00000"/>
                </a:solidFill>
              </a:rPr>
              <a:t>она № 1 </a:t>
            </a:r>
            <a:r>
              <a:rPr lang="ru-RU" sz="2800" b="1" dirty="0" smtClean="0"/>
              <a:t>– встреча гостей  – сотрудничество с Казанским аграрным университетом </a:t>
            </a:r>
            <a:r>
              <a:rPr lang="ru-RU" sz="3600" b="1" dirty="0" smtClean="0">
                <a:solidFill>
                  <a:srgbClr val="00B050"/>
                </a:solidFill>
              </a:rPr>
              <a:t>класс «</a:t>
            </a:r>
            <a:r>
              <a:rPr lang="ru-RU" sz="3600" b="1" dirty="0" err="1" smtClean="0">
                <a:solidFill>
                  <a:srgbClr val="00B050"/>
                </a:solidFill>
              </a:rPr>
              <a:t>Ладшафтная</a:t>
            </a:r>
            <a:r>
              <a:rPr lang="ru-RU" sz="3600" b="1" dirty="0" smtClean="0">
                <a:solidFill>
                  <a:srgbClr val="00B050"/>
                </a:solidFill>
              </a:rPr>
              <a:t> архитектура»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5326" y="1255267"/>
            <a:ext cx="5323936" cy="4351338"/>
          </a:xfrm>
        </p:spPr>
        <p:txBody>
          <a:bodyPr/>
          <a:lstStyle/>
          <a:p>
            <a:r>
              <a:rPr lang="ru-RU" dirty="0" smtClean="0"/>
              <a:t>Справа при входе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680" y="1655999"/>
            <a:ext cx="5048144" cy="4849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521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54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Центральный вход. Цветочная клумба справа от  входа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8"/>
          <a:stretch/>
        </p:blipFill>
        <p:spPr>
          <a:xfrm>
            <a:off x="2098336" y="1218594"/>
            <a:ext cx="8448540" cy="5306521"/>
          </a:xfrm>
        </p:spPr>
      </p:pic>
    </p:spTree>
    <p:extLst>
      <p:ext uri="{BB962C8B-B14F-4D97-AF65-F5344CB8AC3E}">
        <p14:creationId xmlns:p14="http://schemas.microsoft.com/office/powerpoint/2010/main" val="180992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5992" y="163903"/>
            <a:ext cx="10508412" cy="980506"/>
          </a:xfrm>
        </p:spPr>
        <p:txBody>
          <a:bodyPr/>
          <a:lstStyle/>
          <a:p>
            <a:pPr algn="ctr"/>
            <a:r>
              <a:rPr lang="ru-RU" dirty="0" smtClean="0"/>
              <a:t>Смета ВХОД № 1.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486054"/>
              </p:ext>
            </p:extLst>
          </p:nvPr>
        </p:nvGraphicFramePr>
        <p:xfrm>
          <a:off x="232913" y="954356"/>
          <a:ext cx="11894197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287"/>
                <a:gridCol w="986287"/>
                <a:gridCol w="1115683"/>
                <a:gridCol w="856891"/>
                <a:gridCol w="1178943"/>
                <a:gridCol w="793631"/>
                <a:gridCol w="1972574"/>
                <a:gridCol w="718866"/>
                <a:gridCol w="1104181"/>
                <a:gridCol w="208280"/>
                <a:gridCol w="986287"/>
                <a:gridCol w="986287"/>
              </a:tblGrid>
              <a:tr h="336488">
                <a:tc gridSpan="5">
                  <a:txBody>
                    <a:bodyPr/>
                    <a:lstStyle/>
                    <a:p>
                      <a:r>
                        <a:rPr lang="ru-RU" dirty="0" smtClean="0"/>
                        <a:t>Входная группа 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r>
                        <a:rPr lang="ru-RU" dirty="0" err="1" smtClean="0"/>
                        <a:t>Рокарий</a:t>
                      </a:r>
                      <a:r>
                        <a:rPr lang="ru-RU" dirty="0" smtClean="0"/>
                        <a:t> с картиной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0787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Материал 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Кол-во 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Сумма </a:t>
                      </a:r>
                    </a:p>
                    <a:p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Итого 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Материал 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Кол-во 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Сумма </a:t>
                      </a:r>
                    </a:p>
                    <a:p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 </a:t>
                      </a:r>
                      <a:endParaRPr lang="ru-RU" dirty="0"/>
                    </a:p>
                  </a:txBody>
                  <a:tcPr/>
                </a:tc>
              </a:tr>
              <a:tr h="869268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Ворота из стального прута  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1 тонна  кг х  </a:t>
                      </a:r>
                      <a:r>
                        <a:rPr lang="ru-RU" dirty="0" err="1" smtClean="0"/>
                        <a:t>т.р</a:t>
                      </a:r>
                      <a:r>
                        <a:rPr lang="ru-RU" dirty="0" smtClean="0"/>
                        <a:t>.  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49200+ сварка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100 000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Рулонный газон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141 м2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250 – м2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21150</a:t>
                      </a:r>
                      <a:endParaRPr lang="ru-RU" dirty="0"/>
                    </a:p>
                  </a:txBody>
                  <a:tcPr/>
                </a:tc>
              </a:tr>
              <a:tr h="580787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Вывеска 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6Х2,5 размер 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15000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15000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Можжевельник стелющийся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</a:t>
                      </a:r>
                      <a:r>
                        <a:rPr lang="ru-RU" dirty="0" err="1" smtClean="0"/>
                        <a:t>шт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1700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3400</a:t>
                      </a:r>
                      <a:endParaRPr lang="ru-RU" dirty="0"/>
                    </a:p>
                  </a:txBody>
                  <a:tcPr/>
                </a:tc>
              </a:tr>
              <a:tr h="580787">
                <a:tc rowSpan="4" gridSpan="6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Можжевельник круглый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 </a:t>
                      </a:r>
                      <a:r>
                        <a:rPr lang="ru-RU" dirty="0" err="1" smtClean="0"/>
                        <a:t>шт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1500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9000</a:t>
                      </a:r>
                      <a:endParaRPr lang="ru-RU" dirty="0"/>
                    </a:p>
                  </a:txBody>
                  <a:tcPr/>
                </a:tc>
              </a:tr>
              <a:tr h="336488">
                <a:tc gridSpan="6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 </a:t>
                      </a:r>
                      <a:r>
                        <a:rPr lang="ru-RU" dirty="0" err="1" smtClean="0"/>
                        <a:t>шт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150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18000</a:t>
                      </a:r>
                      <a:endParaRPr lang="ru-RU" dirty="0"/>
                    </a:p>
                  </a:txBody>
                  <a:tcPr/>
                </a:tc>
              </a:tr>
              <a:tr h="336488">
                <a:tc gridSpan="6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Мелкий гравий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122 м2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145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17690</a:t>
                      </a:r>
                      <a:endParaRPr lang="ru-RU" dirty="0"/>
                    </a:p>
                  </a:txBody>
                  <a:tcPr/>
                </a:tc>
              </a:tr>
              <a:tr h="336488">
                <a:tc gridSpan="6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Картина из растений 3х2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 </a:t>
                      </a:r>
                      <a:r>
                        <a:rPr lang="ru-RU" dirty="0" err="1" smtClean="0"/>
                        <a:t>шт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60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7200</a:t>
                      </a:r>
                      <a:endParaRPr lang="ru-RU" dirty="0"/>
                    </a:p>
                  </a:txBody>
                  <a:tcPr/>
                </a:tc>
              </a:tr>
              <a:tr h="5807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Итого 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115 000</a:t>
                      </a:r>
                      <a:endParaRPr lang="ru-RU" sz="2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76 440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31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Зона № 2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Педагогическое направление – </a:t>
            </a:r>
            <a:r>
              <a:rPr lang="ru-RU" dirty="0" smtClean="0">
                <a:solidFill>
                  <a:srgbClr val="002060"/>
                </a:solidFill>
              </a:rPr>
              <a:t>сотрудничество с КФУ </a:t>
            </a:r>
            <a:r>
              <a:rPr lang="ru-RU" b="1" dirty="0" smtClean="0">
                <a:solidFill>
                  <a:srgbClr val="002060"/>
                </a:solidFill>
              </a:rPr>
              <a:t>– ИФМК «Воспитание сказками»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Аллея «У лукоморья…» 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(</a:t>
            </a:r>
            <a:r>
              <a:rPr lang="ru-RU" b="1" dirty="0">
                <a:solidFill>
                  <a:srgbClr val="C00000"/>
                </a:solidFill>
              </a:rPr>
              <a:t>Сказки </a:t>
            </a:r>
            <a:r>
              <a:rPr lang="ru-RU" b="1" dirty="0" err="1">
                <a:solidFill>
                  <a:srgbClr val="C00000"/>
                </a:solidFill>
              </a:rPr>
              <a:t>А.С.Пушкина</a:t>
            </a:r>
            <a:r>
              <a:rPr lang="ru-RU" b="1" dirty="0">
                <a:solidFill>
                  <a:srgbClr val="C00000"/>
                </a:solidFill>
              </a:rPr>
              <a:t>) расположение по году написания. 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Цель - </a:t>
            </a:r>
            <a:r>
              <a:rPr lang="ru-RU" b="1" dirty="0" smtClean="0"/>
              <a:t>Воспитание сказками и ручная работа по металлу и по дереву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Содержание</a:t>
            </a:r>
            <a:r>
              <a:rPr lang="ru-RU" b="1" dirty="0" smtClean="0"/>
              <a:t> Экспозиция работы детей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677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44591" y="1692664"/>
            <a:ext cx="8389189" cy="50186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119" y="207034"/>
            <a:ext cx="11152517" cy="853926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 </a:t>
            </a:r>
            <a:r>
              <a:rPr lang="ru-RU" sz="4000" b="1" dirty="0">
                <a:solidFill>
                  <a:srgbClr val="C00000"/>
                </a:solidFill>
              </a:rPr>
              <a:t>Площадь 18 мХ35м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3683" y="983411"/>
            <a:ext cx="11000117" cy="51935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https://avatars.mds.yandex.net/i?id=fee5cd36167f6197915b0ddcb39cbaf6-412017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776" y="1772160"/>
            <a:ext cx="2546955" cy="169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Арка 5"/>
          <p:cNvSpPr/>
          <p:nvPr/>
        </p:nvSpPr>
        <p:spPr>
          <a:xfrm>
            <a:off x="3698520" y="5218982"/>
            <a:ext cx="2631057" cy="2725947"/>
          </a:xfrm>
          <a:prstGeom prst="blockArc">
            <a:avLst/>
          </a:prstGeom>
          <a:solidFill>
            <a:schemeClr val="accent1">
              <a:alpha val="24000"/>
            </a:schemeClr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28"/>
          <a:stretch/>
        </p:blipFill>
        <p:spPr bwMode="auto">
          <a:xfrm>
            <a:off x="529725" y="2791952"/>
            <a:ext cx="2390433" cy="195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45929" y="4880850"/>
            <a:ext cx="2471802" cy="1830501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1488" y="1113134"/>
            <a:ext cx="2616836" cy="1814090"/>
          </a:xfrm>
          <a:prstGeom prst="rect">
            <a:avLst/>
          </a:prstGeom>
        </p:spPr>
      </p:pic>
      <p:pic>
        <p:nvPicPr>
          <p:cNvPr id="10" name="Объект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762" y="4880850"/>
            <a:ext cx="2360396" cy="1910443"/>
          </a:xfrm>
          <a:prstGeom prst="rect">
            <a:avLst/>
          </a:prstGeom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88" y="1033247"/>
            <a:ext cx="2393970" cy="1669132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520" y="4082599"/>
            <a:ext cx="3404409" cy="26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C:\Users\РуппельОА\Desktop\медведиха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081" y="3042930"/>
            <a:ext cx="2535650" cy="170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149838" y="4295652"/>
            <a:ext cx="59786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4800000"/>
              </a:lightRig>
            </a:scene3d>
            <a:sp3d contourW="25400" prstMaterial="metal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«У Лукоморья…»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597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619750" cy="1325563"/>
          </a:xfrm>
        </p:spPr>
        <p:txBody>
          <a:bodyPr/>
          <a:lstStyle/>
          <a:p>
            <a:r>
              <a:rPr lang="ru-RU" b="1" dirty="0" smtClean="0"/>
              <a:t>«У Лукоморья дуб зеленый» </a:t>
            </a:r>
            <a:endParaRPr lang="ru-RU" b="1" dirty="0"/>
          </a:p>
        </p:txBody>
      </p:sp>
      <p:pic>
        <p:nvPicPr>
          <p:cNvPr id="1026" name="Picture 2" descr="https://avatars.mds.yandex.net/i?id=fee5cd36167f6197915b0ddcb39cbaf6-4120171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96" y="2473294"/>
            <a:ext cx="4572000" cy="387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img.rg.ru/img/content/139/17/89/kot_Shtolba_1000_d_8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095" y="2473294"/>
            <a:ext cx="5816913" cy="387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5"/>
          <p:cNvSpPr txBox="1">
            <a:spLocks/>
          </p:cNvSpPr>
          <p:nvPr/>
        </p:nvSpPr>
        <p:spPr>
          <a:xfrm>
            <a:off x="6457950" y="59281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Поэма «Руслан и Людмила» написана </a:t>
            </a:r>
            <a:r>
              <a:rPr lang="ru-RU" dirty="0" err="1" smtClean="0"/>
              <a:t>А.С.Пушкиным</a:t>
            </a:r>
            <a:r>
              <a:rPr lang="ru-RU" dirty="0" smtClean="0"/>
              <a:t>  в 1818—1820 годах, после окончания Лицея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47100" y="1630241"/>
            <a:ext cx="13179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или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697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12694</TotalTime>
  <Words>714</Words>
  <Application>Microsoft Office PowerPoint</Application>
  <PresentationFormat>Произвольный</PresentationFormat>
  <Paragraphs>229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Лицей № 9 имени А.С.Пушкина Зеленодольского муниципального района Республики Татарстан </vt:lpstr>
      <vt:lpstr>Конкурс по созданию ценностной образовательной среды</vt:lpstr>
      <vt:lpstr>Представлены проекты победителей. </vt:lpstr>
      <vt:lpstr>Вход. Зона № 1 – встреча гостей  – сотрудничество с Казанским аграрным университетом класс «Ладшафтная архитектура»</vt:lpstr>
      <vt:lpstr>Центральный вход. Цветочная клумба справа от  входа </vt:lpstr>
      <vt:lpstr>Смета ВХОД № 1. </vt:lpstr>
      <vt:lpstr>Зона № 2 Педагогическое направление – сотрудничество с КФУ – ИФМК «Воспитание сказками»</vt:lpstr>
      <vt:lpstr> Площадь 18 мХ35м</vt:lpstr>
      <vt:lpstr>«У Лукоморья дуб зеленый» </vt:lpstr>
      <vt:lpstr>Сказка о попе и о работнике его Балде</vt:lpstr>
      <vt:lpstr>Презентация PowerPoint</vt:lpstr>
      <vt:lpstr>Сказка о рыбаке и рыбке</vt:lpstr>
      <vt:lpstr>Презентация PowerPoint</vt:lpstr>
      <vt:lpstr>Презентация PowerPoint</vt:lpstr>
      <vt:lpstr>Сказка о мертвой царевне и о семи богатырях </vt:lpstr>
      <vt:lpstr>Презентация PowerPoint</vt:lpstr>
      <vt:lpstr>Зона 3. Теплица круглогодичная -  сотрудничество  с Казанским аграрным университетом, Совхоз «Майский»    - аграрный класс </vt:lpstr>
      <vt:lpstr>Расходный материал </vt:lpstr>
      <vt:lpstr>Зона № 4. «Инженерное направление» Летняя сцена «Летний бал». площадь 15Х25м</vt:lpstr>
      <vt:lpstr>Фотозона  «Летний бал» сотрудничество с ЗМЗ </vt:lpstr>
      <vt:lpstr>Смета </vt:lpstr>
      <vt:lpstr>Зона № 5 Интерактивный Дом А.С.Пушкина (здание у теплицы).  Закуплено интерактивное оборудование</vt:lpstr>
      <vt:lpstr>Смета – зона № 5</vt:lpstr>
      <vt:lpstr>Реализованные проекты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SONY</dc:creator>
  <cp:lastModifiedBy>Admin</cp:lastModifiedBy>
  <cp:revision>44</cp:revision>
  <dcterms:created xsi:type="dcterms:W3CDTF">2022-01-10T14:33:01Z</dcterms:created>
  <dcterms:modified xsi:type="dcterms:W3CDTF">2024-09-25T10:30:31Z</dcterms:modified>
</cp:coreProperties>
</file>