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9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77" r:id="rId11"/>
    <p:sldId id="267" r:id="rId12"/>
    <p:sldId id="284" r:id="rId13"/>
    <p:sldId id="280" r:id="rId14"/>
    <p:sldId id="268" r:id="rId15"/>
    <p:sldId id="285" r:id="rId16"/>
    <p:sldId id="269" r:id="rId17"/>
    <p:sldId id="281" r:id="rId18"/>
    <p:sldId id="270" r:id="rId19"/>
    <p:sldId id="271" r:id="rId20"/>
    <p:sldId id="272" r:id="rId21"/>
    <p:sldId id="283" r:id="rId22"/>
    <p:sldId id="273" r:id="rId23"/>
    <p:sldId id="274" r:id="rId24"/>
    <p:sldId id="275" r:id="rId25"/>
    <p:sldId id="287" r:id="rId26"/>
    <p:sldId id="286" r:id="rId27"/>
    <p:sldId id="282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76" r:id="rId38"/>
  </p:sldIdLst>
  <p:sldSz cx="9144000" cy="6858000" type="screen4x3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900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DD21D1-2C8B-49D6-82DC-6495FD18138A}" type="datetimeFigureOut">
              <a:rPr lang="ru-RU" smtClean="0"/>
              <a:t>14.09.2025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43D903-E6AD-404E-B744-0D652399C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869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Итак ,на какие цели ориентирует нас государство?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E68A9-3E55-44A1-B6DC-4981B30481CD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249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62242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62242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62242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62242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62242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5940" y="1610309"/>
            <a:ext cx="2890520" cy="47205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1F5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648200" y="1600161"/>
            <a:ext cx="4038600" cy="47815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62242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91362" y="-113030"/>
            <a:ext cx="7561275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62242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1607642"/>
            <a:ext cx="7294245" cy="38309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62242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sooiaspp.ru/index.html" TargetMode="Externa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mailto:Shagaeva.aliya@yandex.ru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93216" y="501523"/>
            <a:ext cx="7827009" cy="437235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635" indent="-342265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2413635" algn="l"/>
              </a:tabLst>
            </a:pPr>
            <a:r>
              <a:rPr sz="4000" spc="-10" dirty="0">
                <a:solidFill>
                  <a:srgbClr val="622422"/>
                </a:solidFill>
                <a:latin typeface="Calibri"/>
                <a:cs typeface="Calibri"/>
              </a:rPr>
              <a:t>Ассоциация</a:t>
            </a:r>
            <a:endParaRPr sz="4000" dirty="0">
              <a:latin typeface="Calibri"/>
              <a:cs typeface="Calibri"/>
            </a:endParaRPr>
          </a:p>
          <a:p>
            <a:pPr marL="2156460" indent="-3429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2156460" algn="l"/>
              </a:tabLst>
            </a:pPr>
            <a:r>
              <a:rPr sz="4000" spc="-10" dirty="0">
                <a:solidFill>
                  <a:srgbClr val="622422"/>
                </a:solidFill>
                <a:latin typeface="Calibri"/>
                <a:cs typeface="Calibri"/>
              </a:rPr>
              <a:t>«Содружество</a:t>
            </a:r>
            <a:endParaRPr sz="4000" dirty="0">
              <a:latin typeface="Calibri"/>
              <a:cs typeface="Calibri"/>
            </a:endParaRPr>
          </a:p>
          <a:p>
            <a:pPr marL="360680" indent="-342265">
              <a:lnSpc>
                <a:spcPct val="100000"/>
              </a:lnSpc>
              <a:spcBef>
                <a:spcPts val="110"/>
              </a:spcBef>
              <a:buFont typeface="Arial MT"/>
              <a:buChar char="•"/>
              <a:tabLst>
                <a:tab pos="360680" algn="l"/>
              </a:tabLst>
            </a:pPr>
            <a:r>
              <a:rPr sz="4000" spc="-10" dirty="0">
                <a:solidFill>
                  <a:srgbClr val="622422"/>
                </a:solidFill>
                <a:latin typeface="Calibri"/>
                <a:cs typeface="Calibri"/>
              </a:rPr>
              <a:t>образовательных</a:t>
            </a:r>
            <a:r>
              <a:rPr sz="4000" spc="-14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4000" spc="-10" dirty="0">
                <a:solidFill>
                  <a:srgbClr val="622422"/>
                </a:solidFill>
                <a:latin typeface="Calibri"/>
                <a:cs typeface="Calibri"/>
              </a:rPr>
              <a:t>организаций</a:t>
            </a:r>
            <a:endParaRPr sz="4000" dirty="0">
              <a:latin typeface="Calibri"/>
              <a:cs typeface="Calibri"/>
            </a:endParaRPr>
          </a:p>
          <a:p>
            <a:pPr marL="1239520" marR="1663700" lvl="1" indent="-34226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257425" algn="l"/>
              </a:tabLst>
            </a:pPr>
            <a:r>
              <a:rPr sz="4000" dirty="0">
                <a:solidFill>
                  <a:srgbClr val="622422"/>
                </a:solidFill>
                <a:latin typeface="Calibri"/>
                <a:cs typeface="Calibri"/>
              </a:rPr>
              <a:t>имени</a:t>
            </a:r>
            <a:r>
              <a:rPr sz="4000" spc="-2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622422"/>
                </a:solidFill>
                <a:latin typeface="Calibri"/>
                <a:cs typeface="Calibri"/>
              </a:rPr>
              <a:t>А.</a:t>
            </a:r>
            <a:r>
              <a:rPr sz="4000" spc="-1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622422"/>
                </a:solidFill>
                <a:latin typeface="Calibri"/>
                <a:cs typeface="Calibri"/>
              </a:rPr>
              <a:t>С. Пушкина</a:t>
            </a:r>
            <a:r>
              <a:rPr sz="4000" spc="-1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4000" spc="-50" dirty="0">
                <a:solidFill>
                  <a:srgbClr val="622422"/>
                </a:solidFill>
                <a:latin typeface="Calibri"/>
                <a:cs typeface="Calibri"/>
              </a:rPr>
              <a:t>и 	</a:t>
            </a:r>
            <a:r>
              <a:rPr sz="4000" spc="-10" dirty="0">
                <a:solidFill>
                  <a:srgbClr val="622422"/>
                </a:solidFill>
                <a:latin typeface="Calibri"/>
                <a:cs typeface="Calibri"/>
              </a:rPr>
              <a:t>педагогов»:</a:t>
            </a:r>
            <a:endParaRPr sz="4000" dirty="0">
              <a:latin typeface="Calibri"/>
              <a:cs typeface="Calibri"/>
            </a:endParaRPr>
          </a:p>
          <a:p>
            <a:pPr marL="354330" marR="777240" indent="-342265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1901189" algn="l"/>
              </a:tabLst>
            </a:pPr>
            <a:r>
              <a:rPr sz="4000" spc="-10" dirty="0">
                <a:solidFill>
                  <a:srgbClr val="622422"/>
                </a:solidFill>
                <a:latin typeface="Calibri"/>
                <a:cs typeface="Calibri"/>
              </a:rPr>
              <a:t>объединение</a:t>
            </a:r>
            <a:r>
              <a:rPr sz="4000" spc="-12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622422"/>
                </a:solidFill>
                <a:latin typeface="Calibri"/>
                <a:cs typeface="Calibri"/>
              </a:rPr>
              <a:t>во</a:t>
            </a:r>
            <a:r>
              <a:rPr sz="4000" spc="-11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622422"/>
                </a:solidFill>
                <a:latin typeface="Calibri"/>
                <a:cs typeface="Calibri"/>
              </a:rPr>
              <a:t>имя</a:t>
            </a:r>
            <a:r>
              <a:rPr sz="4000" spc="-10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4000" spc="-10" dirty="0">
                <a:solidFill>
                  <a:srgbClr val="622422"/>
                </a:solidFill>
                <a:latin typeface="Calibri"/>
                <a:cs typeface="Calibri"/>
              </a:rPr>
              <a:t>наследия 	</a:t>
            </a:r>
            <a:r>
              <a:rPr sz="4000" dirty="0" err="1">
                <a:solidFill>
                  <a:srgbClr val="622422"/>
                </a:solidFill>
                <a:latin typeface="Calibri"/>
                <a:cs typeface="Calibri"/>
              </a:rPr>
              <a:t>великого</a:t>
            </a:r>
            <a:r>
              <a:rPr sz="4000" spc="-21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4000" spc="-10" dirty="0" err="1" smtClean="0">
                <a:solidFill>
                  <a:srgbClr val="622422"/>
                </a:solidFill>
                <a:latin typeface="Calibri"/>
                <a:cs typeface="Calibri"/>
              </a:rPr>
              <a:t>поэта</a:t>
            </a:r>
            <a:endParaRPr sz="4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5541" y="2060778"/>
            <a:ext cx="8229600" cy="4526280"/>
          </a:xfrm>
          <a:custGeom>
            <a:avLst/>
            <a:gdLst/>
            <a:ahLst/>
            <a:cxnLst/>
            <a:rect l="l" t="t" r="r" b="b"/>
            <a:pathLst>
              <a:path w="8229600" h="4526280">
                <a:moveTo>
                  <a:pt x="8229600" y="0"/>
                </a:moveTo>
                <a:lnTo>
                  <a:pt x="0" y="0"/>
                </a:lnTo>
                <a:lnTo>
                  <a:pt x="0" y="4526026"/>
                </a:lnTo>
                <a:lnTo>
                  <a:pt x="8229600" y="4526026"/>
                </a:lnTo>
                <a:lnTo>
                  <a:pt x="8229600" y="0"/>
                </a:lnTo>
                <a:close/>
              </a:path>
            </a:pathLst>
          </a:custGeom>
          <a:solidFill>
            <a:srgbClr val="622422">
              <a:alpha val="270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74370" y="-168148"/>
            <a:ext cx="8150771" cy="818108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88365" algn="ctr">
              <a:lnSpc>
                <a:spcPct val="100000"/>
              </a:lnSpc>
              <a:spcBef>
                <a:spcPts val="95"/>
              </a:spcBef>
            </a:pPr>
            <a:r>
              <a:rPr sz="4000" b="1" spc="-10" dirty="0">
                <a:solidFill>
                  <a:srgbClr val="622422"/>
                </a:solidFill>
                <a:latin typeface="Calibri"/>
                <a:cs typeface="Calibri"/>
              </a:rPr>
              <a:t>февраль</a:t>
            </a:r>
            <a:endParaRPr sz="4000" dirty="0">
              <a:latin typeface="Calibri"/>
              <a:cs typeface="Calibri"/>
            </a:endParaRPr>
          </a:p>
          <a:p>
            <a:pPr marL="900430" marR="5080" algn="ctr">
              <a:lnSpc>
                <a:spcPct val="100000"/>
              </a:lnSpc>
            </a:pPr>
            <a:r>
              <a:rPr sz="4000" b="1" dirty="0">
                <a:solidFill>
                  <a:srgbClr val="001F5F"/>
                </a:solidFill>
                <a:latin typeface="Calibri"/>
                <a:cs typeface="Calibri"/>
              </a:rPr>
              <a:t>Ценность</a:t>
            </a:r>
            <a:r>
              <a:rPr sz="4000" b="1" spc="-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r>
              <a:rPr sz="4000" b="1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001F5F"/>
                </a:solidFill>
                <a:latin typeface="Calibri"/>
                <a:cs typeface="Calibri"/>
              </a:rPr>
              <a:t>любовь,</a:t>
            </a:r>
            <a:r>
              <a:rPr sz="4000" b="1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001F5F"/>
                </a:solidFill>
                <a:latin typeface="Calibri"/>
                <a:cs typeface="Calibri"/>
              </a:rPr>
              <a:t>красота</a:t>
            </a:r>
            <a:r>
              <a:rPr sz="4000" b="1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4000" b="1" spc="-50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sz="4000" b="1" spc="-10" dirty="0">
                <a:solidFill>
                  <a:srgbClr val="001F5F"/>
                </a:solidFill>
                <a:latin typeface="Calibri"/>
                <a:cs typeface="Calibri"/>
              </a:rPr>
              <a:t>гармония</a:t>
            </a:r>
            <a:endParaRPr sz="4000" dirty="0">
              <a:latin typeface="Calibri"/>
              <a:cs typeface="Calibri"/>
            </a:endParaRPr>
          </a:p>
          <a:p>
            <a:pPr marL="12700" marR="1267460">
              <a:lnSpc>
                <a:spcPts val="4320"/>
              </a:lnSpc>
              <a:spcBef>
                <a:spcPts val="3225"/>
              </a:spcBef>
            </a:pPr>
            <a:r>
              <a:rPr lang="ru-RU" sz="3200" b="1" dirty="0" smtClean="0">
                <a:solidFill>
                  <a:srgbClr val="622422"/>
                </a:solidFill>
                <a:latin typeface="Calibri"/>
                <a:cs typeface="Calibri"/>
              </a:rPr>
              <a:t>Очный этап фестиваля-конкурса</a:t>
            </a:r>
          </a:p>
          <a:p>
            <a:pPr marL="12700" marR="1267460">
              <a:lnSpc>
                <a:spcPts val="4320"/>
              </a:lnSpc>
              <a:spcBef>
                <a:spcPts val="3225"/>
              </a:spcBef>
            </a:pPr>
            <a:r>
              <a:rPr lang="ru-RU" sz="3200" b="1" dirty="0" smtClean="0">
                <a:solidFill>
                  <a:srgbClr val="622422"/>
                </a:solidFill>
                <a:latin typeface="Calibri"/>
                <a:cs typeface="Calibri"/>
              </a:rPr>
              <a:t>«Болдинская осень»</a:t>
            </a:r>
          </a:p>
          <a:p>
            <a:pPr marL="12700" marR="1267460">
              <a:lnSpc>
                <a:spcPts val="4320"/>
              </a:lnSpc>
              <a:spcBef>
                <a:spcPts val="3225"/>
              </a:spcBef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Место проведения: </a:t>
            </a:r>
            <a:r>
              <a:rPr lang="ru-RU" sz="2800" b="1" dirty="0" smtClean="0">
                <a:solidFill>
                  <a:srgbClr val="622422"/>
                </a:solidFill>
                <a:latin typeface="Calibri"/>
                <a:cs typeface="Calibri"/>
              </a:rPr>
              <a:t>Школа 80 Петроградского района Санкт-Петербурга</a:t>
            </a:r>
          </a:p>
          <a:p>
            <a:pPr marL="12700" marR="1267460">
              <a:lnSpc>
                <a:spcPts val="4320"/>
              </a:lnSpc>
              <a:spcBef>
                <a:spcPts val="3225"/>
              </a:spcBef>
            </a:pPr>
            <a:r>
              <a:rPr lang="ru-RU" sz="2800" b="1" dirty="0" smtClean="0">
                <a:solidFill>
                  <a:srgbClr val="622422"/>
                </a:solidFill>
                <a:latin typeface="Calibri"/>
                <a:cs typeface="Calibri"/>
              </a:rPr>
              <a:t>Улица Мира, 18 </a:t>
            </a:r>
          </a:p>
          <a:p>
            <a:pPr marL="12700" marR="1267460">
              <a:lnSpc>
                <a:spcPts val="4320"/>
              </a:lnSpc>
              <a:spcBef>
                <a:spcPts val="3225"/>
              </a:spcBef>
            </a:pPr>
            <a:endParaRPr lang="ru-RU" sz="2800" b="1" dirty="0" smtClean="0">
              <a:solidFill>
                <a:srgbClr val="622422"/>
              </a:solidFill>
              <a:latin typeface="Calibri"/>
              <a:cs typeface="Calibri"/>
            </a:endParaRPr>
          </a:p>
          <a:p>
            <a:pPr marL="12700" marR="1267460">
              <a:lnSpc>
                <a:spcPts val="4320"/>
              </a:lnSpc>
              <a:spcBef>
                <a:spcPts val="3225"/>
              </a:spcBef>
            </a:pPr>
            <a:endParaRPr lang="ru-RU" sz="2800" b="1" dirty="0" smtClean="0">
              <a:solidFill>
                <a:srgbClr val="622422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21206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5541" y="2060778"/>
            <a:ext cx="8229600" cy="4526280"/>
          </a:xfrm>
          <a:custGeom>
            <a:avLst/>
            <a:gdLst/>
            <a:ahLst/>
            <a:cxnLst/>
            <a:rect l="l" t="t" r="r" b="b"/>
            <a:pathLst>
              <a:path w="8229600" h="4526280">
                <a:moveTo>
                  <a:pt x="8229600" y="0"/>
                </a:moveTo>
                <a:lnTo>
                  <a:pt x="0" y="0"/>
                </a:lnTo>
                <a:lnTo>
                  <a:pt x="0" y="4526026"/>
                </a:lnTo>
                <a:lnTo>
                  <a:pt x="8229600" y="4526026"/>
                </a:lnTo>
                <a:lnTo>
                  <a:pt x="8229600" y="0"/>
                </a:lnTo>
                <a:close/>
              </a:path>
            </a:pathLst>
          </a:custGeom>
          <a:solidFill>
            <a:srgbClr val="622422">
              <a:alpha val="270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74370" y="-168148"/>
            <a:ext cx="7515225" cy="65849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88365" algn="ctr">
              <a:lnSpc>
                <a:spcPct val="100000"/>
              </a:lnSpc>
              <a:spcBef>
                <a:spcPts val="95"/>
              </a:spcBef>
            </a:pPr>
            <a:r>
              <a:rPr sz="4000" b="1" spc="-10" dirty="0">
                <a:solidFill>
                  <a:srgbClr val="622422"/>
                </a:solidFill>
                <a:latin typeface="Calibri"/>
                <a:cs typeface="Calibri"/>
              </a:rPr>
              <a:t>февраль</a:t>
            </a:r>
            <a:endParaRPr sz="4000" dirty="0">
              <a:latin typeface="Calibri"/>
              <a:cs typeface="Calibri"/>
            </a:endParaRPr>
          </a:p>
          <a:p>
            <a:pPr marL="900430" marR="5080" algn="ctr">
              <a:lnSpc>
                <a:spcPct val="100000"/>
              </a:lnSpc>
            </a:pPr>
            <a:r>
              <a:rPr sz="4000" b="1" dirty="0">
                <a:solidFill>
                  <a:srgbClr val="001F5F"/>
                </a:solidFill>
                <a:latin typeface="Calibri"/>
                <a:cs typeface="Calibri"/>
              </a:rPr>
              <a:t>Ценность</a:t>
            </a:r>
            <a:r>
              <a:rPr sz="4000" b="1" spc="-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r>
              <a:rPr sz="4000" b="1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001F5F"/>
                </a:solidFill>
                <a:latin typeface="Calibri"/>
                <a:cs typeface="Calibri"/>
              </a:rPr>
              <a:t>любовь,</a:t>
            </a:r>
            <a:r>
              <a:rPr sz="4000" b="1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001F5F"/>
                </a:solidFill>
                <a:latin typeface="Calibri"/>
                <a:cs typeface="Calibri"/>
              </a:rPr>
              <a:t>красота</a:t>
            </a:r>
            <a:r>
              <a:rPr sz="4000" b="1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4000" b="1" spc="-50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sz="4000" b="1" spc="-10" dirty="0">
                <a:solidFill>
                  <a:srgbClr val="001F5F"/>
                </a:solidFill>
                <a:latin typeface="Calibri"/>
                <a:cs typeface="Calibri"/>
              </a:rPr>
              <a:t>гармония</a:t>
            </a:r>
            <a:endParaRPr sz="4000" dirty="0">
              <a:latin typeface="Calibri"/>
              <a:cs typeface="Calibri"/>
            </a:endParaRPr>
          </a:p>
          <a:p>
            <a:pPr marL="12700" marR="1267460">
              <a:lnSpc>
                <a:spcPts val="4320"/>
              </a:lnSpc>
              <a:spcBef>
                <a:spcPts val="3225"/>
              </a:spcBef>
            </a:pPr>
            <a:r>
              <a:rPr sz="4000" b="1" dirty="0">
                <a:solidFill>
                  <a:srgbClr val="622422"/>
                </a:solidFill>
                <a:latin typeface="Calibri"/>
                <a:cs typeface="Calibri"/>
              </a:rPr>
              <a:t>Конкурс</a:t>
            </a:r>
            <a:r>
              <a:rPr sz="4000" b="1" spc="-16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622422"/>
                </a:solidFill>
                <a:latin typeface="Calibri"/>
                <a:cs typeface="Calibri"/>
              </a:rPr>
              <a:t>«Мисс</a:t>
            </a:r>
            <a:r>
              <a:rPr sz="4000" b="1" spc="-17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622422"/>
                </a:solidFill>
                <a:latin typeface="Calibri"/>
                <a:cs typeface="Calibri"/>
              </a:rPr>
              <a:t>Натали»</a:t>
            </a:r>
            <a:r>
              <a:rPr sz="4000" b="1" spc="-16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4000" b="1" spc="-25" dirty="0">
                <a:solidFill>
                  <a:srgbClr val="622422"/>
                </a:solidFill>
                <a:latin typeface="Calibri"/>
                <a:cs typeface="Calibri"/>
              </a:rPr>
              <a:t>для </a:t>
            </a:r>
            <a:r>
              <a:rPr sz="4000" b="1" spc="-10" dirty="0">
                <a:solidFill>
                  <a:srgbClr val="622422"/>
                </a:solidFill>
                <a:latin typeface="Calibri"/>
                <a:cs typeface="Calibri"/>
              </a:rPr>
              <a:t>девушек</a:t>
            </a:r>
            <a:endParaRPr sz="4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365"/>
              </a:spcBef>
            </a:pPr>
            <a:endParaRPr sz="4000" dirty="0">
              <a:latin typeface="Calibri"/>
              <a:cs typeface="Calibri"/>
            </a:endParaRPr>
          </a:p>
          <a:p>
            <a:pPr marL="12700" marR="12065">
              <a:lnSpc>
                <a:spcPts val="4320"/>
              </a:lnSpc>
            </a:pPr>
            <a:r>
              <a:rPr sz="4000" b="1" dirty="0">
                <a:solidFill>
                  <a:srgbClr val="001F5F"/>
                </a:solidFill>
                <a:latin typeface="Calibri"/>
                <a:cs typeface="Calibri"/>
              </a:rPr>
              <a:t>Конкурс</a:t>
            </a:r>
            <a:r>
              <a:rPr sz="4000" b="1" spc="-2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4000" b="1" spc="-35" dirty="0">
                <a:solidFill>
                  <a:srgbClr val="001F5F"/>
                </a:solidFill>
                <a:latin typeface="Calibri"/>
                <a:cs typeface="Calibri"/>
              </a:rPr>
              <a:t>«Говорящее</a:t>
            </a:r>
            <a:r>
              <a:rPr sz="4000" b="1" spc="-1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001F5F"/>
                </a:solidFill>
                <a:latin typeface="Calibri"/>
                <a:cs typeface="Calibri"/>
              </a:rPr>
              <a:t>сердце»</a:t>
            </a:r>
            <a:r>
              <a:rPr sz="4000" b="1" spc="-2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4000" b="1" spc="-25" dirty="0">
                <a:solidFill>
                  <a:srgbClr val="001F5F"/>
                </a:solidFill>
                <a:latin typeface="Calibri"/>
                <a:cs typeface="Calibri"/>
              </a:rPr>
              <a:t>для </a:t>
            </a:r>
            <a:r>
              <a:rPr sz="4000" b="1" spc="-10" dirty="0">
                <a:solidFill>
                  <a:srgbClr val="001F5F"/>
                </a:solidFill>
                <a:latin typeface="Calibri"/>
                <a:cs typeface="Calibri"/>
              </a:rPr>
              <a:t>юношей</a:t>
            </a:r>
            <a:endParaRPr sz="4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15"/>
              </a:spcBef>
            </a:pPr>
            <a:endParaRPr sz="4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4000" b="1" dirty="0">
                <a:solidFill>
                  <a:srgbClr val="622422"/>
                </a:solidFill>
                <a:latin typeface="Calibri"/>
                <a:cs typeface="Calibri"/>
              </a:rPr>
              <a:t>Каждая</a:t>
            </a:r>
            <a:r>
              <a:rPr sz="4000" b="1" spc="-14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622422"/>
                </a:solidFill>
                <a:latin typeface="Calibri"/>
                <a:cs typeface="Calibri"/>
              </a:rPr>
              <a:t>школа</a:t>
            </a:r>
            <a:r>
              <a:rPr sz="4000" b="1" spc="-15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4000" b="1" spc="-10" dirty="0">
                <a:solidFill>
                  <a:srgbClr val="622422"/>
                </a:solidFill>
                <a:latin typeface="Calibri"/>
                <a:cs typeface="Calibri"/>
              </a:rPr>
              <a:t>проводит</a:t>
            </a:r>
            <a:r>
              <a:rPr sz="4000" b="1" spc="-15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622422"/>
                </a:solidFill>
                <a:latin typeface="Calibri"/>
                <a:cs typeface="Calibri"/>
              </a:rPr>
              <a:t>у</a:t>
            </a:r>
            <a:r>
              <a:rPr sz="4000" b="1" spc="-15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4000" b="1" spc="-20" dirty="0">
                <a:solidFill>
                  <a:srgbClr val="622422"/>
                </a:solidFill>
                <a:latin typeface="Calibri"/>
                <a:cs typeface="Calibri"/>
              </a:rPr>
              <a:t>себя</a:t>
            </a:r>
            <a:endParaRPr sz="4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5541" y="2060778"/>
            <a:ext cx="8229600" cy="4526280"/>
          </a:xfrm>
          <a:custGeom>
            <a:avLst/>
            <a:gdLst/>
            <a:ahLst/>
            <a:cxnLst/>
            <a:rect l="l" t="t" r="r" b="b"/>
            <a:pathLst>
              <a:path w="8229600" h="4526280">
                <a:moveTo>
                  <a:pt x="8229600" y="0"/>
                </a:moveTo>
                <a:lnTo>
                  <a:pt x="0" y="0"/>
                </a:lnTo>
                <a:lnTo>
                  <a:pt x="0" y="4526026"/>
                </a:lnTo>
                <a:lnTo>
                  <a:pt x="8229600" y="4526026"/>
                </a:lnTo>
                <a:lnTo>
                  <a:pt x="8229600" y="0"/>
                </a:lnTo>
                <a:close/>
              </a:path>
            </a:pathLst>
          </a:custGeom>
          <a:solidFill>
            <a:srgbClr val="622422">
              <a:alpha val="270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95541" y="762000"/>
            <a:ext cx="7515225" cy="48211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88365" algn="ctr">
              <a:lnSpc>
                <a:spcPct val="100000"/>
              </a:lnSpc>
              <a:spcBef>
                <a:spcPts val="95"/>
              </a:spcBef>
            </a:pPr>
            <a:r>
              <a:rPr sz="4000" b="1" spc="-10" dirty="0">
                <a:solidFill>
                  <a:srgbClr val="622422"/>
                </a:solidFill>
                <a:latin typeface="Calibri"/>
                <a:cs typeface="Calibri"/>
              </a:rPr>
              <a:t>февраль</a:t>
            </a:r>
            <a:endParaRPr sz="4000" dirty="0">
              <a:latin typeface="Calibri"/>
              <a:cs typeface="Calibri"/>
            </a:endParaRPr>
          </a:p>
          <a:p>
            <a:pPr marL="900430" marR="5080" algn="ctr">
              <a:lnSpc>
                <a:spcPct val="100000"/>
              </a:lnSpc>
            </a:pPr>
            <a:endParaRPr sz="4000" dirty="0">
              <a:latin typeface="Calibri"/>
              <a:cs typeface="Calibri"/>
            </a:endParaRPr>
          </a:p>
          <a:p>
            <a:pPr marL="12700" marR="1267460">
              <a:lnSpc>
                <a:spcPts val="4320"/>
              </a:lnSpc>
              <a:spcBef>
                <a:spcPts val="3225"/>
              </a:spcBef>
            </a:pPr>
            <a:r>
              <a:rPr lang="ru-RU" sz="4000" b="1" dirty="0" smtClean="0">
                <a:solidFill>
                  <a:srgbClr val="622422"/>
                </a:solidFill>
                <a:latin typeface="Calibri"/>
                <a:cs typeface="Calibri"/>
              </a:rPr>
              <a:t>Педагогические каникулы для педагогических классов</a:t>
            </a:r>
            <a:endParaRPr sz="4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365"/>
              </a:spcBef>
            </a:pPr>
            <a:endParaRPr sz="4000" dirty="0">
              <a:latin typeface="Calibri"/>
              <a:cs typeface="Calibri"/>
            </a:endParaRPr>
          </a:p>
          <a:p>
            <a:pPr marL="12700" marR="12065">
              <a:lnSpc>
                <a:spcPts val="4320"/>
              </a:lnSpc>
            </a:pPr>
            <a:r>
              <a:rPr lang="ru-RU" sz="4000" b="1" dirty="0" err="1" smtClean="0">
                <a:solidFill>
                  <a:srgbClr val="001F5F"/>
                </a:solidFill>
                <a:latin typeface="Calibri"/>
                <a:cs typeface="Calibri"/>
              </a:rPr>
              <a:t>Г.Ярославль</a:t>
            </a:r>
            <a:r>
              <a:rPr lang="ru-RU" sz="4000" b="1" dirty="0" smtClean="0">
                <a:solidFill>
                  <a:srgbClr val="001F5F"/>
                </a:solidFill>
                <a:latin typeface="Calibri"/>
                <a:cs typeface="Calibri"/>
              </a:rPr>
              <a:t>, конец февраля</a:t>
            </a:r>
            <a:endParaRPr sz="4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15"/>
              </a:spcBef>
            </a:pPr>
            <a:endParaRPr sz="4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59535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0" y="1828800"/>
            <a:ext cx="8320341" cy="4758258"/>
          </a:xfrm>
          <a:custGeom>
            <a:avLst/>
            <a:gdLst/>
            <a:ahLst/>
            <a:cxnLst/>
            <a:rect l="l" t="t" r="r" b="b"/>
            <a:pathLst>
              <a:path w="8229600" h="4526280">
                <a:moveTo>
                  <a:pt x="8229600" y="0"/>
                </a:moveTo>
                <a:lnTo>
                  <a:pt x="0" y="0"/>
                </a:lnTo>
                <a:lnTo>
                  <a:pt x="0" y="4526026"/>
                </a:lnTo>
                <a:lnTo>
                  <a:pt x="8229600" y="4526026"/>
                </a:lnTo>
                <a:lnTo>
                  <a:pt x="8229600" y="0"/>
                </a:lnTo>
                <a:close/>
              </a:path>
            </a:pathLst>
          </a:custGeom>
          <a:solidFill>
            <a:srgbClr val="622422">
              <a:alpha val="270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57200" y="37088"/>
            <a:ext cx="8320341" cy="702948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88365" algn="ctr">
              <a:lnSpc>
                <a:spcPct val="100000"/>
              </a:lnSpc>
              <a:spcBef>
                <a:spcPts val="95"/>
              </a:spcBef>
            </a:pPr>
            <a:r>
              <a:rPr lang="ru-RU" sz="4000" b="1" spc="-10" dirty="0" smtClean="0">
                <a:solidFill>
                  <a:srgbClr val="622422"/>
                </a:solidFill>
                <a:latin typeface="Calibri"/>
                <a:cs typeface="Calibri"/>
              </a:rPr>
              <a:t>Ф</a:t>
            </a:r>
            <a:r>
              <a:rPr sz="4000" b="1" spc="-10" dirty="0" err="1" smtClean="0">
                <a:solidFill>
                  <a:srgbClr val="622422"/>
                </a:solidFill>
                <a:latin typeface="Calibri"/>
                <a:cs typeface="Calibri"/>
              </a:rPr>
              <a:t>евраль</a:t>
            </a:r>
            <a:endParaRPr sz="4000" dirty="0">
              <a:latin typeface="Calibri"/>
              <a:cs typeface="Calibri"/>
            </a:endParaRPr>
          </a:p>
          <a:p>
            <a:pPr marL="900430" marR="5080" algn="ctr">
              <a:lnSpc>
                <a:spcPct val="100000"/>
              </a:lnSpc>
            </a:pPr>
            <a:r>
              <a:rPr lang="ru-RU" sz="4000" b="1" dirty="0" smtClean="0">
                <a:solidFill>
                  <a:srgbClr val="001F5F"/>
                </a:solidFill>
                <a:latin typeface="Calibri"/>
                <a:cs typeface="Calibri"/>
              </a:rPr>
              <a:t>Заседание координационного совета </a:t>
            </a:r>
          </a:p>
          <a:p>
            <a:pPr marL="12700" marR="1267460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alibri"/>
                <a:cs typeface="Calibri"/>
              </a:rPr>
              <a:t>Почетные гости:</a:t>
            </a:r>
          </a:p>
          <a:p>
            <a:pPr marL="12700" marR="1267460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Елена Вячеславовна Сабурова,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alibri"/>
                <a:cs typeface="Calibri"/>
              </a:rPr>
              <a:t>потомок 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  <a:latin typeface="Calibri"/>
                <a:cs typeface="Calibri"/>
              </a:rPr>
              <a:t>А.С.Пушкина</a:t>
            </a:r>
            <a:endParaRPr lang="ru-RU" sz="2800" b="1" dirty="0" smtClean="0">
              <a:solidFill>
                <a:schemeClr val="accent2">
                  <a:lumMod val="50000"/>
                </a:schemeClr>
              </a:solidFill>
              <a:latin typeface="Calibri"/>
              <a:cs typeface="Calibri"/>
            </a:endParaRPr>
          </a:p>
          <a:p>
            <a:pPr marL="12700" marR="1267460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Чертов Виктор Федорович,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alibri"/>
                <a:cs typeface="Calibri"/>
              </a:rPr>
              <a:t>главный редактор журнала «Литература в школе»</a:t>
            </a:r>
          </a:p>
          <a:p>
            <a:pPr marL="12700" marR="1267460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Найденова Людмила Алексеевна,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alibri"/>
                <a:cs typeface="Calibri"/>
              </a:rPr>
              <a:t>ЦМС 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  <a:latin typeface="Calibri"/>
                <a:cs typeface="Calibri"/>
              </a:rPr>
              <a:t>Минпросвещения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alibri"/>
                <a:cs typeface="Calibri"/>
              </a:rPr>
              <a:t> РФ</a:t>
            </a:r>
          </a:p>
          <a:p>
            <a:pPr marL="12700" marR="1267460"/>
            <a:endParaRPr lang="ru-RU" sz="2800" b="1" dirty="0" smtClean="0">
              <a:solidFill>
                <a:schemeClr val="accent1">
                  <a:lumMod val="50000"/>
                </a:schemeClr>
              </a:solidFill>
              <a:latin typeface="Calibri"/>
              <a:cs typeface="Calibri"/>
            </a:endParaRPr>
          </a:p>
          <a:p>
            <a:pPr marL="12700" marR="1267460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Место проведения: </a:t>
            </a:r>
            <a:r>
              <a:rPr lang="ru-RU" sz="2800" b="1" dirty="0" smtClean="0">
                <a:solidFill>
                  <a:srgbClr val="622422"/>
                </a:solidFill>
                <a:latin typeface="Calibri"/>
                <a:cs typeface="Calibri"/>
              </a:rPr>
              <a:t>Школа 80 Петроградского района Санкт-Петербурга</a:t>
            </a:r>
          </a:p>
          <a:p>
            <a:pPr marL="12700" marR="1267460"/>
            <a:endParaRPr lang="ru-RU" sz="2800" b="1" dirty="0" smtClean="0">
              <a:solidFill>
                <a:srgbClr val="622422"/>
              </a:solidFill>
              <a:latin typeface="Calibri"/>
              <a:cs typeface="Calibri"/>
            </a:endParaRPr>
          </a:p>
          <a:p>
            <a:pPr marL="12700" marR="1267460"/>
            <a:endParaRPr lang="ru-RU" sz="2800" b="1" dirty="0" smtClean="0">
              <a:solidFill>
                <a:srgbClr val="622422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340276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март</a:t>
            </a:r>
          </a:p>
          <a:p>
            <a:pPr marL="3175" algn="ctr">
              <a:lnSpc>
                <a:spcPct val="100000"/>
              </a:lnSpc>
            </a:pPr>
            <a:r>
              <a:rPr dirty="0">
                <a:solidFill>
                  <a:srgbClr val="001F5F"/>
                </a:solidFill>
              </a:rPr>
              <a:t>Ценность</a:t>
            </a:r>
            <a:r>
              <a:rPr spc="-135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–</a:t>
            </a:r>
            <a:r>
              <a:rPr spc="-120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служение</a:t>
            </a:r>
            <a:r>
              <a:rPr spc="-105" dirty="0">
                <a:solidFill>
                  <a:srgbClr val="001F5F"/>
                </a:solidFill>
              </a:rPr>
              <a:t> </a:t>
            </a:r>
            <a:r>
              <a:rPr spc="-10" dirty="0">
                <a:solidFill>
                  <a:srgbClr val="001F5F"/>
                </a:solidFill>
              </a:rPr>
              <a:t>Отечеству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600136"/>
            <a:ext cx="8229600" cy="4526280"/>
          </a:xfrm>
          <a:custGeom>
            <a:avLst/>
            <a:gdLst/>
            <a:ahLst/>
            <a:cxnLst/>
            <a:rect l="l" t="t" r="r" b="b"/>
            <a:pathLst>
              <a:path w="8229600" h="4526280">
                <a:moveTo>
                  <a:pt x="8229600" y="0"/>
                </a:moveTo>
                <a:lnTo>
                  <a:pt x="0" y="0"/>
                </a:lnTo>
                <a:lnTo>
                  <a:pt x="0" y="4526026"/>
                </a:lnTo>
                <a:lnTo>
                  <a:pt x="8229600" y="4526026"/>
                </a:lnTo>
                <a:lnTo>
                  <a:pt x="8229600" y="0"/>
                </a:lnTo>
                <a:close/>
              </a:path>
            </a:pathLst>
          </a:custGeom>
          <a:solidFill>
            <a:srgbClr val="622422">
              <a:alpha val="270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526489"/>
            <a:ext cx="5290820" cy="41421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52755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Фестиваль</a:t>
            </a:r>
            <a:r>
              <a:rPr sz="3000" b="1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пушкинских</a:t>
            </a:r>
            <a:r>
              <a:rPr sz="3000" b="1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000" b="1" spc="-20" dirty="0">
                <a:solidFill>
                  <a:srgbClr val="001F5F"/>
                </a:solidFill>
                <a:latin typeface="Calibri"/>
                <a:cs typeface="Calibri"/>
              </a:rPr>
              <a:t>школ </a:t>
            </a:r>
            <a:r>
              <a:rPr sz="3000" b="1" spc="-10" dirty="0">
                <a:solidFill>
                  <a:srgbClr val="622422"/>
                </a:solidFill>
                <a:latin typeface="Calibri"/>
                <a:cs typeface="Calibri"/>
              </a:rPr>
              <a:t>КАРЕЛИЯ</a:t>
            </a:r>
            <a:endParaRPr sz="3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Весенние</a:t>
            </a:r>
            <a:r>
              <a:rPr sz="3000" b="1" spc="-1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001F5F"/>
                </a:solidFill>
                <a:latin typeface="Calibri"/>
                <a:cs typeface="Calibri"/>
              </a:rPr>
              <a:t>каникулы</a:t>
            </a:r>
            <a:endParaRPr sz="3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600"/>
              </a:spcBef>
            </a:pPr>
            <a:r>
              <a:rPr sz="3000" b="1" spc="-25" dirty="0">
                <a:solidFill>
                  <a:srgbClr val="622422"/>
                </a:solidFill>
                <a:latin typeface="Calibri"/>
                <a:cs typeface="Calibri"/>
              </a:rPr>
              <a:t>Коллективно-</a:t>
            </a:r>
            <a:r>
              <a:rPr sz="3000" b="1" spc="-10" dirty="0">
                <a:solidFill>
                  <a:srgbClr val="622422"/>
                </a:solidFill>
                <a:latin typeface="Calibri"/>
                <a:cs typeface="Calibri"/>
              </a:rPr>
              <a:t>творческое</a:t>
            </a:r>
            <a:r>
              <a:rPr sz="3000" b="1" spc="-1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000" b="1" spc="-20" dirty="0">
                <a:solidFill>
                  <a:srgbClr val="622422"/>
                </a:solidFill>
                <a:latin typeface="Calibri"/>
                <a:cs typeface="Calibri"/>
              </a:rPr>
              <a:t>дело</a:t>
            </a:r>
            <a:endParaRPr sz="3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000" b="1" spc="-10" dirty="0">
                <a:solidFill>
                  <a:srgbClr val="622422"/>
                </a:solidFill>
                <a:latin typeface="Calibri"/>
                <a:cs typeface="Calibri"/>
              </a:rPr>
              <a:t>«Каникулы</a:t>
            </a:r>
            <a:r>
              <a:rPr sz="3000" b="1" spc="-8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622422"/>
                </a:solidFill>
                <a:latin typeface="Calibri"/>
                <a:cs typeface="Calibri"/>
              </a:rPr>
              <a:t>для</a:t>
            </a:r>
            <a:r>
              <a:rPr sz="3000" b="1" spc="-9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622422"/>
                </a:solidFill>
                <a:latin typeface="Calibri"/>
                <a:cs typeface="Calibri"/>
              </a:rPr>
              <a:t>общей</a:t>
            </a:r>
            <a:r>
              <a:rPr sz="3000" b="1" spc="-7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622422"/>
                </a:solidFill>
                <a:latin typeface="Calibri"/>
                <a:cs typeface="Calibri"/>
              </a:rPr>
              <a:t>пользы»</a:t>
            </a:r>
            <a:endParaRPr sz="3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604"/>
              </a:spcBef>
            </a:pP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Очное</a:t>
            </a:r>
            <a:r>
              <a:rPr sz="30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001F5F"/>
                </a:solidFill>
                <a:latin typeface="Calibri"/>
                <a:cs typeface="Calibri"/>
              </a:rPr>
              <a:t>пребывание</a:t>
            </a:r>
            <a:endParaRPr sz="3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Дистанционное</a:t>
            </a:r>
            <a:r>
              <a:rPr sz="3000" b="1" spc="-1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001F5F"/>
                </a:solidFill>
                <a:latin typeface="Calibri"/>
                <a:cs typeface="Calibri"/>
              </a:rPr>
              <a:t>подключение</a:t>
            </a:r>
            <a:endParaRPr sz="3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5541" y="2060778"/>
            <a:ext cx="8229600" cy="4526280"/>
          </a:xfrm>
          <a:custGeom>
            <a:avLst/>
            <a:gdLst/>
            <a:ahLst/>
            <a:cxnLst/>
            <a:rect l="l" t="t" r="r" b="b"/>
            <a:pathLst>
              <a:path w="8229600" h="4526280">
                <a:moveTo>
                  <a:pt x="8229600" y="0"/>
                </a:moveTo>
                <a:lnTo>
                  <a:pt x="0" y="0"/>
                </a:lnTo>
                <a:lnTo>
                  <a:pt x="0" y="4526026"/>
                </a:lnTo>
                <a:lnTo>
                  <a:pt x="8229600" y="4526026"/>
                </a:lnTo>
                <a:lnTo>
                  <a:pt x="8229600" y="0"/>
                </a:lnTo>
                <a:close/>
              </a:path>
            </a:pathLst>
          </a:custGeom>
          <a:solidFill>
            <a:srgbClr val="622422">
              <a:alpha val="270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52728" y="838200"/>
            <a:ext cx="7515225" cy="48211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88365" algn="ctr">
              <a:lnSpc>
                <a:spcPct val="100000"/>
              </a:lnSpc>
              <a:spcBef>
                <a:spcPts val="95"/>
              </a:spcBef>
            </a:pPr>
            <a:r>
              <a:rPr lang="ru-RU" sz="4000" b="1" spc="-10" dirty="0" smtClean="0">
                <a:solidFill>
                  <a:srgbClr val="622422"/>
                </a:solidFill>
                <a:latin typeface="Calibri"/>
                <a:cs typeface="Calibri"/>
              </a:rPr>
              <a:t>Март </a:t>
            </a:r>
            <a:endParaRPr sz="4000" dirty="0">
              <a:latin typeface="Calibri"/>
              <a:cs typeface="Calibri"/>
            </a:endParaRPr>
          </a:p>
          <a:p>
            <a:pPr marL="900430" marR="5080" algn="ctr">
              <a:lnSpc>
                <a:spcPct val="100000"/>
              </a:lnSpc>
            </a:pPr>
            <a:endParaRPr sz="4000" dirty="0">
              <a:latin typeface="Calibri"/>
              <a:cs typeface="Calibri"/>
            </a:endParaRPr>
          </a:p>
          <a:p>
            <a:pPr marL="12700" marR="1267460">
              <a:lnSpc>
                <a:spcPts val="4320"/>
              </a:lnSpc>
              <a:spcBef>
                <a:spcPts val="3225"/>
              </a:spcBef>
            </a:pPr>
            <a:r>
              <a:rPr lang="ru-RU" sz="4000" b="1" dirty="0" smtClean="0">
                <a:solidFill>
                  <a:srgbClr val="622422"/>
                </a:solidFill>
                <a:latin typeface="Calibri"/>
                <a:cs typeface="Calibri"/>
              </a:rPr>
              <a:t>Педагогические каникулы для педагогических классов</a:t>
            </a:r>
            <a:endParaRPr sz="4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365"/>
              </a:spcBef>
            </a:pPr>
            <a:endParaRPr sz="4000" dirty="0">
              <a:latin typeface="Calibri"/>
              <a:cs typeface="Calibri"/>
            </a:endParaRPr>
          </a:p>
          <a:p>
            <a:pPr marL="12700" marR="12065">
              <a:lnSpc>
                <a:spcPts val="4320"/>
              </a:lnSpc>
            </a:pPr>
            <a:r>
              <a:rPr lang="ru-RU" sz="4000" b="1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4000" b="1" dirty="0" err="1" smtClean="0">
                <a:solidFill>
                  <a:srgbClr val="001F5F"/>
                </a:solidFill>
                <a:latin typeface="Calibri"/>
                <a:cs typeface="Calibri"/>
              </a:rPr>
              <a:t>Г.Зеленодольск</a:t>
            </a:r>
            <a:endParaRPr sz="4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15"/>
              </a:spcBef>
            </a:pPr>
            <a:endParaRPr sz="4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649483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98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апрель</a:t>
            </a:r>
          </a:p>
          <a:p>
            <a:pPr marL="1270" algn="ctr">
              <a:lnSpc>
                <a:spcPct val="100000"/>
              </a:lnSpc>
              <a:spcBef>
                <a:spcPts val="60"/>
              </a:spcBef>
            </a:pPr>
            <a:r>
              <a:rPr sz="3200" dirty="0">
                <a:solidFill>
                  <a:srgbClr val="001F5F"/>
                </a:solidFill>
              </a:rPr>
              <a:t>Ценность</a:t>
            </a:r>
            <a:r>
              <a:rPr sz="3200" spc="-95" dirty="0">
                <a:solidFill>
                  <a:srgbClr val="001F5F"/>
                </a:solidFill>
              </a:rPr>
              <a:t> </a:t>
            </a:r>
            <a:r>
              <a:rPr sz="3200" dirty="0">
                <a:solidFill>
                  <a:srgbClr val="001F5F"/>
                </a:solidFill>
              </a:rPr>
              <a:t>–</a:t>
            </a:r>
            <a:r>
              <a:rPr sz="3200" spc="-75" dirty="0">
                <a:solidFill>
                  <a:srgbClr val="001F5F"/>
                </a:solidFill>
              </a:rPr>
              <a:t> </a:t>
            </a:r>
            <a:r>
              <a:rPr sz="3200" dirty="0">
                <a:solidFill>
                  <a:srgbClr val="001F5F"/>
                </a:solidFill>
              </a:rPr>
              <a:t>«Науки</a:t>
            </a:r>
            <a:r>
              <a:rPr sz="3200" spc="-75" dirty="0">
                <a:solidFill>
                  <a:srgbClr val="001F5F"/>
                </a:solidFill>
              </a:rPr>
              <a:t> </a:t>
            </a:r>
            <a:r>
              <a:rPr sz="3200" dirty="0">
                <a:solidFill>
                  <a:srgbClr val="001F5F"/>
                </a:solidFill>
              </a:rPr>
              <a:t>юношей</a:t>
            </a:r>
            <a:r>
              <a:rPr sz="3200" spc="-90" dirty="0">
                <a:solidFill>
                  <a:srgbClr val="001F5F"/>
                </a:solidFill>
              </a:rPr>
              <a:t> </a:t>
            </a:r>
            <a:r>
              <a:rPr sz="3200" spc="-10" dirty="0">
                <a:solidFill>
                  <a:srgbClr val="001F5F"/>
                </a:solidFill>
              </a:rPr>
              <a:t>питают»</a:t>
            </a:r>
            <a:endParaRPr sz="3200"/>
          </a:p>
        </p:txBody>
      </p:sp>
      <p:sp>
        <p:nvSpPr>
          <p:cNvPr id="3" name="object 3"/>
          <p:cNvSpPr/>
          <p:nvPr/>
        </p:nvSpPr>
        <p:spPr>
          <a:xfrm>
            <a:off x="457200" y="1600136"/>
            <a:ext cx="8229600" cy="4526280"/>
          </a:xfrm>
          <a:custGeom>
            <a:avLst/>
            <a:gdLst/>
            <a:ahLst/>
            <a:cxnLst/>
            <a:rect l="l" t="t" r="r" b="b"/>
            <a:pathLst>
              <a:path w="8229600" h="4526280">
                <a:moveTo>
                  <a:pt x="8229600" y="0"/>
                </a:moveTo>
                <a:lnTo>
                  <a:pt x="0" y="0"/>
                </a:lnTo>
                <a:lnTo>
                  <a:pt x="0" y="4526026"/>
                </a:lnTo>
                <a:lnTo>
                  <a:pt x="8229600" y="4526026"/>
                </a:lnTo>
                <a:lnTo>
                  <a:pt x="8229600" y="0"/>
                </a:lnTo>
                <a:close/>
              </a:path>
            </a:pathLst>
          </a:custGeom>
          <a:solidFill>
            <a:srgbClr val="622422">
              <a:alpha val="270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dirty="0"/>
              <a:t>«Пушкинский</a:t>
            </a:r>
            <a:r>
              <a:rPr spc="-25" dirty="0"/>
              <a:t> </a:t>
            </a:r>
            <a:r>
              <a:rPr dirty="0"/>
              <a:t>патент»</a:t>
            </a:r>
            <a:r>
              <a:rPr spc="-35" dirty="0"/>
              <a:t> </a:t>
            </a:r>
            <a:r>
              <a:rPr dirty="0"/>
              <a:t>-</a:t>
            </a:r>
            <a:r>
              <a:rPr spc="-25" dirty="0"/>
              <a:t> </a:t>
            </a:r>
            <a:r>
              <a:rPr spc="-20" dirty="0"/>
              <a:t>международный </a:t>
            </a:r>
            <a:r>
              <a:rPr dirty="0"/>
              <a:t>конкурс</a:t>
            </a:r>
            <a:r>
              <a:rPr spc="-85" dirty="0"/>
              <a:t> </a:t>
            </a:r>
            <a:r>
              <a:rPr dirty="0"/>
              <a:t>авторских</a:t>
            </a:r>
            <a:r>
              <a:rPr spc="-95" dirty="0"/>
              <a:t> </a:t>
            </a:r>
            <a:r>
              <a:rPr dirty="0"/>
              <a:t>работ</a:t>
            </a:r>
            <a:r>
              <a:rPr spc="-100" dirty="0"/>
              <a:t> </a:t>
            </a:r>
            <a:r>
              <a:rPr dirty="0"/>
              <a:t>и</a:t>
            </a:r>
            <a:r>
              <a:rPr spc="-80" dirty="0"/>
              <a:t> </a:t>
            </a:r>
            <a:r>
              <a:rPr spc="-10" dirty="0"/>
              <a:t>изобретений, </a:t>
            </a:r>
            <a:r>
              <a:rPr dirty="0"/>
              <a:t>программных</a:t>
            </a:r>
            <a:r>
              <a:rPr spc="-75" dirty="0"/>
              <a:t> </a:t>
            </a:r>
            <a:r>
              <a:rPr spc="-10" dirty="0"/>
              <a:t>разработок</a:t>
            </a:r>
          </a:p>
          <a:p>
            <a:pPr marL="12700" algn="just">
              <a:lnSpc>
                <a:spcPct val="100000"/>
              </a:lnSpc>
              <a:spcBef>
                <a:spcPts val="770"/>
              </a:spcBef>
            </a:pPr>
            <a:r>
              <a:rPr spc="-20" dirty="0"/>
              <a:t>(очно-</a:t>
            </a:r>
            <a:r>
              <a:rPr dirty="0"/>
              <a:t>дистанционная</a:t>
            </a:r>
            <a:r>
              <a:rPr spc="-55" dirty="0"/>
              <a:t> </a:t>
            </a:r>
            <a:r>
              <a:rPr spc="-10" dirty="0"/>
              <a:t>форма)</a:t>
            </a:r>
          </a:p>
          <a:p>
            <a:pPr>
              <a:lnSpc>
                <a:spcPct val="100000"/>
              </a:lnSpc>
              <a:spcBef>
                <a:spcPts val="705"/>
              </a:spcBef>
            </a:pPr>
            <a:endParaRPr spc="-10" dirty="0"/>
          </a:p>
          <a:p>
            <a:pPr marL="12700" marR="4963160">
              <a:lnSpc>
                <a:spcPct val="120000"/>
              </a:lnSpc>
            </a:pPr>
            <a:r>
              <a:rPr spc="-10" dirty="0">
                <a:solidFill>
                  <a:srgbClr val="001F5F"/>
                </a:solidFill>
              </a:rPr>
              <a:t>РОСПАТЕНТ </a:t>
            </a:r>
            <a:r>
              <a:rPr spc="-20" dirty="0">
                <a:solidFill>
                  <a:srgbClr val="001F5F"/>
                </a:solidFill>
              </a:rPr>
              <a:t>ИННОПОЛИС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98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апрель</a:t>
            </a:r>
          </a:p>
          <a:p>
            <a:pPr marL="1270" algn="ctr">
              <a:lnSpc>
                <a:spcPct val="100000"/>
              </a:lnSpc>
              <a:spcBef>
                <a:spcPts val="60"/>
              </a:spcBef>
            </a:pPr>
            <a:r>
              <a:rPr sz="3200" dirty="0">
                <a:solidFill>
                  <a:srgbClr val="001F5F"/>
                </a:solidFill>
              </a:rPr>
              <a:t>Ценность</a:t>
            </a:r>
            <a:r>
              <a:rPr sz="3200" spc="-95" dirty="0">
                <a:solidFill>
                  <a:srgbClr val="001F5F"/>
                </a:solidFill>
              </a:rPr>
              <a:t> </a:t>
            </a:r>
            <a:r>
              <a:rPr sz="3200" dirty="0">
                <a:solidFill>
                  <a:srgbClr val="001F5F"/>
                </a:solidFill>
              </a:rPr>
              <a:t>–</a:t>
            </a:r>
            <a:r>
              <a:rPr sz="3200" spc="-75" dirty="0">
                <a:solidFill>
                  <a:srgbClr val="001F5F"/>
                </a:solidFill>
              </a:rPr>
              <a:t> </a:t>
            </a:r>
            <a:r>
              <a:rPr sz="3200" dirty="0">
                <a:solidFill>
                  <a:srgbClr val="001F5F"/>
                </a:solidFill>
              </a:rPr>
              <a:t>«Науки</a:t>
            </a:r>
            <a:r>
              <a:rPr sz="3200" spc="-75" dirty="0">
                <a:solidFill>
                  <a:srgbClr val="001F5F"/>
                </a:solidFill>
              </a:rPr>
              <a:t> </a:t>
            </a:r>
            <a:r>
              <a:rPr sz="3200" dirty="0">
                <a:solidFill>
                  <a:srgbClr val="001F5F"/>
                </a:solidFill>
              </a:rPr>
              <a:t>юношей</a:t>
            </a:r>
            <a:r>
              <a:rPr sz="3200" spc="-90" dirty="0">
                <a:solidFill>
                  <a:srgbClr val="001F5F"/>
                </a:solidFill>
              </a:rPr>
              <a:t> </a:t>
            </a:r>
            <a:r>
              <a:rPr sz="3200" spc="-10" dirty="0">
                <a:solidFill>
                  <a:srgbClr val="001F5F"/>
                </a:solidFill>
              </a:rPr>
              <a:t>питают»</a:t>
            </a:r>
            <a:endParaRPr sz="3200"/>
          </a:p>
        </p:txBody>
      </p:sp>
      <p:sp>
        <p:nvSpPr>
          <p:cNvPr id="3" name="object 3"/>
          <p:cNvSpPr/>
          <p:nvPr/>
        </p:nvSpPr>
        <p:spPr>
          <a:xfrm>
            <a:off x="457200" y="1600136"/>
            <a:ext cx="8229600" cy="4526280"/>
          </a:xfrm>
          <a:custGeom>
            <a:avLst/>
            <a:gdLst/>
            <a:ahLst/>
            <a:cxnLst/>
            <a:rect l="l" t="t" r="r" b="b"/>
            <a:pathLst>
              <a:path w="8229600" h="4526280">
                <a:moveTo>
                  <a:pt x="8229600" y="0"/>
                </a:moveTo>
                <a:lnTo>
                  <a:pt x="0" y="0"/>
                </a:lnTo>
                <a:lnTo>
                  <a:pt x="0" y="4526026"/>
                </a:lnTo>
                <a:lnTo>
                  <a:pt x="8229600" y="4526026"/>
                </a:lnTo>
                <a:lnTo>
                  <a:pt x="8229600" y="0"/>
                </a:lnTo>
                <a:close/>
              </a:path>
            </a:pathLst>
          </a:custGeom>
          <a:solidFill>
            <a:srgbClr val="622422">
              <a:alpha val="270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535940" y="1607642"/>
            <a:ext cx="7294245" cy="4094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lang="ru-RU" dirty="0" smtClean="0"/>
              <a:t>Презентация книги </a:t>
            </a:r>
          </a:p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lang="ru-RU" dirty="0" smtClean="0"/>
              <a:t>«Педагогика </a:t>
            </a:r>
            <a:r>
              <a:rPr lang="ru-RU" dirty="0" err="1" smtClean="0"/>
              <a:t>А.С.Пушкина</a:t>
            </a:r>
            <a:r>
              <a:rPr lang="ru-RU" dirty="0" smtClean="0"/>
              <a:t>» </a:t>
            </a:r>
          </a:p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endParaRPr lang="ru-RU" spc="-10" dirty="0" smtClean="0"/>
          </a:p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endParaRPr lang="ru-RU" spc="-10" dirty="0"/>
          </a:p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lang="ru-RU" spc="-10" dirty="0" smtClean="0">
                <a:solidFill>
                  <a:srgbClr val="002060"/>
                </a:solidFill>
              </a:rPr>
              <a:t>Место проведения МПГУ </a:t>
            </a:r>
          </a:p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lang="ru-RU" spc="-10" dirty="0" smtClean="0">
                <a:solidFill>
                  <a:srgbClr val="002060"/>
                </a:solidFill>
              </a:rPr>
              <a:t>(на согласовании), </a:t>
            </a:r>
          </a:p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lang="ru-RU" spc="-10" dirty="0" smtClean="0">
                <a:solidFill>
                  <a:srgbClr val="002060"/>
                </a:solidFill>
              </a:rPr>
              <a:t>совместно ЦМС </a:t>
            </a:r>
            <a:r>
              <a:rPr lang="ru-RU" spc="-10" dirty="0" err="1" smtClean="0">
                <a:solidFill>
                  <a:srgbClr val="002060"/>
                </a:solidFill>
              </a:rPr>
              <a:t>Минпросвещения</a:t>
            </a:r>
            <a:r>
              <a:rPr lang="ru-RU" spc="-10" dirty="0" smtClean="0">
                <a:solidFill>
                  <a:srgbClr val="002060"/>
                </a:solidFill>
              </a:rPr>
              <a:t> РФ </a:t>
            </a:r>
            <a:endParaRPr spc="-10" dirty="0">
              <a:solidFill>
                <a:srgbClr val="002060"/>
              </a:solidFill>
            </a:endParaRPr>
          </a:p>
          <a:p>
            <a:pPr algn="ctr">
              <a:lnSpc>
                <a:spcPct val="100000"/>
              </a:lnSpc>
              <a:spcBef>
                <a:spcPts val="705"/>
              </a:spcBef>
            </a:pPr>
            <a:endParaRPr spc="-1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6221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9190" y="477469"/>
            <a:ext cx="7268209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pc="-25" dirty="0"/>
              <a:t>май</a:t>
            </a:r>
          </a:p>
          <a:p>
            <a:pPr algn="ctr">
              <a:lnSpc>
                <a:spcPct val="100000"/>
              </a:lnSpc>
            </a:pPr>
            <a:r>
              <a:rPr dirty="0">
                <a:solidFill>
                  <a:srgbClr val="001F5F"/>
                </a:solidFill>
              </a:rPr>
              <a:t>Ценность</a:t>
            </a:r>
            <a:r>
              <a:rPr spc="-120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–</a:t>
            </a:r>
            <a:r>
              <a:rPr spc="-114" dirty="0">
                <a:solidFill>
                  <a:srgbClr val="001F5F"/>
                </a:solidFill>
              </a:rPr>
              <a:t> </a:t>
            </a:r>
            <a:r>
              <a:rPr spc="-10" dirty="0">
                <a:solidFill>
                  <a:srgbClr val="001F5F"/>
                </a:solidFill>
              </a:rPr>
              <a:t>историческая</a:t>
            </a:r>
            <a:r>
              <a:rPr spc="-100" dirty="0">
                <a:solidFill>
                  <a:srgbClr val="001F5F"/>
                </a:solidFill>
              </a:rPr>
              <a:t> </a:t>
            </a:r>
            <a:r>
              <a:rPr spc="-10" dirty="0">
                <a:solidFill>
                  <a:srgbClr val="001F5F"/>
                </a:solidFill>
              </a:rPr>
              <a:t>память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752600"/>
            <a:ext cx="8458200" cy="4952999"/>
          </a:xfrm>
          <a:custGeom>
            <a:avLst/>
            <a:gdLst/>
            <a:ahLst/>
            <a:cxnLst/>
            <a:rect l="l" t="t" r="r" b="b"/>
            <a:pathLst>
              <a:path w="8229600" h="3993515">
                <a:moveTo>
                  <a:pt x="8229600" y="0"/>
                </a:moveTo>
                <a:lnTo>
                  <a:pt x="0" y="0"/>
                </a:lnTo>
                <a:lnTo>
                  <a:pt x="0" y="3993261"/>
                </a:lnTo>
                <a:lnTo>
                  <a:pt x="8229600" y="3993261"/>
                </a:lnTo>
                <a:lnTo>
                  <a:pt x="8229600" y="0"/>
                </a:lnTo>
                <a:close/>
              </a:path>
            </a:pathLst>
          </a:custGeom>
          <a:solidFill>
            <a:srgbClr val="622422">
              <a:alpha val="270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2059685"/>
            <a:ext cx="7914005" cy="4346703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12700" marR="2173605">
              <a:lnSpc>
                <a:spcPts val="2880"/>
              </a:lnSpc>
              <a:spcBef>
                <a:spcPts val="795"/>
              </a:spcBef>
            </a:pPr>
            <a:r>
              <a:rPr sz="3000" b="1" spc="-10" dirty="0">
                <a:solidFill>
                  <a:srgbClr val="622422"/>
                </a:solidFill>
                <a:latin typeface="Calibri"/>
                <a:cs typeface="Calibri"/>
              </a:rPr>
              <a:t>Празднование</a:t>
            </a:r>
            <a:r>
              <a:rPr sz="3000" b="1" spc="-5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622422"/>
                </a:solidFill>
                <a:latin typeface="Calibri"/>
                <a:cs typeface="Calibri"/>
              </a:rPr>
              <a:t>80-</a:t>
            </a:r>
            <a:r>
              <a:rPr sz="3000" b="1" dirty="0">
                <a:solidFill>
                  <a:srgbClr val="622422"/>
                </a:solidFill>
                <a:latin typeface="Calibri"/>
                <a:cs typeface="Calibri"/>
              </a:rPr>
              <a:t>летия</a:t>
            </a:r>
            <a:r>
              <a:rPr sz="3000" b="1" spc="-6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622422"/>
                </a:solidFill>
                <a:latin typeface="Calibri"/>
                <a:cs typeface="Calibri"/>
              </a:rPr>
              <a:t>в</a:t>
            </a:r>
            <a:r>
              <a:rPr sz="3000" b="1" spc="-6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622422"/>
                </a:solidFill>
                <a:latin typeface="Calibri"/>
                <a:cs typeface="Calibri"/>
              </a:rPr>
              <a:t>Великой </a:t>
            </a:r>
            <a:r>
              <a:rPr sz="3000" b="1" dirty="0">
                <a:solidFill>
                  <a:srgbClr val="622422"/>
                </a:solidFill>
                <a:latin typeface="Calibri"/>
                <a:cs typeface="Calibri"/>
              </a:rPr>
              <a:t>отечественной</a:t>
            </a:r>
            <a:r>
              <a:rPr sz="3000" b="1" spc="-6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622422"/>
                </a:solidFill>
                <a:latin typeface="Calibri"/>
                <a:cs typeface="Calibri"/>
              </a:rPr>
              <a:t>войне</a:t>
            </a:r>
            <a:endParaRPr sz="3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625"/>
              </a:spcBef>
            </a:pP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Дистанционный</a:t>
            </a:r>
            <a:r>
              <a:rPr sz="3000" b="1" spc="-1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001F5F"/>
                </a:solidFill>
                <a:latin typeface="Calibri"/>
                <a:cs typeface="Calibri"/>
              </a:rPr>
              <a:t>формат</a:t>
            </a:r>
            <a:endParaRPr sz="3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35"/>
              </a:spcBef>
            </a:pPr>
            <a:endParaRPr sz="3000" dirty="0">
              <a:latin typeface="Calibri"/>
              <a:cs typeface="Calibri"/>
            </a:endParaRPr>
          </a:p>
          <a:p>
            <a:pPr marL="12700" marR="5080">
              <a:lnSpc>
                <a:spcPts val="2880"/>
              </a:lnSpc>
            </a:pPr>
            <a:r>
              <a:rPr sz="3000" b="1" spc="-10" dirty="0">
                <a:solidFill>
                  <a:srgbClr val="622422"/>
                </a:solidFill>
                <a:latin typeface="Calibri"/>
                <a:cs typeface="Calibri"/>
              </a:rPr>
              <a:t>«Великая</a:t>
            </a:r>
            <a:r>
              <a:rPr sz="3000" b="1" spc="-12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622422"/>
                </a:solidFill>
                <a:latin typeface="Calibri"/>
                <a:cs typeface="Calibri"/>
              </a:rPr>
              <a:t>Отечественная</a:t>
            </a:r>
            <a:r>
              <a:rPr sz="3000" b="1" spc="-9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622422"/>
                </a:solidFill>
                <a:latin typeface="Calibri"/>
                <a:cs typeface="Calibri"/>
              </a:rPr>
              <a:t>война</a:t>
            </a:r>
            <a:r>
              <a:rPr sz="3000" b="1" spc="-10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622422"/>
                </a:solidFill>
                <a:latin typeface="Calibri"/>
                <a:cs typeface="Calibri"/>
              </a:rPr>
              <a:t>в</a:t>
            </a:r>
            <a:r>
              <a:rPr sz="3000" b="1" spc="-114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622422"/>
                </a:solidFill>
                <a:latin typeface="Calibri"/>
                <a:cs typeface="Calibri"/>
              </a:rPr>
              <a:t>истории</a:t>
            </a:r>
            <a:r>
              <a:rPr sz="3000" b="1" spc="-9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000" b="1" spc="-20" dirty="0">
                <a:solidFill>
                  <a:srgbClr val="622422"/>
                </a:solidFill>
                <a:latin typeface="Calibri"/>
                <a:cs typeface="Calibri"/>
              </a:rPr>
              <a:t>моей </a:t>
            </a:r>
            <a:r>
              <a:rPr sz="3000" b="1" spc="-10" dirty="0" err="1">
                <a:solidFill>
                  <a:srgbClr val="622422"/>
                </a:solidFill>
                <a:latin typeface="Calibri"/>
                <a:cs typeface="Calibri"/>
              </a:rPr>
              <a:t>семьи</a:t>
            </a:r>
            <a:r>
              <a:rPr sz="3000" b="1" spc="-10" dirty="0" smtClean="0">
                <a:solidFill>
                  <a:srgbClr val="622422"/>
                </a:solidFill>
                <a:latin typeface="Calibri"/>
                <a:cs typeface="Calibri"/>
              </a:rPr>
              <a:t>»</a:t>
            </a:r>
            <a:endParaRPr lang="ru-RU" sz="3000" b="1" spc="-10" dirty="0" smtClean="0">
              <a:solidFill>
                <a:srgbClr val="622422"/>
              </a:solidFill>
              <a:latin typeface="Calibri"/>
              <a:cs typeface="Calibri"/>
            </a:endParaRPr>
          </a:p>
          <a:p>
            <a:pPr marL="12700" marR="5080">
              <a:lnSpc>
                <a:spcPts val="2880"/>
              </a:lnSpc>
            </a:pPr>
            <a:endParaRPr sz="3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629"/>
              </a:spcBef>
            </a:pPr>
            <a:r>
              <a:rPr sz="3000" b="1" spc="-20" dirty="0">
                <a:solidFill>
                  <a:srgbClr val="001F5F"/>
                </a:solidFill>
                <a:latin typeface="Calibri"/>
                <a:cs typeface="Calibri"/>
              </a:rPr>
              <a:t>Методические</a:t>
            </a:r>
            <a:r>
              <a:rPr sz="30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разработки</a:t>
            </a:r>
            <a:r>
              <a:rPr sz="30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классных</a:t>
            </a:r>
            <a:r>
              <a:rPr sz="3000" b="1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001F5F"/>
                </a:solidFill>
                <a:latin typeface="Calibri"/>
                <a:cs typeface="Calibri"/>
              </a:rPr>
              <a:t>часов</a:t>
            </a:r>
            <a:endParaRPr sz="3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3094" y="-132207"/>
            <a:ext cx="7281545" cy="1854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pc="-25" dirty="0"/>
              <a:t>май</a:t>
            </a:r>
          </a:p>
          <a:p>
            <a:pPr marL="12065" marR="5080" algn="ctr">
              <a:lnSpc>
                <a:spcPct val="100000"/>
              </a:lnSpc>
            </a:pPr>
            <a:r>
              <a:rPr dirty="0">
                <a:solidFill>
                  <a:srgbClr val="001F5F"/>
                </a:solidFill>
              </a:rPr>
              <a:t>Ценность</a:t>
            </a:r>
            <a:r>
              <a:rPr spc="-135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–</a:t>
            </a:r>
            <a:r>
              <a:rPr spc="-130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приоритет</a:t>
            </a:r>
            <a:r>
              <a:rPr spc="-110" dirty="0">
                <a:solidFill>
                  <a:srgbClr val="001F5F"/>
                </a:solidFill>
              </a:rPr>
              <a:t> </a:t>
            </a:r>
            <a:r>
              <a:rPr spc="-10" dirty="0">
                <a:solidFill>
                  <a:srgbClr val="001F5F"/>
                </a:solidFill>
              </a:rPr>
              <a:t>духовного </a:t>
            </a:r>
            <a:r>
              <a:rPr dirty="0">
                <a:solidFill>
                  <a:srgbClr val="001F5F"/>
                </a:solidFill>
              </a:rPr>
              <a:t>над</a:t>
            </a:r>
            <a:r>
              <a:rPr spc="-65" dirty="0">
                <a:solidFill>
                  <a:srgbClr val="001F5F"/>
                </a:solidFill>
              </a:rPr>
              <a:t> </a:t>
            </a:r>
            <a:r>
              <a:rPr spc="-10" dirty="0">
                <a:solidFill>
                  <a:srgbClr val="001F5F"/>
                </a:solidFill>
              </a:rPr>
              <a:t>материальным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7200" y="2132901"/>
            <a:ext cx="8229600" cy="3993515"/>
          </a:xfrm>
          <a:prstGeom prst="rect">
            <a:avLst/>
          </a:prstGeom>
          <a:solidFill>
            <a:srgbClr val="622422">
              <a:alpha val="27058"/>
            </a:srgbClr>
          </a:solidFill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3410"/>
              </a:lnSpc>
            </a:pPr>
            <a:r>
              <a:rPr sz="3000" b="1" spc="-10" dirty="0">
                <a:solidFill>
                  <a:srgbClr val="622422"/>
                </a:solidFill>
                <a:latin typeface="Calibri"/>
                <a:cs typeface="Calibri"/>
              </a:rPr>
              <a:t>«</a:t>
            </a:r>
            <a:r>
              <a:rPr sz="3000" b="1" spc="-10" dirty="0" err="1" smtClean="0">
                <a:solidFill>
                  <a:srgbClr val="622422"/>
                </a:solidFill>
                <a:latin typeface="Calibri"/>
                <a:cs typeface="Calibri"/>
              </a:rPr>
              <a:t>Нравс</a:t>
            </a:r>
            <a:r>
              <a:rPr lang="ru-RU" sz="3000" b="1" spc="-10" dirty="0" smtClean="0">
                <a:solidFill>
                  <a:srgbClr val="622422"/>
                </a:solidFill>
                <a:latin typeface="Calibri"/>
                <a:cs typeface="Calibri"/>
              </a:rPr>
              <a:t>т</a:t>
            </a:r>
            <a:r>
              <a:rPr sz="3000" b="1" spc="-10" dirty="0" err="1" smtClean="0">
                <a:solidFill>
                  <a:srgbClr val="622422"/>
                </a:solidFill>
                <a:latin typeface="Calibri"/>
                <a:cs typeface="Calibri"/>
              </a:rPr>
              <a:t>венные</a:t>
            </a:r>
            <a:r>
              <a:rPr sz="3000" b="1" spc="-110" dirty="0" smtClean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622422"/>
                </a:solidFill>
                <a:latin typeface="Calibri"/>
                <a:cs typeface="Calibri"/>
              </a:rPr>
              <a:t>затеси</a:t>
            </a:r>
            <a:endParaRPr sz="3000" dirty="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360"/>
              </a:spcBef>
            </a:pPr>
            <a:r>
              <a:rPr sz="3000" b="1" dirty="0">
                <a:solidFill>
                  <a:srgbClr val="622422"/>
                </a:solidFill>
                <a:latin typeface="Calibri"/>
                <a:cs typeface="Calibri"/>
              </a:rPr>
              <a:t>для</a:t>
            </a:r>
            <a:r>
              <a:rPr sz="3000" b="1" spc="-6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622422"/>
                </a:solidFill>
                <a:latin typeface="Calibri"/>
                <a:cs typeface="Calibri"/>
              </a:rPr>
              <a:t>выпускников</a:t>
            </a:r>
            <a:r>
              <a:rPr sz="3000" b="1" spc="-5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622422"/>
                </a:solidFill>
                <a:latin typeface="Calibri"/>
                <a:cs typeface="Calibri"/>
              </a:rPr>
              <a:t>11-</a:t>
            </a:r>
            <a:r>
              <a:rPr sz="3000" b="1" dirty="0">
                <a:solidFill>
                  <a:srgbClr val="622422"/>
                </a:solidFill>
                <a:latin typeface="Calibri"/>
                <a:cs typeface="Calibri"/>
              </a:rPr>
              <a:t>х</a:t>
            </a:r>
            <a:r>
              <a:rPr sz="3000" b="1" spc="-7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622422"/>
                </a:solidFill>
                <a:latin typeface="Calibri"/>
                <a:cs typeface="Calibri"/>
              </a:rPr>
              <a:t>классов»</a:t>
            </a:r>
            <a:endParaRPr sz="3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3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55"/>
              </a:spcBef>
            </a:pPr>
            <a:endParaRPr sz="3000" dirty="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5"/>
              </a:spcBef>
            </a:pP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Дистанционный</a:t>
            </a:r>
            <a:r>
              <a:rPr sz="3000" b="1" spc="-1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001F5F"/>
                </a:solidFill>
                <a:latin typeface="Calibri"/>
                <a:cs typeface="Calibri"/>
              </a:rPr>
              <a:t>формат</a:t>
            </a:r>
            <a:endParaRPr sz="3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65"/>
              </a:spcBef>
            </a:pPr>
            <a:endParaRPr sz="3000" dirty="0">
              <a:latin typeface="Calibri"/>
              <a:cs typeface="Calibri"/>
            </a:endParaRPr>
          </a:p>
          <a:p>
            <a:pPr marL="91440" marR="2168525">
              <a:lnSpc>
                <a:spcPts val="3240"/>
              </a:lnSpc>
            </a:pPr>
            <a:r>
              <a:rPr sz="3000" b="1" spc="-10" dirty="0">
                <a:solidFill>
                  <a:srgbClr val="622422"/>
                </a:solidFill>
                <a:latin typeface="Calibri"/>
                <a:cs typeface="Calibri"/>
              </a:rPr>
              <a:t>Учителя</a:t>
            </a:r>
            <a:r>
              <a:rPr sz="3000" b="1" spc="-4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622422"/>
                </a:solidFill>
                <a:latin typeface="Calibri"/>
                <a:cs typeface="Calibri"/>
              </a:rPr>
              <a:t>из</a:t>
            </a:r>
            <a:r>
              <a:rPr sz="3000" b="1" spc="-5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622422"/>
                </a:solidFill>
                <a:latin typeface="Calibri"/>
                <a:cs typeface="Calibri"/>
              </a:rPr>
              <a:t>разных</a:t>
            </a:r>
            <a:r>
              <a:rPr sz="3000" b="1" spc="-5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622422"/>
                </a:solidFill>
                <a:latin typeface="Calibri"/>
                <a:cs typeface="Calibri"/>
              </a:rPr>
              <a:t>стран</a:t>
            </a:r>
            <a:r>
              <a:rPr sz="3000" b="1" spc="-6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622422"/>
                </a:solidFill>
                <a:latin typeface="Calibri"/>
                <a:cs typeface="Calibri"/>
              </a:rPr>
              <a:t>мира</a:t>
            </a:r>
            <a:r>
              <a:rPr sz="3000" b="1" spc="-6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000" b="1" spc="-20" dirty="0">
                <a:solidFill>
                  <a:srgbClr val="622422"/>
                </a:solidFill>
                <a:latin typeface="Calibri"/>
                <a:cs typeface="Calibri"/>
              </a:rPr>
              <a:t>дают </a:t>
            </a:r>
            <a:r>
              <a:rPr sz="3000" b="1" dirty="0">
                <a:solidFill>
                  <a:srgbClr val="622422"/>
                </a:solidFill>
                <a:latin typeface="Calibri"/>
                <a:cs typeface="Calibri"/>
              </a:rPr>
              <a:t>наставления</a:t>
            </a:r>
            <a:r>
              <a:rPr sz="3000" b="1" spc="-10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622422"/>
                </a:solidFill>
                <a:latin typeface="Calibri"/>
                <a:cs typeface="Calibri"/>
              </a:rPr>
              <a:t>перед</a:t>
            </a:r>
            <a:r>
              <a:rPr sz="3000" b="1" spc="-11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622422"/>
                </a:solidFill>
                <a:latin typeface="Calibri"/>
                <a:cs typeface="Calibri"/>
              </a:rPr>
              <a:t>экзаменами</a:t>
            </a:r>
            <a:endParaRPr sz="3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4928" y="343916"/>
            <a:ext cx="8077834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800" b="0" dirty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r>
              <a:rPr sz="2800" b="0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800" dirty="0"/>
              <a:t>Основы</a:t>
            </a:r>
            <a:r>
              <a:rPr sz="2800" spc="-60" dirty="0"/>
              <a:t> </a:t>
            </a:r>
            <a:r>
              <a:rPr sz="2800" spc="-20" dirty="0"/>
              <a:t>государственной</a:t>
            </a:r>
            <a:r>
              <a:rPr sz="2800" spc="-40" dirty="0"/>
              <a:t> </a:t>
            </a:r>
            <a:r>
              <a:rPr sz="2800" dirty="0"/>
              <a:t>политики</a:t>
            </a:r>
            <a:r>
              <a:rPr sz="2800" spc="-35" dirty="0"/>
              <a:t> </a:t>
            </a:r>
            <a:r>
              <a:rPr sz="2800" dirty="0"/>
              <a:t>по</a:t>
            </a:r>
            <a:r>
              <a:rPr sz="2800" spc="-45" dirty="0"/>
              <a:t> </a:t>
            </a:r>
            <a:r>
              <a:rPr sz="2800" spc="-10" dirty="0"/>
              <a:t>сохранению </a:t>
            </a:r>
            <a:r>
              <a:rPr sz="2800" dirty="0"/>
              <a:t>и</a:t>
            </a:r>
            <a:r>
              <a:rPr sz="2800" spc="-100" dirty="0"/>
              <a:t> </a:t>
            </a:r>
            <a:r>
              <a:rPr sz="2800" dirty="0"/>
              <a:t>укреплению</a:t>
            </a:r>
            <a:r>
              <a:rPr sz="2800" spc="-40" dirty="0"/>
              <a:t> </a:t>
            </a:r>
            <a:r>
              <a:rPr sz="2800" dirty="0"/>
              <a:t>традиционных</a:t>
            </a:r>
            <a:r>
              <a:rPr sz="2800" spc="-80" dirty="0"/>
              <a:t> </a:t>
            </a:r>
            <a:r>
              <a:rPr sz="2800" spc="-10" dirty="0"/>
              <a:t>российских</a:t>
            </a:r>
            <a:r>
              <a:rPr sz="2800" spc="-90" dirty="0"/>
              <a:t> </a:t>
            </a:r>
            <a:r>
              <a:rPr sz="2800" spc="-10" dirty="0"/>
              <a:t>духовно- нравственных</a:t>
            </a:r>
            <a:r>
              <a:rPr sz="2800" spc="-80" dirty="0"/>
              <a:t> </a:t>
            </a:r>
            <a:r>
              <a:rPr sz="2800" spc="-10" dirty="0"/>
              <a:t>ценностей</a:t>
            </a:r>
            <a:endParaRPr sz="2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800" dirty="0"/>
              <a:t>от</a:t>
            </a:r>
            <a:r>
              <a:rPr sz="2800" spc="-65" dirty="0"/>
              <a:t> </a:t>
            </a:r>
            <a:r>
              <a:rPr sz="2800" dirty="0"/>
              <a:t>9</a:t>
            </a:r>
            <a:r>
              <a:rPr sz="2800" spc="-45" dirty="0"/>
              <a:t> </a:t>
            </a:r>
            <a:r>
              <a:rPr sz="2800" dirty="0"/>
              <a:t>ноября</a:t>
            </a:r>
            <a:r>
              <a:rPr sz="2800" spc="-50" dirty="0"/>
              <a:t> </a:t>
            </a:r>
            <a:r>
              <a:rPr sz="2800" dirty="0"/>
              <a:t>2022</a:t>
            </a:r>
            <a:r>
              <a:rPr sz="2800" spc="-30" dirty="0"/>
              <a:t> </a:t>
            </a:r>
            <a:r>
              <a:rPr sz="2800" dirty="0"/>
              <a:t>г.</a:t>
            </a:r>
            <a:r>
              <a:rPr sz="2800" spc="-65" dirty="0"/>
              <a:t> </a:t>
            </a:r>
            <a:r>
              <a:rPr sz="2800" dirty="0"/>
              <a:t>N</a:t>
            </a:r>
            <a:r>
              <a:rPr sz="2800" spc="-35" dirty="0"/>
              <a:t> </a:t>
            </a:r>
            <a:r>
              <a:rPr sz="2800" spc="-25" dirty="0"/>
              <a:t>809</a:t>
            </a:r>
            <a:endParaRPr sz="28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8865" y="2276854"/>
            <a:ext cx="7613396" cy="458114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09369" y="28702"/>
            <a:ext cx="552640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июнь</a:t>
            </a:r>
          </a:p>
          <a:p>
            <a:pPr algn="ctr">
              <a:lnSpc>
                <a:spcPct val="100000"/>
              </a:lnSpc>
            </a:pPr>
            <a:r>
              <a:rPr dirty="0">
                <a:solidFill>
                  <a:srgbClr val="001F5F"/>
                </a:solidFill>
              </a:rPr>
              <a:t>Ценность</a:t>
            </a:r>
            <a:r>
              <a:rPr spc="-135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–</a:t>
            </a:r>
            <a:r>
              <a:rPr spc="-130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русский</a:t>
            </a:r>
            <a:r>
              <a:rPr spc="-120" dirty="0">
                <a:solidFill>
                  <a:srgbClr val="001F5F"/>
                </a:solidFill>
              </a:rPr>
              <a:t> </a:t>
            </a:r>
            <a:r>
              <a:rPr spc="-20" dirty="0">
                <a:solidFill>
                  <a:srgbClr val="001F5F"/>
                </a:solidFill>
              </a:rPr>
              <a:t>язык</a:t>
            </a:r>
          </a:p>
        </p:txBody>
      </p:sp>
      <p:sp>
        <p:nvSpPr>
          <p:cNvPr id="3" name="object 3"/>
          <p:cNvSpPr/>
          <p:nvPr/>
        </p:nvSpPr>
        <p:spPr>
          <a:xfrm>
            <a:off x="467537" y="1844763"/>
            <a:ext cx="8229600" cy="4526280"/>
          </a:xfrm>
          <a:custGeom>
            <a:avLst/>
            <a:gdLst/>
            <a:ahLst/>
            <a:cxnLst/>
            <a:rect l="l" t="t" r="r" b="b"/>
            <a:pathLst>
              <a:path w="8229600" h="4526280">
                <a:moveTo>
                  <a:pt x="8229600" y="0"/>
                </a:moveTo>
                <a:lnTo>
                  <a:pt x="0" y="0"/>
                </a:lnTo>
                <a:lnTo>
                  <a:pt x="0" y="4526026"/>
                </a:lnTo>
                <a:lnTo>
                  <a:pt x="8229600" y="4526026"/>
                </a:lnTo>
                <a:lnTo>
                  <a:pt x="8229600" y="0"/>
                </a:lnTo>
                <a:close/>
              </a:path>
            </a:pathLst>
          </a:custGeom>
          <a:solidFill>
            <a:srgbClr val="622422">
              <a:alpha val="270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46303" y="1852422"/>
            <a:ext cx="7828915" cy="29681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622422"/>
                </a:solidFill>
                <a:latin typeface="Calibri"/>
                <a:cs typeface="Calibri"/>
              </a:rPr>
              <a:t>«День</a:t>
            </a:r>
            <a:r>
              <a:rPr sz="3200" b="1" spc="-11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622422"/>
                </a:solidFill>
                <a:latin typeface="Calibri"/>
                <a:cs typeface="Calibri"/>
              </a:rPr>
              <a:t>русского</a:t>
            </a:r>
            <a:r>
              <a:rPr sz="3200" b="1" spc="-11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622422"/>
                </a:solidFill>
                <a:latin typeface="Calibri"/>
                <a:cs typeface="Calibri"/>
              </a:rPr>
              <a:t>языка»</a:t>
            </a:r>
            <a:endParaRPr sz="32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endParaRPr lang="ru-RU" sz="3200" b="1" dirty="0" smtClean="0">
              <a:solidFill>
                <a:srgbClr val="001F5F"/>
              </a:solidFill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3200" b="1" dirty="0" err="1" smtClean="0">
                <a:solidFill>
                  <a:srgbClr val="001F5F"/>
                </a:solidFill>
                <a:latin typeface="Calibri"/>
                <a:cs typeface="Calibri"/>
              </a:rPr>
              <a:t>Собрание</a:t>
            </a:r>
            <a:r>
              <a:rPr sz="3200" b="1" spc="-85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членов</a:t>
            </a:r>
            <a:r>
              <a:rPr sz="3200"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ассоциации</a:t>
            </a:r>
            <a:r>
              <a:rPr sz="3200" b="1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r>
              <a:rPr sz="32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001F5F"/>
                </a:solidFill>
                <a:latin typeface="Calibri"/>
                <a:cs typeface="Calibri"/>
              </a:rPr>
              <a:t>подведение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итогов</a:t>
            </a:r>
            <a:r>
              <a:rPr sz="3200" b="1" spc="-1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учебного</a:t>
            </a:r>
            <a:r>
              <a:rPr sz="3200" b="1" spc="-1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года</a:t>
            </a:r>
            <a:r>
              <a:rPr sz="3200" b="1" spc="-1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001F5F"/>
                </a:solidFill>
                <a:latin typeface="Calibri"/>
                <a:cs typeface="Calibri"/>
              </a:rPr>
              <a:t>(дистанционно)</a:t>
            </a:r>
            <a:endParaRPr sz="3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b="1" spc="-10" dirty="0" err="1" smtClean="0">
                <a:solidFill>
                  <a:srgbClr val="622422"/>
                </a:solidFill>
                <a:latin typeface="Calibri"/>
                <a:cs typeface="Calibri"/>
              </a:rPr>
              <a:t>Утверждение</a:t>
            </a:r>
            <a:r>
              <a:rPr sz="3200" b="1" spc="-70" dirty="0" smtClean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200" b="1" spc="-10" dirty="0" err="1">
                <a:solidFill>
                  <a:srgbClr val="622422"/>
                </a:solidFill>
                <a:latin typeface="Calibri"/>
                <a:cs typeface="Calibri"/>
              </a:rPr>
              <a:t>образовательных</a:t>
            </a:r>
            <a:r>
              <a:rPr sz="3200" b="1" spc="-10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200" b="1" spc="-10" dirty="0" err="1" smtClean="0">
                <a:solidFill>
                  <a:srgbClr val="622422"/>
                </a:solidFill>
                <a:latin typeface="Calibri"/>
                <a:cs typeface="Calibri"/>
              </a:rPr>
              <a:t>стажировок</a:t>
            </a:r>
            <a:r>
              <a:rPr lang="ru-RU" sz="3200" b="1" spc="-10" dirty="0" smtClean="0">
                <a:solidFill>
                  <a:srgbClr val="622422"/>
                </a:solidFill>
                <a:latin typeface="Calibri"/>
                <a:cs typeface="Calibri"/>
              </a:rPr>
              <a:t> на 2025-2026 учебный год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09369" y="28702"/>
            <a:ext cx="552640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июнь</a:t>
            </a:r>
          </a:p>
          <a:p>
            <a:pPr algn="ctr">
              <a:lnSpc>
                <a:spcPct val="100000"/>
              </a:lnSpc>
            </a:pPr>
            <a:r>
              <a:rPr dirty="0">
                <a:solidFill>
                  <a:srgbClr val="001F5F"/>
                </a:solidFill>
              </a:rPr>
              <a:t>Ценность</a:t>
            </a:r>
            <a:r>
              <a:rPr spc="-135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–</a:t>
            </a:r>
            <a:r>
              <a:rPr spc="-130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русский</a:t>
            </a:r>
            <a:r>
              <a:rPr spc="-120" dirty="0">
                <a:solidFill>
                  <a:srgbClr val="001F5F"/>
                </a:solidFill>
              </a:rPr>
              <a:t> </a:t>
            </a:r>
            <a:r>
              <a:rPr spc="-20" dirty="0">
                <a:solidFill>
                  <a:srgbClr val="001F5F"/>
                </a:solidFill>
              </a:rPr>
              <a:t>язык</a:t>
            </a:r>
          </a:p>
        </p:txBody>
      </p:sp>
      <p:sp>
        <p:nvSpPr>
          <p:cNvPr id="3" name="object 3"/>
          <p:cNvSpPr/>
          <p:nvPr/>
        </p:nvSpPr>
        <p:spPr>
          <a:xfrm>
            <a:off x="467537" y="1844763"/>
            <a:ext cx="8229600" cy="4526280"/>
          </a:xfrm>
          <a:custGeom>
            <a:avLst/>
            <a:gdLst/>
            <a:ahLst/>
            <a:cxnLst/>
            <a:rect l="l" t="t" r="r" b="b"/>
            <a:pathLst>
              <a:path w="8229600" h="4526280">
                <a:moveTo>
                  <a:pt x="8229600" y="0"/>
                </a:moveTo>
                <a:lnTo>
                  <a:pt x="0" y="0"/>
                </a:lnTo>
                <a:lnTo>
                  <a:pt x="0" y="4526026"/>
                </a:lnTo>
                <a:lnTo>
                  <a:pt x="8229600" y="4526026"/>
                </a:lnTo>
                <a:lnTo>
                  <a:pt x="8229600" y="0"/>
                </a:lnTo>
                <a:close/>
              </a:path>
            </a:pathLst>
          </a:custGeom>
          <a:solidFill>
            <a:srgbClr val="622422">
              <a:alpha val="270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46303" y="1852422"/>
            <a:ext cx="7828915" cy="495071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Региональный  конкурс   детских   творческих работ </a:t>
            </a:r>
            <a:endParaRPr lang="ru-RU" sz="3200" dirty="0" smtClean="0">
              <a:solidFill>
                <a:schemeClr val="accent2">
                  <a:lumMod val="50000"/>
                </a:schemeClr>
              </a:solidFill>
              <a:effectLst/>
            </a:endParaRPr>
          </a:p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«А.С. Пушкин глазами детей»,</a:t>
            </a:r>
            <a:endParaRPr lang="ru-RU" sz="3200" dirty="0" smtClean="0">
              <a:solidFill>
                <a:schemeClr val="accent2">
                  <a:lumMod val="50000"/>
                </a:schemeClr>
              </a:solidFill>
              <a:effectLst/>
            </a:endParaRPr>
          </a:p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ко Дню рождения А.С. Пушкина</a:t>
            </a:r>
          </a:p>
          <a:p>
            <a:endParaRPr lang="ru-RU" sz="3200" b="1" dirty="0"/>
          </a:p>
          <a:p>
            <a:r>
              <a:rPr lang="ru-RU" sz="3200" b="1" dirty="0" smtClean="0">
                <a:solidFill>
                  <a:srgbClr val="002060"/>
                </a:solidFill>
              </a:rPr>
              <a:t>Место проведения:</a:t>
            </a:r>
          </a:p>
          <a:p>
            <a:r>
              <a:rPr lang="ru-RU" sz="3200" b="1" dirty="0">
                <a:solidFill>
                  <a:srgbClr val="002060"/>
                </a:solidFill>
              </a:rPr>
              <a:t>Усадьба «</a:t>
            </a:r>
            <a:r>
              <a:rPr lang="ru-RU" sz="3200" b="1" dirty="0" err="1">
                <a:solidFill>
                  <a:srgbClr val="002060"/>
                </a:solidFill>
              </a:rPr>
              <a:t>Лопасня-Зачатьевское</a:t>
            </a:r>
            <a:r>
              <a:rPr lang="ru-RU" sz="3200" b="1" dirty="0">
                <a:solidFill>
                  <a:srgbClr val="002060"/>
                </a:solidFill>
              </a:rPr>
              <a:t>»</a:t>
            </a:r>
            <a:endParaRPr lang="ru-RU" sz="3200" b="1" dirty="0" smtClean="0">
              <a:solidFill>
                <a:srgbClr val="002060"/>
              </a:solidFill>
            </a:endParaRPr>
          </a:p>
          <a:p>
            <a:endParaRPr lang="ru-RU" sz="3200" b="1" dirty="0">
              <a:solidFill>
                <a:srgbClr val="002060"/>
              </a:solidFill>
              <a:latin typeface="Calibri"/>
              <a:cs typeface="Calibri"/>
            </a:endParaRPr>
          </a:p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Calibri"/>
                <a:cs typeface="Calibri"/>
              </a:rPr>
              <a:t>Итог 07.06.2025</a:t>
            </a:r>
            <a:endParaRPr lang="ru-RU" sz="3200" dirty="0" smtClean="0">
              <a:solidFill>
                <a:schemeClr val="accent2">
                  <a:lumMod val="50000"/>
                </a:schemeClr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endParaRPr lang="ru-RU" sz="3200" b="1" spc="-10" dirty="0" smtClean="0">
              <a:solidFill>
                <a:srgbClr val="622422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091261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35049" y="28702"/>
            <a:ext cx="6071870" cy="1854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95"/>
              </a:spcBef>
            </a:pPr>
            <a:r>
              <a:rPr spc="-35" dirty="0"/>
              <a:t>июль-</a:t>
            </a:r>
            <a:r>
              <a:rPr spc="-10" dirty="0"/>
              <a:t>август</a:t>
            </a:r>
          </a:p>
          <a:p>
            <a:pPr marL="12700" marR="5080" algn="ctr">
              <a:lnSpc>
                <a:spcPct val="100000"/>
              </a:lnSpc>
              <a:tabLst>
                <a:tab pos="2684145" algn="l"/>
              </a:tabLst>
            </a:pPr>
            <a:r>
              <a:rPr dirty="0">
                <a:solidFill>
                  <a:srgbClr val="001F5F"/>
                </a:solidFill>
              </a:rPr>
              <a:t>Ценность</a:t>
            </a:r>
            <a:r>
              <a:rPr spc="-165" dirty="0">
                <a:solidFill>
                  <a:srgbClr val="001F5F"/>
                </a:solidFill>
              </a:rPr>
              <a:t> </a:t>
            </a:r>
            <a:r>
              <a:rPr spc="-50" dirty="0">
                <a:solidFill>
                  <a:srgbClr val="001F5F"/>
                </a:solidFill>
              </a:rPr>
              <a:t>–</a:t>
            </a:r>
            <a:r>
              <a:rPr dirty="0">
                <a:solidFill>
                  <a:srgbClr val="001F5F"/>
                </a:solidFill>
              </a:rPr>
              <a:t>	развитие</a:t>
            </a:r>
            <a:r>
              <a:rPr spc="-175" dirty="0">
                <a:solidFill>
                  <a:srgbClr val="001F5F"/>
                </a:solidFill>
              </a:rPr>
              <a:t> </a:t>
            </a:r>
            <a:r>
              <a:rPr spc="-10" dirty="0">
                <a:solidFill>
                  <a:srgbClr val="001F5F"/>
                </a:solidFill>
              </a:rPr>
              <a:t>через путешествие</a:t>
            </a:r>
          </a:p>
        </p:txBody>
      </p:sp>
      <p:sp>
        <p:nvSpPr>
          <p:cNvPr id="3" name="object 3"/>
          <p:cNvSpPr/>
          <p:nvPr/>
        </p:nvSpPr>
        <p:spPr>
          <a:xfrm>
            <a:off x="467537" y="1844763"/>
            <a:ext cx="8229600" cy="4526280"/>
          </a:xfrm>
          <a:custGeom>
            <a:avLst/>
            <a:gdLst/>
            <a:ahLst/>
            <a:cxnLst/>
            <a:rect l="l" t="t" r="r" b="b"/>
            <a:pathLst>
              <a:path w="8229600" h="4526280">
                <a:moveTo>
                  <a:pt x="8229600" y="0"/>
                </a:moveTo>
                <a:lnTo>
                  <a:pt x="0" y="0"/>
                </a:lnTo>
                <a:lnTo>
                  <a:pt x="0" y="4526026"/>
                </a:lnTo>
                <a:lnTo>
                  <a:pt x="8229600" y="4526026"/>
                </a:lnTo>
                <a:lnTo>
                  <a:pt x="8229600" y="0"/>
                </a:lnTo>
                <a:close/>
              </a:path>
            </a:pathLst>
          </a:custGeom>
          <a:solidFill>
            <a:srgbClr val="622422">
              <a:alpha val="270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46303" y="1771650"/>
            <a:ext cx="7188200" cy="4141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10" dirty="0">
                <a:solidFill>
                  <a:srgbClr val="622422"/>
                </a:solidFill>
                <a:latin typeface="Calibri"/>
                <a:cs typeface="Calibri"/>
              </a:rPr>
              <a:t>Беларусь</a:t>
            </a:r>
            <a:endParaRPr sz="3000">
              <a:latin typeface="Calibri"/>
              <a:cs typeface="Calibri"/>
            </a:endParaRPr>
          </a:p>
          <a:p>
            <a:pPr marL="12700" marR="5080" indent="397510">
              <a:lnSpc>
                <a:spcPct val="100000"/>
              </a:lnSpc>
              <a:buAutoNum type="arabicParenR"/>
              <a:tabLst>
                <a:tab pos="410209" algn="l"/>
              </a:tabLst>
            </a:pP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Брестский</a:t>
            </a:r>
            <a:r>
              <a:rPr sz="3000" b="1" spc="-1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001F5F"/>
                </a:solidFill>
                <a:latin typeface="Calibri"/>
                <a:cs typeface="Calibri"/>
              </a:rPr>
              <a:t>государственный</a:t>
            </a:r>
            <a:r>
              <a:rPr sz="3000" b="1" spc="-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001F5F"/>
                </a:solidFill>
                <a:latin typeface="Calibri"/>
                <a:cs typeface="Calibri"/>
              </a:rPr>
              <a:t>университет </a:t>
            </a:r>
            <a:r>
              <a:rPr sz="3000" b="1" dirty="0">
                <a:solidFill>
                  <a:srgbClr val="622422"/>
                </a:solidFill>
                <a:latin typeface="Calibri"/>
                <a:cs typeface="Calibri"/>
              </a:rPr>
              <a:t>Очное</a:t>
            </a:r>
            <a:r>
              <a:rPr sz="3000" b="1" spc="-3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622422"/>
                </a:solidFill>
                <a:latin typeface="Calibri"/>
                <a:cs typeface="Calibri"/>
              </a:rPr>
              <a:t>обучение</a:t>
            </a:r>
            <a:endParaRPr sz="3000">
              <a:latin typeface="Calibri"/>
              <a:cs typeface="Calibri"/>
            </a:endParaRPr>
          </a:p>
          <a:p>
            <a:pPr marL="12700" marR="1471295">
              <a:lnSpc>
                <a:spcPct val="100000"/>
              </a:lnSpc>
            </a:pP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Брест,</a:t>
            </a:r>
            <a:r>
              <a:rPr sz="30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лицей</a:t>
            </a:r>
            <a:r>
              <a:rPr sz="30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№</a:t>
            </a:r>
            <a:r>
              <a:rPr sz="30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1</a:t>
            </a:r>
            <a:r>
              <a:rPr sz="30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001F5F"/>
                </a:solidFill>
                <a:latin typeface="Calibri"/>
                <a:cs typeface="Calibri"/>
              </a:rPr>
              <a:t>им.А.С.Пушкина </a:t>
            </a:r>
            <a:r>
              <a:rPr sz="3000" b="1" spc="-10" dirty="0">
                <a:solidFill>
                  <a:srgbClr val="622422"/>
                </a:solidFill>
                <a:latin typeface="Calibri"/>
                <a:cs typeface="Calibri"/>
              </a:rPr>
              <a:t>Стажировка</a:t>
            </a:r>
            <a:r>
              <a:rPr sz="3000" b="1" spc="-4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622422"/>
                </a:solidFill>
                <a:latin typeface="Calibri"/>
                <a:cs typeface="Calibri"/>
              </a:rPr>
              <a:t>в</a:t>
            </a:r>
            <a:r>
              <a:rPr sz="3000" b="1" spc="-5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622422"/>
                </a:solidFill>
                <a:latin typeface="Calibri"/>
                <a:cs typeface="Calibri"/>
              </a:rPr>
              <a:t>школе</a:t>
            </a:r>
            <a:endParaRPr sz="3000">
              <a:latin typeface="Calibri"/>
              <a:cs typeface="Calibri"/>
            </a:endParaRPr>
          </a:p>
          <a:p>
            <a:pPr marL="12700" marR="1059815" indent="396875">
              <a:lnSpc>
                <a:spcPct val="100000"/>
              </a:lnSpc>
              <a:spcBef>
                <a:spcPts val="3600"/>
              </a:spcBef>
              <a:buAutoNum type="arabicParenR" startAt="2"/>
              <a:tabLst>
                <a:tab pos="409575" algn="l"/>
              </a:tabLst>
            </a:pPr>
            <a:r>
              <a:rPr sz="3000" b="1" dirty="0">
                <a:solidFill>
                  <a:srgbClr val="001F5F"/>
                </a:solidFill>
                <a:latin typeface="Calibri"/>
                <a:cs typeface="Calibri"/>
              </a:rPr>
              <a:t>Пинский</a:t>
            </a:r>
            <a:r>
              <a:rPr sz="3000" b="1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001F5F"/>
                </a:solidFill>
                <a:latin typeface="Calibri"/>
                <a:cs typeface="Calibri"/>
              </a:rPr>
              <a:t>педагогический</a:t>
            </a:r>
            <a:r>
              <a:rPr sz="3000" b="1" spc="-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001F5F"/>
                </a:solidFill>
                <a:latin typeface="Calibri"/>
                <a:cs typeface="Calibri"/>
              </a:rPr>
              <a:t>колледж </a:t>
            </a:r>
            <a:r>
              <a:rPr sz="3000" b="1" dirty="0">
                <a:solidFill>
                  <a:srgbClr val="622422"/>
                </a:solidFill>
                <a:latin typeface="Calibri"/>
                <a:cs typeface="Calibri"/>
              </a:rPr>
              <a:t>Очное</a:t>
            </a:r>
            <a:r>
              <a:rPr sz="3000" b="1" spc="-4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622422"/>
                </a:solidFill>
                <a:latin typeface="Calibri"/>
                <a:cs typeface="Calibri"/>
              </a:rPr>
              <a:t>обучение</a:t>
            </a:r>
            <a:endParaRPr sz="3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000" b="1" dirty="0">
                <a:solidFill>
                  <a:srgbClr val="622422"/>
                </a:solidFill>
                <a:latin typeface="Calibri"/>
                <a:cs typeface="Calibri"/>
              </a:rPr>
              <a:t>Стажировка</a:t>
            </a:r>
            <a:r>
              <a:rPr sz="3000" b="1" spc="-8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622422"/>
                </a:solidFill>
                <a:latin typeface="Calibri"/>
                <a:cs typeface="Calibri"/>
              </a:rPr>
              <a:t>в</a:t>
            </a:r>
            <a:r>
              <a:rPr sz="3000" b="1" spc="-10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622422"/>
                </a:solidFill>
                <a:latin typeface="Calibri"/>
                <a:cs typeface="Calibri"/>
              </a:rPr>
              <a:t>школе</a:t>
            </a:r>
            <a:r>
              <a:rPr sz="3000" b="1" spc="-11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622422"/>
                </a:solidFill>
                <a:latin typeface="Calibri"/>
                <a:cs typeface="Calibri"/>
              </a:rPr>
              <a:t>имени</a:t>
            </a:r>
            <a:r>
              <a:rPr sz="3000" b="1" spc="-9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000" b="1" dirty="0">
                <a:solidFill>
                  <a:srgbClr val="622422"/>
                </a:solidFill>
                <a:latin typeface="Calibri"/>
                <a:cs typeface="Calibri"/>
              </a:rPr>
              <a:t>Янки</a:t>
            </a:r>
            <a:r>
              <a:rPr sz="3000" b="1" spc="-9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622422"/>
                </a:solidFill>
                <a:latin typeface="Calibri"/>
                <a:cs typeface="Calibri"/>
              </a:rPr>
              <a:t>Купала</a:t>
            </a:r>
            <a:endParaRPr sz="3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35049" y="28702"/>
            <a:ext cx="6071870" cy="1854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95"/>
              </a:spcBef>
            </a:pPr>
            <a:r>
              <a:rPr spc="-35" dirty="0"/>
              <a:t>июль-</a:t>
            </a:r>
            <a:r>
              <a:rPr spc="-10" dirty="0"/>
              <a:t>август</a:t>
            </a:r>
          </a:p>
          <a:p>
            <a:pPr marL="12700" marR="5080" algn="ctr">
              <a:lnSpc>
                <a:spcPct val="100000"/>
              </a:lnSpc>
              <a:tabLst>
                <a:tab pos="2684145" algn="l"/>
              </a:tabLst>
            </a:pPr>
            <a:r>
              <a:rPr dirty="0">
                <a:solidFill>
                  <a:srgbClr val="001F5F"/>
                </a:solidFill>
              </a:rPr>
              <a:t>Ценность</a:t>
            </a:r>
            <a:r>
              <a:rPr spc="-165" dirty="0">
                <a:solidFill>
                  <a:srgbClr val="001F5F"/>
                </a:solidFill>
              </a:rPr>
              <a:t> </a:t>
            </a:r>
            <a:r>
              <a:rPr spc="-50" dirty="0">
                <a:solidFill>
                  <a:srgbClr val="001F5F"/>
                </a:solidFill>
              </a:rPr>
              <a:t>–</a:t>
            </a:r>
            <a:r>
              <a:rPr dirty="0">
                <a:solidFill>
                  <a:srgbClr val="001F5F"/>
                </a:solidFill>
              </a:rPr>
              <a:t>	развитие</a:t>
            </a:r>
            <a:r>
              <a:rPr spc="-175" dirty="0">
                <a:solidFill>
                  <a:srgbClr val="001F5F"/>
                </a:solidFill>
              </a:rPr>
              <a:t> </a:t>
            </a:r>
            <a:r>
              <a:rPr spc="-10" dirty="0">
                <a:solidFill>
                  <a:srgbClr val="001F5F"/>
                </a:solidFill>
              </a:rPr>
              <a:t>через путешествие</a:t>
            </a:r>
          </a:p>
        </p:txBody>
      </p:sp>
      <p:sp>
        <p:nvSpPr>
          <p:cNvPr id="3" name="object 3"/>
          <p:cNvSpPr/>
          <p:nvPr/>
        </p:nvSpPr>
        <p:spPr>
          <a:xfrm>
            <a:off x="304800" y="1844763"/>
            <a:ext cx="8392337" cy="4689050"/>
          </a:xfrm>
          <a:custGeom>
            <a:avLst/>
            <a:gdLst/>
            <a:ahLst/>
            <a:cxnLst/>
            <a:rect l="l" t="t" r="r" b="b"/>
            <a:pathLst>
              <a:path w="8229600" h="4526280">
                <a:moveTo>
                  <a:pt x="8229600" y="0"/>
                </a:moveTo>
                <a:lnTo>
                  <a:pt x="0" y="0"/>
                </a:lnTo>
                <a:lnTo>
                  <a:pt x="0" y="4526026"/>
                </a:lnTo>
                <a:lnTo>
                  <a:pt x="8229600" y="4526026"/>
                </a:lnTo>
                <a:lnTo>
                  <a:pt x="8229600" y="0"/>
                </a:lnTo>
                <a:close/>
              </a:path>
            </a:pathLst>
          </a:custGeom>
          <a:solidFill>
            <a:srgbClr val="622422">
              <a:alpha val="270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46303" y="1755582"/>
            <a:ext cx="7657465" cy="4778231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3200" b="1" spc="-10" dirty="0" err="1" smtClean="0">
                <a:solidFill>
                  <a:srgbClr val="622422"/>
                </a:solidFill>
                <a:latin typeface="Calibri"/>
                <a:cs typeface="Calibri"/>
              </a:rPr>
              <a:t>Казань</a:t>
            </a:r>
            <a:endParaRPr lang="ru-RU" sz="3200" b="1" spc="-10" dirty="0" smtClean="0">
              <a:solidFill>
                <a:srgbClr val="622422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lang="ru-RU" sz="3200" b="1" spc="-10" dirty="0" smtClean="0">
                <a:solidFill>
                  <a:srgbClr val="622422"/>
                </a:solidFill>
                <a:latin typeface="Calibri"/>
                <a:cs typeface="Calibri"/>
              </a:rPr>
              <a:t>01.07.-05.07.2025</a:t>
            </a: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lang="ru-RU" sz="3200" b="1" spc="-10" dirty="0" smtClean="0">
                <a:solidFill>
                  <a:srgbClr val="622422"/>
                </a:solidFill>
                <a:latin typeface="Calibri"/>
                <a:cs typeface="Calibri"/>
              </a:rPr>
              <a:t>07.07.- 11.07.2025</a:t>
            </a:r>
            <a:endParaRPr sz="3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Курсы</a:t>
            </a:r>
            <a:r>
              <a:rPr sz="3200" b="1" spc="-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повышения</a:t>
            </a:r>
            <a:r>
              <a:rPr sz="3200"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001F5F"/>
                </a:solidFill>
                <a:latin typeface="Calibri"/>
                <a:cs typeface="Calibri"/>
              </a:rPr>
              <a:t>квалификации</a:t>
            </a:r>
            <a:endParaRPr sz="3200" dirty="0">
              <a:latin typeface="Calibri"/>
              <a:cs typeface="Calibri"/>
            </a:endParaRPr>
          </a:p>
          <a:p>
            <a:pPr marL="12700" marR="394970" indent="424815">
              <a:lnSpc>
                <a:spcPts val="3460"/>
              </a:lnSpc>
              <a:spcBef>
                <a:spcPts val="820"/>
              </a:spcBef>
              <a:buAutoNum type="arabicParenR"/>
              <a:tabLst>
                <a:tab pos="437515" algn="l"/>
              </a:tabLst>
            </a:pPr>
            <a:r>
              <a:rPr sz="3200" b="1" spc="-10" dirty="0">
                <a:solidFill>
                  <a:srgbClr val="001F5F"/>
                </a:solidFill>
                <a:latin typeface="Calibri"/>
                <a:cs typeface="Calibri"/>
              </a:rPr>
              <a:t>«Педагогика</a:t>
            </a:r>
            <a:r>
              <a:rPr sz="32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А.С.Пушкина:</a:t>
            </a:r>
            <a:r>
              <a:rPr sz="32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001F5F"/>
                </a:solidFill>
                <a:latin typeface="Calibri"/>
                <a:cs typeface="Calibri"/>
              </a:rPr>
              <a:t>ценностно- ориентированное</a:t>
            </a:r>
            <a:r>
              <a:rPr sz="3200" b="1" spc="-1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001F5F"/>
                </a:solidFill>
                <a:latin typeface="Calibri"/>
                <a:cs typeface="Calibri"/>
              </a:rPr>
              <a:t>обучение»</a:t>
            </a:r>
            <a:endParaRPr sz="3200" dirty="0">
              <a:latin typeface="Calibri"/>
              <a:cs typeface="Calibri"/>
            </a:endParaRPr>
          </a:p>
          <a:p>
            <a:pPr marL="436245" indent="-423545">
              <a:lnSpc>
                <a:spcPct val="100000"/>
              </a:lnSpc>
              <a:spcBef>
                <a:spcPts val="330"/>
              </a:spcBef>
              <a:buAutoNum type="arabicParenR"/>
              <a:tabLst>
                <a:tab pos="436245" algn="l"/>
              </a:tabLst>
            </a:pPr>
            <a:r>
              <a:rPr sz="3200" b="1" dirty="0">
                <a:solidFill>
                  <a:srgbClr val="622422"/>
                </a:solidFill>
                <a:latin typeface="Calibri"/>
                <a:cs typeface="Calibri"/>
              </a:rPr>
              <a:t>«Воспитание</a:t>
            </a:r>
            <a:r>
              <a:rPr sz="3200" b="1" spc="-11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622422"/>
                </a:solidFill>
                <a:latin typeface="Calibri"/>
                <a:cs typeface="Calibri"/>
              </a:rPr>
              <a:t>А.С.Пушкиным»</a:t>
            </a:r>
            <a:endParaRPr sz="3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200" b="1" dirty="0" err="1" smtClean="0">
                <a:solidFill>
                  <a:srgbClr val="001F5F"/>
                </a:solidFill>
                <a:latin typeface="Calibri"/>
                <a:cs typeface="Calibri"/>
              </a:rPr>
              <a:t>Совместно</a:t>
            </a:r>
            <a:r>
              <a:rPr sz="3200" b="1" spc="-35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32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ИФМК</a:t>
            </a:r>
            <a:r>
              <a:rPr sz="32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spc="-25" dirty="0">
                <a:solidFill>
                  <a:srgbClr val="001F5F"/>
                </a:solidFill>
                <a:latin typeface="Calibri"/>
                <a:cs typeface="Calibri"/>
              </a:rPr>
              <a:t>КФУ</a:t>
            </a:r>
            <a:endParaRPr sz="3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Стажировка</a:t>
            </a:r>
            <a:r>
              <a:rPr sz="3200" b="1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«</a:t>
            </a:r>
            <a:r>
              <a:rPr sz="3200" b="1" dirty="0">
                <a:solidFill>
                  <a:srgbClr val="622422"/>
                </a:solidFill>
                <a:latin typeface="Calibri"/>
                <a:cs typeface="Calibri"/>
              </a:rPr>
              <a:t>Лицей</a:t>
            </a:r>
            <a:r>
              <a:rPr sz="3200" b="1" spc="-7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622422"/>
                </a:solidFill>
                <a:latin typeface="Calibri"/>
                <a:cs typeface="Calibri"/>
              </a:rPr>
              <a:t>№</a:t>
            </a:r>
            <a:r>
              <a:rPr sz="3200" b="1" spc="-7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622422"/>
                </a:solidFill>
                <a:latin typeface="Calibri"/>
                <a:cs typeface="Calibri"/>
              </a:rPr>
              <a:t>9</a:t>
            </a:r>
            <a:r>
              <a:rPr sz="3200" b="1" spc="-6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622422"/>
                </a:solidFill>
                <a:latin typeface="Calibri"/>
                <a:cs typeface="Calibri"/>
              </a:rPr>
              <a:t>им.А.С.Пушкина»</a:t>
            </a:r>
            <a:endParaRPr sz="3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35049" y="28702"/>
            <a:ext cx="6071870" cy="1854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95"/>
              </a:spcBef>
            </a:pPr>
            <a:r>
              <a:rPr spc="-35" dirty="0"/>
              <a:t>июль-</a:t>
            </a:r>
            <a:r>
              <a:rPr spc="-10" dirty="0"/>
              <a:t>август</a:t>
            </a:r>
          </a:p>
          <a:p>
            <a:pPr marL="12700" marR="5080" algn="ctr">
              <a:lnSpc>
                <a:spcPct val="100000"/>
              </a:lnSpc>
              <a:tabLst>
                <a:tab pos="2684145" algn="l"/>
              </a:tabLst>
            </a:pPr>
            <a:r>
              <a:rPr dirty="0">
                <a:solidFill>
                  <a:srgbClr val="001F5F"/>
                </a:solidFill>
              </a:rPr>
              <a:t>Ценность</a:t>
            </a:r>
            <a:r>
              <a:rPr spc="-165" dirty="0">
                <a:solidFill>
                  <a:srgbClr val="001F5F"/>
                </a:solidFill>
              </a:rPr>
              <a:t> </a:t>
            </a:r>
            <a:r>
              <a:rPr spc="-50" dirty="0">
                <a:solidFill>
                  <a:srgbClr val="001F5F"/>
                </a:solidFill>
              </a:rPr>
              <a:t>–</a:t>
            </a:r>
            <a:r>
              <a:rPr dirty="0">
                <a:solidFill>
                  <a:srgbClr val="001F5F"/>
                </a:solidFill>
              </a:rPr>
              <a:t>	развитие</a:t>
            </a:r>
            <a:r>
              <a:rPr spc="-175" dirty="0">
                <a:solidFill>
                  <a:srgbClr val="001F5F"/>
                </a:solidFill>
              </a:rPr>
              <a:t> </a:t>
            </a:r>
            <a:r>
              <a:rPr spc="-10" dirty="0">
                <a:solidFill>
                  <a:srgbClr val="001F5F"/>
                </a:solidFill>
              </a:rPr>
              <a:t>через путешествие</a:t>
            </a:r>
          </a:p>
        </p:txBody>
      </p:sp>
      <p:sp>
        <p:nvSpPr>
          <p:cNvPr id="3" name="object 3"/>
          <p:cNvSpPr/>
          <p:nvPr/>
        </p:nvSpPr>
        <p:spPr>
          <a:xfrm>
            <a:off x="467537" y="1844763"/>
            <a:ext cx="8229600" cy="4526280"/>
          </a:xfrm>
          <a:custGeom>
            <a:avLst/>
            <a:gdLst/>
            <a:ahLst/>
            <a:cxnLst/>
            <a:rect l="l" t="t" r="r" b="b"/>
            <a:pathLst>
              <a:path w="8229600" h="4526280">
                <a:moveTo>
                  <a:pt x="8229600" y="0"/>
                </a:moveTo>
                <a:lnTo>
                  <a:pt x="0" y="0"/>
                </a:lnTo>
                <a:lnTo>
                  <a:pt x="0" y="4526026"/>
                </a:lnTo>
                <a:lnTo>
                  <a:pt x="8229600" y="4526026"/>
                </a:lnTo>
                <a:lnTo>
                  <a:pt x="8229600" y="0"/>
                </a:lnTo>
                <a:close/>
              </a:path>
            </a:pathLst>
          </a:custGeom>
          <a:solidFill>
            <a:srgbClr val="622422">
              <a:alpha val="270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46303" y="1755618"/>
            <a:ext cx="7657465" cy="353758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3200" b="1" spc="-10" dirty="0">
                <a:solidFill>
                  <a:srgbClr val="622422"/>
                </a:solidFill>
                <a:latin typeface="Calibri"/>
                <a:cs typeface="Calibri"/>
              </a:rPr>
              <a:t>Казань</a:t>
            </a:r>
            <a:endParaRPr sz="3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Курсы</a:t>
            </a:r>
            <a:r>
              <a:rPr sz="3200" b="1" spc="-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повышения</a:t>
            </a:r>
            <a:r>
              <a:rPr sz="3200"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001F5F"/>
                </a:solidFill>
                <a:latin typeface="Calibri"/>
                <a:cs typeface="Calibri"/>
              </a:rPr>
              <a:t>квалификации</a:t>
            </a:r>
            <a:endParaRPr sz="3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b="1" spc="-10" dirty="0">
                <a:solidFill>
                  <a:srgbClr val="001F5F"/>
                </a:solidFill>
                <a:latin typeface="Calibri"/>
                <a:cs typeface="Calibri"/>
              </a:rPr>
              <a:t>«Воспитание</a:t>
            </a:r>
            <a:r>
              <a:rPr sz="3200" b="1" spc="-9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001F5F"/>
                </a:solidFill>
                <a:latin typeface="Calibri"/>
                <a:cs typeface="Calibri"/>
              </a:rPr>
              <a:t>А.С.Пушкиным»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470"/>
              </a:spcBef>
            </a:pPr>
            <a:endParaRPr sz="3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Совместно</a:t>
            </a:r>
            <a:r>
              <a:rPr sz="32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sz="32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ИФМК</a:t>
            </a:r>
            <a:r>
              <a:rPr sz="3200" b="1" spc="-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spc="-25" dirty="0">
                <a:solidFill>
                  <a:srgbClr val="001F5F"/>
                </a:solidFill>
                <a:latin typeface="Calibri"/>
                <a:cs typeface="Calibri"/>
              </a:rPr>
              <a:t>КФУ</a:t>
            </a:r>
            <a:endParaRPr sz="3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Стажировка</a:t>
            </a:r>
            <a:r>
              <a:rPr sz="3200" b="1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1F5F"/>
                </a:solidFill>
                <a:latin typeface="Calibri"/>
                <a:cs typeface="Calibri"/>
              </a:rPr>
              <a:t>«</a:t>
            </a:r>
            <a:r>
              <a:rPr sz="3200" b="1" dirty="0">
                <a:solidFill>
                  <a:srgbClr val="622422"/>
                </a:solidFill>
                <a:latin typeface="Calibri"/>
                <a:cs typeface="Calibri"/>
              </a:rPr>
              <a:t>Лицей</a:t>
            </a:r>
            <a:r>
              <a:rPr sz="3200" b="1" spc="-7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622422"/>
                </a:solidFill>
                <a:latin typeface="Calibri"/>
                <a:cs typeface="Calibri"/>
              </a:rPr>
              <a:t>№</a:t>
            </a:r>
            <a:r>
              <a:rPr sz="3200" b="1" spc="-7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622422"/>
                </a:solidFill>
                <a:latin typeface="Calibri"/>
                <a:cs typeface="Calibri"/>
              </a:rPr>
              <a:t>9</a:t>
            </a:r>
            <a:r>
              <a:rPr sz="3200" b="1" spc="-6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622422"/>
                </a:solidFill>
                <a:latin typeface="Calibri"/>
                <a:cs typeface="Calibri"/>
              </a:rPr>
              <a:t>им.А.С.Пушкина»</a:t>
            </a:r>
            <a:endParaRPr sz="3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561275" cy="615553"/>
          </a:xfrm>
        </p:spPr>
        <p:txBody>
          <a:bodyPr/>
          <a:lstStyle/>
          <a:p>
            <a:r>
              <a:rPr lang="ru-RU" dirty="0" smtClean="0"/>
              <a:t>Июнь – октябрь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5940" y="1607642"/>
            <a:ext cx="7294245" cy="3447098"/>
          </a:xfrm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«Читаем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А.С.Пушкина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»</a:t>
            </a:r>
          </a:p>
          <a:p>
            <a:endParaRPr lang="ru-RU" dirty="0"/>
          </a:p>
          <a:p>
            <a:r>
              <a:rPr lang="ru-RU" dirty="0" smtClean="0"/>
              <a:t>Ярославль</a:t>
            </a:r>
          </a:p>
          <a:p>
            <a:r>
              <a:rPr lang="ru-RU" dirty="0" smtClean="0"/>
              <a:t>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Школа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43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им.А.С.Пушкина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с углубленным изучением немецкого языка</a:t>
            </a:r>
          </a:p>
        </p:txBody>
      </p:sp>
    </p:spTree>
    <p:extLst>
      <p:ext uri="{BB962C8B-B14F-4D97-AF65-F5344CB8AC3E}">
        <p14:creationId xmlns:p14="http://schemas.microsoft.com/office/powerpoint/2010/main" val="1107401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561275" cy="615553"/>
          </a:xfrm>
        </p:spPr>
        <p:txBody>
          <a:bodyPr/>
          <a:lstStyle/>
          <a:p>
            <a:r>
              <a:rPr lang="ru-RU" dirty="0" smtClean="0"/>
              <a:t>Поединок Дипломатов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800" y="685800"/>
            <a:ext cx="8534400" cy="6032421"/>
          </a:xfrm>
        </p:spPr>
        <p:txBody>
          <a:bodyPr/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Организаторы:</a:t>
            </a:r>
          </a:p>
          <a:p>
            <a:r>
              <a:rPr lang="ru-RU" sz="2400" dirty="0" smtClean="0"/>
              <a:t>ЦМС </a:t>
            </a:r>
            <a:r>
              <a:rPr lang="ru-RU" sz="2400" dirty="0" err="1" smtClean="0"/>
              <a:t>Минпросвещения</a:t>
            </a:r>
            <a:r>
              <a:rPr lang="ru-RU" sz="2400" dirty="0" smtClean="0"/>
              <a:t> РФ, </a:t>
            </a:r>
          </a:p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Ассоциация «Содружество ОО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</a:rPr>
              <a:t>им.А.С.Пушкина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 и педагогов»</a:t>
            </a:r>
          </a:p>
          <a:p>
            <a:r>
              <a:rPr lang="ru-RU" sz="2400" dirty="0" err="1" smtClean="0"/>
              <a:t>Госинсинститут</a:t>
            </a:r>
            <a:r>
              <a:rPr lang="ru-RU" sz="2400" dirty="0" smtClean="0"/>
              <a:t> русского языка </a:t>
            </a:r>
            <a:r>
              <a:rPr lang="ru-RU" sz="2400" dirty="0" err="1" smtClean="0"/>
              <a:t>им.А.С.Пушкина</a:t>
            </a:r>
            <a:r>
              <a:rPr lang="ru-RU" sz="2400" dirty="0" smtClean="0"/>
              <a:t>,</a:t>
            </a:r>
          </a:p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Лицей № 9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</a:rPr>
              <a:t>им.А.С.Пушкина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</a:rPr>
              <a:t>г.Зеленодольск</a:t>
            </a:r>
            <a:endParaRPr lang="ru-RU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400" dirty="0" smtClean="0"/>
              <a:t>Школа 43 </a:t>
            </a:r>
            <a:r>
              <a:rPr lang="ru-RU" sz="2400" dirty="0" err="1" smtClean="0"/>
              <a:t>им.А.С.Пушкина</a:t>
            </a:r>
            <a:r>
              <a:rPr lang="ru-RU" sz="2400" dirty="0" smtClean="0"/>
              <a:t> с углубленным изучением немецкого языка</a:t>
            </a:r>
          </a:p>
          <a:p>
            <a:endParaRPr lang="ru-RU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Библиотека</a:t>
            </a:r>
            <a:r>
              <a:rPr lang="ru-RU" sz="2400" b="0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имени</a:t>
            </a:r>
            <a:r>
              <a:rPr lang="ru-RU" sz="2400" b="0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А.С.</a:t>
            </a:r>
            <a:r>
              <a:rPr lang="ru-RU" sz="2400" b="0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Грибоедова</a:t>
            </a:r>
            <a:r>
              <a:rPr lang="ru-RU" sz="2400" b="0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 smtClean="0"/>
          </a:p>
          <a:p>
            <a:r>
              <a:rPr lang="ru-RU" sz="2000" dirty="0" smtClean="0"/>
              <a:t>Первый этап – дистанционно </a:t>
            </a:r>
          </a:p>
          <a:p>
            <a:r>
              <a:rPr lang="ru-RU" sz="2000" dirty="0" smtClean="0"/>
              <a:t>Отв. </a:t>
            </a:r>
            <a:r>
              <a:rPr lang="ru-RU" sz="2000" dirty="0"/>
              <a:t>Школа 43 </a:t>
            </a:r>
            <a:r>
              <a:rPr lang="ru-RU" sz="2000" dirty="0" err="1"/>
              <a:t>им.А.С.Пушкина</a:t>
            </a:r>
            <a:r>
              <a:rPr lang="ru-RU" sz="2000" dirty="0"/>
              <a:t> с углубленным изучением немецкого </a:t>
            </a:r>
            <a:r>
              <a:rPr lang="ru-RU" sz="2000" dirty="0" smtClean="0"/>
              <a:t>языка</a:t>
            </a:r>
          </a:p>
          <a:p>
            <a:endParaRPr lang="ru-RU" sz="2000" dirty="0" smtClean="0"/>
          </a:p>
          <a:p>
            <a:r>
              <a:rPr lang="ru-RU" sz="2000" dirty="0" smtClean="0"/>
              <a:t>Очно «ДИПЛОМАТИЧЕСКАЯ ДУЭЛЬ»: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Библиотека</a:t>
            </a:r>
            <a:r>
              <a:rPr lang="ru-RU" sz="2000" b="0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имени</a:t>
            </a:r>
            <a:r>
              <a:rPr lang="ru-RU" sz="2000" b="0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А.С. Грибоедова 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</a:rPr>
              <a:t>отв.Ассоциация</a:t>
            </a:r>
            <a:endParaRPr lang="ru-RU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Сроки: апрель – ноябрь, 2025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02482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561275" cy="1231106"/>
          </a:xfrm>
        </p:spPr>
        <p:txBody>
          <a:bodyPr/>
          <a:lstStyle/>
          <a:p>
            <a:r>
              <a:rPr lang="ru-RU" dirty="0" smtClean="0"/>
              <a:t>Сентябрь, 2025 </a:t>
            </a:r>
            <a:br>
              <a:rPr lang="ru-RU" dirty="0" smtClean="0"/>
            </a:br>
            <a:r>
              <a:rPr lang="ru-RU" dirty="0" smtClean="0"/>
              <a:t>Отчет по д</a:t>
            </a:r>
            <a:r>
              <a:rPr lang="ru-RU" dirty="0" smtClean="0"/>
              <a:t>еятельности </a:t>
            </a:r>
            <a:r>
              <a:rPr lang="ru-RU" dirty="0" smtClean="0"/>
              <a:t>ФИП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5940" y="1607642"/>
            <a:ext cx="7294245" cy="4431983"/>
          </a:xfrm>
        </p:spPr>
        <p:txBody>
          <a:bodyPr/>
          <a:lstStyle/>
          <a:p>
            <a:r>
              <a:rPr lang="ru-RU" dirty="0" smtClean="0"/>
              <a:t>Получение обратной связи по апробации от школ, участвующих в апробации</a:t>
            </a:r>
          </a:p>
          <a:p>
            <a:endParaRPr lang="ru-RU" dirty="0"/>
          </a:p>
          <a:p>
            <a:r>
              <a:rPr lang="ru-RU" dirty="0" smtClean="0"/>
              <a:t>Консультации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Научно-методические материалы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920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416824" cy="1614569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 СОЦИАЛЬНЫЕ СЕТИ </a:t>
            </a:r>
            <a:endParaRPr lang="ru-RU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07504" y="2276872"/>
            <a:ext cx="8892480" cy="4176464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Телеграмм-канал </a:t>
            </a:r>
          </a:p>
          <a:p>
            <a:endParaRPr lang="ru-RU" sz="4000" b="1" dirty="0" smtClean="0">
              <a:solidFill>
                <a:srgbClr val="002060"/>
              </a:solidFill>
            </a:endParaRPr>
          </a:p>
          <a:p>
            <a:r>
              <a:rPr lang="ru-RU" sz="4000" b="1" dirty="0" smtClean="0">
                <a:solidFill>
                  <a:srgbClr val="002060"/>
                </a:solidFill>
              </a:rPr>
              <a:t>Ваши активности транслируются на канал в </a:t>
            </a:r>
            <a:r>
              <a:rPr lang="en-US" sz="4000" b="1" dirty="0" smtClean="0">
                <a:solidFill>
                  <a:srgbClr val="002060"/>
                </a:solidFill>
              </a:rPr>
              <a:t> VK </a:t>
            </a:r>
            <a:r>
              <a:rPr lang="ru-RU" sz="4000" b="1" dirty="0" smtClean="0">
                <a:solidFill>
                  <a:srgbClr val="002060"/>
                </a:solidFill>
              </a:rPr>
              <a:t>и на сайт </a:t>
            </a:r>
          </a:p>
        </p:txBody>
      </p:sp>
    </p:spTree>
    <p:extLst>
      <p:ext uri="{BB962C8B-B14F-4D97-AF65-F5344CB8AC3E}">
        <p14:creationId xmlns:p14="http://schemas.microsoft.com/office/powerpoint/2010/main" val="154330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28600" y="1752600"/>
            <a:ext cx="8229600" cy="3429000"/>
          </a:xfrm>
          <a:prstGeom prst="rect">
            <a:avLst/>
          </a:prstGeom>
        </p:spPr>
        <p:txBody>
          <a:bodyPr/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Группа руководителей </a:t>
            </a:r>
            <a:r>
              <a:rPr lang="en-US" sz="2800" b="1" dirty="0" smtClean="0">
                <a:solidFill>
                  <a:srgbClr val="002060"/>
                </a:solidFill>
              </a:rPr>
              <a:t>WHATSUPP</a:t>
            </a:r>
          </a:p>
          <a:p>
            <a:endParaRPr lang="ru-RU" sz="2800" b="1" dirty="0">
              <a:solidFill>
                <a:srgbClr val="002060"/>
              </a:solidFill>
            </a:endParaRP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Оперативная информация </a:t>
            </a:r>
          </a:p>
          <a:p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Информация для быстрого реагирования 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615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854" y="126314"/>
            <a:ext cx="7314565" cy="1367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350770" marR="5080" indent="-2338705">
              <a:lnSpc>
                <a:spcPct val="100000"/>
              </a:lnSpc>
              <a:spcBef>
                <a:spcPts val="105"/>
              </a:spcBef>
            </a:pPr>
            <a:r>
              <a:rPr sz="4400" spc="-20" dirty="0">
                <a:solidFill>
                  <a:srgbClr val="001F5F"/>
                </a:solidFill>
              </a:rPr>
              <a:t>Ценностно-</a:t>
            </a:r>
            <a:r>
              <a:rPr sz="4400" spc="-10" dirty="0">
                <a:solidFill>
                  <a:srgbClr val="001F5F"/>
                </a:solidFill>
              </a:rPr>
              <a:t>ориентированный календарь</a:t>
            </a:r>
            <a:endParaRPr sz="44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78763" rIns="0" bIns="0" rtlCol="0">
            <a:spAutoFit/>
          </a:bodyPr>
          <a:lstStyle/>
          <a:p>
            <a:pPr marL="652780" algn="ctr">
              <a:lnSpc>
                <a:spcPct val="100000"/>
              </a:lnSpc>
              <a:spcBef>
                <a:spcPts val="1060"/>
              </a:spcBef>
            </a:pPr>
            <a:r>
              <a:rPr sz="4000" spc="-20" dirty="0"/>
              <a:t>Воспитательная</a:t>
            </a:r>
            <a:r>
              <a:rPr sz="4000" spc="-135" dirty="0"/>
              <a:t> </a:t>
            </a:r>
            <a:r>
              <a:rPr sz="4000" spc="-10" dirty="0"/>
              <a:t>практика</a:t>
            </a:r>
            <a:endParaRPr sz="4000"/>
          </a:p>
          <a:p>
            <a:pPr marL="664845" marR="5080" algn="ctr">
              <a:lnSpc>
                <a:spcPct val="110000"/>
              </a:lnSpc>
              <a:spcBef>
                <a:spcPts val="480"/>
              </a:spcBef>
            </a:pPr>
            <a:r>
              <a:rPr sz="4000" spc="-10" dirty="0"/>
              <a:t>«Педагогика</a:t>
            </a:r>
            <a:r>
              <a:rPr sz="4000" spc="-160" dirty="0"/>
              <a:t> </a:t>
            </a:r>
            <a:r>
              <a:rPr sz="4000" spc="-10" dirty="0"/>
              <a:t>А.С.Пушкина»: формирование</a:t>
            </a:r>
            <a:r>
              <a:rPr sz="4000" spc="-200" dirty="0"/>
              <a:t> </a:t>
            </a:r>
            <a:r>
              <a:rPr sz="4000" spc="-10" dirty="0"/>
              <a:t>ценностно- ориентированной</a:t>
            </a:r>
            <a:endParaRPr sz="4000"/>
          </a:p>
          <a:p>
            <a:pPr marL="652780" algn="ctr">
              <a:lnSpc>
                <a:spcPct val="100000"/>
              </a:lnSpc>
              <a:spcBef>
                <a:spcPts val="960"/>
              </a:spcBef>
            </a:pPr>
            <a:r>
              <a:rPr sz="4000" spc="-20" dirty="0"/>
              <a:t>образовательной</a:t>
            </a:r>
            <a:r>
              <a:rPr sz="4000" spc="-105" dirty="0"/>
              <a:t> </a:t>
            </a:r>
            <a:r>
              <a:rPr sz="4000" spc="-10" dirty="0"/>
              <a:t>среды</a:t>
            </a:r>
            <a:endParaRPr sz="40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Сайт Ассоциации 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hlinkClick r:id="rId2"/>
              </a:rPr>
              <a:t>https://sooiaspp.ru/index.html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20888"/>
            <a:ext cx="7375774" cy="4146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33326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7772400" cy="1440180"/>
          </a:xfrm>
        </p:spPr>
        <p:txBody>
          <a:bodyPr/>
          <a:lstStyle/>
          <a:p>
            <a:r>
              <a:rPr lang="ru-RU" dirty="0" smtClean="0"/>
              <a:t>Координационный совет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810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Школа №80 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</a:rPr>
              <a:t>г.Санкт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-Петербург 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Школа №43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</a:rPr>
              <a:t>г.Ярославль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Школа №1500 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</a:rPr>
              <a:t>г.москва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Школа №26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</a:rPr>
              <a:t>г.Смоленск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Лицей №1 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</a:rPr>
              <a:t>г.Брест</a:t>
            </a:r>
            <a:endParaRPr lang="ru-RU" sz="2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Школа 8, Прохладный</a:t>
            </a:r>
          </a:p>
          <a:p>
            <a:pPr>
              <a:lnSpc>
                <a:spcPct val="150000"/>
              </a:lnSpc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Г. Стамбул </a:t>
            </a:r>
          </a:p>
          <a:p>
            <a:pPr>
              <a:lnSpc>
                <a:spcPct val="150000"/>
              </a:lnSpc>
            </a:pP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</a:rPr>
              <a:t>Пролицей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№ 78г.Набережные Челны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3053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7772400" cy="1440180"/>
          </a:xfrm>
        </p:spPr>
        <p:txBody>
          <a:bodyPr/>
          <a:lstStyle/>
          <a:p>
            <a:r>
              <a:rPr lang="ru-RU" dirty="0" smtClean="0"/>
              <a:t>Научно-методический совет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533400" y="16764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Афанасьева Эльмира Маратовна, д.ф.н. </a:t>
            </a:r>
          </a:p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Купцова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 Галина Николаевна, к.ф.н. Государственный институт русского языка 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им.А.С.Пушкина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г.Москва</a:t>
            </a:r>
            <a:endParaRPr lang="ru-RU" sz="32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3200" b="1" dirty="0" smtClean="0">
                <a:solidFill>
                  <a:srgbClr val="002060"/>
                </a:solidFill>
              </a:rPr>
              <a:t>Чертов Виктор Федорович, МПГУ, журнал «Литература в школе», </a:t>
            </a:r>
            <a:r>
              <a:rPr lang="ru-RU" sz="3200" b="1" dirty="0" err="1" smtClean="0">
                <a:solidFill>
                  <a:srgbClr val="002060"/>
                </a:solidFill>
              </a:rPr>
              <a:t>д.п.н</a:t>
            </a:r>
            <a:r>
              <a:rPr lang="ru-RU" sz="3200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Сенькевич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 Татьяна Васильевна, Брестский государственный университет 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им.А.С.Пушкина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к.п.н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8822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3048000"/>
            <a:ext cx="7772400" cy="1440180"/>
          </a:xfrm>
        </p:spPr>
        <p:txBody>
          <a:bodyPr/>
          <a:lstStyle/>
          <a:p>
            <a:r>
              <a:rPr lang="ru-RU" dirty="0" smtClean="0"/>
              <a:t>Центр поддержки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Анастасия Игоревна Лебедева 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+ 7(927)-677-05-05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89868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924800" cy="4431983"/>
          </a:xfrm>
        </p:spPr>
        <p:txBody>
          <a:bodyPr/>
          <a:lstStyle/>
          <a:p>
            <a:r>
              <a:rPr lang="ru-RU" sz="2800" dirty="0" smtClean="0"/>
              <a:t>Вопросы издания </a:t>
            </a:r>
            <a:r>
              <a:rPr lang="ru-RU" sz="2800" dirty="0" smtClean="0"/>
              <a:t>материалов РИНЦ по итогам </a:t>
            </a:r>
            <a:r>
              <a:rPr lang="ru-RU" sz="2800" dirty="0" err="1" smtClean="0"/>
              <a:t>деятлеьности</a:t>
            </a:r>
            <a:r>
              <a:rPr lang="ru-RU" sz="2800" dirty="0" smtClean="0"/>
              <a:t> ФИП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«Наследие </a:t>
            </a:r>
            <a:r>
              <a:rPr lang="ru-RU" sz="2800" dirty="0" err="1"/>
              <a:t>А.С.Пушкина</a:t>
            </a:r>
            <a:r>
              <a:rPr lang="ru-RU" sz="2800" dirty="0"/>
              <a:t> как основа модели формирования, сохранения и укрепления традиционных российских духовно-нравственных ценностей в общеобразовательной организации»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609600" y="3581400"/>
            <a:ext cx="8153400" cy="2620963"/>
          </a:xfrm>
          <a:prstGeom prst="rect">
            <a:avLst/>
          </a:prstGeom>
        </p:spPr>
        <p:txBody>
          <a:bodyPr/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Рафида 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</a:rPr>
              <a:t>Хабибулловна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+ 7 (905) 024-94-14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4818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838200"/>
            <a:ext cx="7772400" cy="1440180"/>
          </a:xfrm>
        </p:spPr>
        <p:txBody>
          <a:bodyPr>
            <a:normAutofit fontScale="90000"/>
          </a:bodyPr>
          <a:lstStyle/>
          <a:p>
            <a:r>
              <a:rPr lang="ru-RU" dirty="0"/>
              <a:t>Образовательные стажировки </a:t>
            </a:r>
            <a:r>
              <a:rPr lang="ru-RU" dirty="0" smtClean="0"/>
              <a:t>, обучение </a:t>
            </a:r>
            <a:br>
              <a:rPr lang="ru-RU" dirty="0" smtClean="0"/>
            </a:br>
            <a:r>
              <a:rPr lang="ru-RU" dirty="0" smtClean="0"/>
              <a:t>апрель, 2025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685800" y="3276600"/>
            <a:ext cx="8001000" cy="2954655"/>
          </a:xfrm>
          <a:prstGeom prst="rect">
            <a:avLst/>
          </a:prstGeom>
        </p:spPr>
        <p:txBody>
          <a:bodyPr/>
          <a:lstStyle/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По вопросам заключения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договоров об обучении </a:t>
            </a:r>
          </a:p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и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составления документации </a:t>
            </a:r>
          </a:p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Эндже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Фаиловна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Трубянова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+7(908)-470 -99 - 39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26286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7561275" cy="1846659"/>
          </a:xfrm>
        </p:spPr>
        <p:txBody>
          <a:bodyPr/>
          <a:lstStyle/>
          <a:p>
            <a:r>
              <a:rPr lang="ru-RU" dirty="0" smtClean="0"/>
              <a:t>Заседание по итогам двухлетней деятельности ФИП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3886200"/>
            <a:ext cx="7294245" cy="492443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Брест, </a:t>
            </a:r>
            <a:r>
              <a:rPr lang="ru-RU" dirty="0" smtClean="0">
                <a:solidFill>
                  <a:srgbClr val="002060"/>
                </a:solidFill>
              </a:rPr>
              <a:t>6.11.-09.11 ноябрь 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994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98242" y="277114"/>
            <a:ext cx="3729354" cy="1114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3052"/>
                </a:solidFill>
                <a:latin typeface="Microsoft Sans Serif"/>
                <a:cs typeface="Microsoft Sans Serif"/>
              </a:rPr>
              <a:t>Алия</a:t>
            </a:r>
            <a:r>
              <a:rPr sz="2400" spc="-75" dirty="0">
                <a:solidFill>
                  <a:srgbClr val="403052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403052"/>
                </a:solidFill>
                <a:latin typeface="Microsoft Sans Serif"/>
                <a:cs typeface="Microsoft Sans Serif"/>
              </a:rPr>
              <a:t>Юнусовна</a:t>
            </a:r>
            <a:r>
              <a:rPr sz="2400" spc="-50" dirty="0">
                <a:solidFill>
                  <a:srgbClr val="403052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403052"/>
                </a:solidFill>
                <a:latin typeface="Microsoft Sans Serif"/>
                <a:cs typeface="Microsoft Sans Serif"/>
              </a:rPr>
              <a:t>Шагаева</a:t>
            </a:r>
            <a:endParaRPr sz="2400">
              <a:latin typeface="Microsoft Sans Serif"/>
              <a:cs typeface="Microsoft Sans Serif"/>
            </a:endParaRPr>
          </a:p>
          <a:p>
            <a:pPr algn="ctr">
              <a:lnSpc>
                <a:spcPts val="2845"/>
              </a:lnSpc>
            </a:pPr>
            <a:r>
              <a:rPr sz="2400" spc="-10" dirty="0">
                <a:solidFill>
                  <a:srgbClr val="403052"/>
                </a:solidFill>
                <a:latin typeface="Microsoft Sans Serif"/>
                <a:cs typeface="Microsoft Sans Serif"/>
              </a:rPr>
              <a:t>+79178777277</a:t>
            </a:r>
            <a:endParaRPr sz="2400">
              <a:latin typeface="Microsoft Sans Serif"/>
              <a:cs typeface="Microsoft Sans Serif"/>
            </a:endParaRPr>
          </a:p>
          <a:p>
            <a:pPr algn="ctr">
              <a:lnSpc>
                <a:spcPts val="2845"/>
              </a:lnSpc>
            </a:pPr>
            <a:r>
              <a:rPr sz="24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2"/>
              </a:rPr>
              <a:t>Shagaeva.aliya@yandex.ru</a:t>
            </a:r>
            <a:endParaRPr sz="2400">
              <a:latin typeface="Microsoft Sans Serif"/>
              <a:cs typeface="Microsoft Sans Serif"/>
            </a:endParaRP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1523" y="2420950"/>
            <a:ext cx="5616575" cy="402551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271386" y="2594101"/>
            <a:ext cx="2678430" cy="402412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2258" y="2082165"/>
            <a:ext cx="693864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0"/>
              </a:spcBef>
            </a:pPr>
            <a:r>
              <a:rPr sz="4800" spc="-20" dirty="0"/>
              <a:t>План</a:t>
            </a:r>
            <a:endParaRPr sz="4800"/>
          </a:p>
          <a:p>
            <a:pPr algn="ctr">
              <a:lnSpc>
                <a:spcPct val="100000"/>
              </a:lnSpc>
            </a:pPr>
            <a:r>
              <a:rPr sz="4800" dirty="0"/>
              <a:t>на</a:t>
            </a:r>
            <a:r>
              <a:rPr sz="4800" spc="-35" dirty="0"/>
              <a:t> </a:t>
            </a:r>
            <a:r>
              <a:rPr sz="4800" spc="-30" dirty="0"/>
              <a:t>2024-</a:t>
            </a:r>
            <a:r>
              <a:rPr sz="4800" dirty="0"/>
              <a:t>2025</a:t>
            </a:r>
            <a:r>
              <a:rPr sz="4800" spc="-10" dirty="0"/>
              <a:t> </a:t>
            </a:r>
            <a:r>
              <a:rPr sz="4800" dirty="0"/>
              <a:t>учебный</a:t>
            </a:r>
            <a:r>
              <a:rPr sz="4800" spc="-30" dirty="0"/>
              <a:t> </a:t>
            </a:r>
            <a:r>
              <a:rPr sz="4800" spc="-25" dirty="0"/>
              <a:t>год</a:t>
            </a:r>
            <a:endParaRPr sz="4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Сентябрь</a:t>
            </a:r>
          </a:p>
          <a:p>
            <a:pPr marL="635" algn="ctr">
              <a:lnSpc>
                <a:spcPct val="100000"/>
              </a:lnSpc>
            </a:pPr>
            <a:r>
              <a:rPr dirty="0">
                <a:solidFill>
                  <a:srgbClr val="001F5F"/>
                </a:solidFill>
              </a:rPr>
              <a:t>Ценность</a:t>
            </a:r>
            <a:r>
              <a:rPr spc="-130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–</a:t>
            </a:r>
            <a:r>
              <a:rPr spc="-125" dirty="0">
                <a:solidFill>
                  <a:srgbClr val="001F5F"/>
                </a:solidFill>
              </a:rPr>
              <a:t> </a:t>
            </a:r>
            <a:r>
              <a:rPr spc="-10" dirty="0">
                <a:solidFill>
                  <a:srgbClr val="001F5F"/>
                </a:solidFill>
              </a:rPr>
              <a:t>созидательный</a:t>
            </a:r>
            <a:r>
              <a:rPr spc="-114" dirty="0">
                <a:solidFill>
                  <a:srgbClr val="001F5F"/>
                </a:solidFill>
              </a:rPr>
              <a:t> </a:t>
            </a:r>
            <a:r>
              <a:rPr spc="-20" dirty="0">
                <a:solidFill>
                  <a:srgbClr val="001F5F"/>
                </a:solidFill>
              </a:rPr>
              <a:t>труд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600161"/>
            <a:ext cx="4038600" cy="4853305"/>
          </a:xfrm>
          <a:custGeom>
            <a:avLst/>
            <a:gdLst/>
            <a:ahLst/>
            <a:cxnLst/>
            <a:rect l="l" t="t" r="r" b="b"/>
            <a:pathLst>
              <a:path w="4038600" h="4853305">
                <a:moveTo>
                  <a:pt x="4038600" y="0"/>
                </a:moveTo>
                <a:lnTo>
                  <a:pt x="0" y="0"/>
                </a:lnTo>
                <a:lnTo>
                  <a:pt x="0" y="4853178"/>
                </a:lnTo>
                <a:lnTo>
                  <a:pt x="4038600" y="4853178"/>
                </a:lnTo>
                <a:lnTo>
                  <a:pt x="4038600" y="0"/>
                </a:lnTo>
                <a:close/>
              </a:path>
            </a:pathLst>
          </a:custGeom>
          <a:solidFill>
            <a:srgbClr val="622422">
              <a:alpha val="270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2650363"/>
            <a:ext cx="3791585" cy="1691005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 marR="775970">
              <a:lnSpc>
                <a:spcPct val="80000"/>
              </a:lnSpc>
              <a:spcBef>
                <a:spcPts val="725"/>
              </a:spcBef>
            </a:pPr>
            <a:r>
              <a:rPr sz="2600" b="1" spc="-10" dirty="0">
                <a:solidFill>
                  <a:srgbClr val="622422"/>
                </a:solidFill>
                <a:latin typeface="Calibri"/>
                <a:cs typeface="Calibri"/>
              </a:rPr>
              <a:t>2-</a:t>
            </a:r>
            <a:r>
              <a:rPr sz="2600" b="1" dirty="0">
                <a:solidFill>
                  <a:srgbClr val="622422"/>
                </a:solidFill>
                <a:latin typeface="Calibri"/>
                <a:cs typeface="Calibri"/>
              </a:rPr>
              <a:t>й</a:t>
            </a:r>
            <a:r>
              <a:rPr sz="2600" b="1" spc="-1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622422"/>
                </a:solidFill>
                <a:latin typeface="Calibri"/>
                <a:cs typeface="Calibri"/>
              </a:rPr>
              <a:t>международный </a:t>
            </a:r>
            <a:r>
              <a:rPr sz="2600" b="1" dirty="0">
                <a:solidFill>
                  <a:srgbClr val="622422"/>
                </a:solidFill>
                <a:latin typeface="Calibri"/>
                <a:cs typeface="Calibri"/>
              </a:rPr>
              <a:t>форум</a:t>
            </a:r>
            <a:r>
              <a:rPr sz="2600" b="1" spc="-8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622422"/>
                </a:solidFill>
                <a:latin typeface="Calibri"/>
                <a:cs typeface="Calibri"/>
              </a:rPr>
              <a:t>«Педагогика</a:t>
            </a:r>
            <a:endParaRPr sz="2600">
              <a:latin typeface="Calibri"/>
              <a:cs typeface="Calibri"/>
            </a:endParaRPr>
          </a:p>
          <a:p>
            <a:pPr marL="12700" marR="5080">
              <a:lnSpc>
                <a:spcPct val="80000"/>
              </a:lnSpc>
              <a:spcBef>
                <a:spcPts val="5"/>
              </a:spcBef>
            </a:pPr>
            <a:r>
              <a:rPr sz="2600" b="1" dirty="0">
                <a:solidFill>
                  <a:srgbClr val="622422"/>
                </a:solidFill>
                <a:latin typeface="Calibri"/>
                <a:cs typeface="Calibri"/>
              </a:rPr>
              <a:t>А.С.Пушкина:</a:t>
            </a:r>
            <a:r>
              <a:rPr sz="2600" b="1" spc="-5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622422"/>
                </a:solidFill>
                <a:latin typeface="Calibri"/>
                <a:cs typeface="Calibri"/>
              </a:rPr>
              <a:t>от</a:t>
            </a:r>
            <a:r>
              <a:rPr sz="2600" b="1" spc="-3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622422"/>
                </a:solidFill>
                <a:latin typeface="Calibri"/>
                <a:cs typeface="Calibri"/>
              </a:rPr>
              <a:t>наследия </a:t>
            </a:r>
            <a:r>
              <a:rPr sz="2600" b="1" dirty="0">
                <a:solidFill>
                  <a:srgbClr val="622422"/>
                </a:solidFill>
                <a:latin typeface="Calibri"/>
                <a:cs typeface="Calibri"/>
              </a:rPr>
              <a:t>поэта</a:t>
            </a:r>
            <a:r>
              <a:rPr sz="2600" b="1" spc="-1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622422"/>
                </a:solidFill>
                <a:latin typeface="Calibri"/>
                <a:cs typeface="Calibri"/>
              </a:rPr>
              <a:t>к </a:t>
            </a:r>
            <a:r>
              <a:rPr sz="2600" b="1" spc="-10" dirty="0">
                <a:solidFill>
                  <a:srgbClr val="622422"/>
                </a:solidFill>
                <a:latin typeface="Calibri"/>
                <a:cs typeface="Calibri"/>
              </a:rPr>
              <a:t>педагогической</a:t>
            </a:r>
            <a:endParaRPr sz="2600">
              <a:latin typeface="Calibri"/>
              <a:cs typeface="Calibri"/>
            </a:endParaRPr>
          </a:p>
          <a:p>
            <a:pPr marL="12700">
              <a:lnSpc>
                <a:spcPts val="2495"/>
              </a:lnSpc>
            </a:pPr>
            <a:r>
              <a:rPr sz="2600" b="1" dirty="0">
                <a:solidFill>
                  <a:srgbClr val="622422"/>
                </a:solidFill>
                <a:latin typeface="Calibri"/>
                <a:cs typeface="Calibri"/>
              </a:rPr>
              <a:t>науке»</a:t>
            </a:r>
            <a:r>
              <a:rPr sz="2600" b="1" spc="-10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622422"/>
                </a:solidFill>
                <a:latin typeface="Calibri"/>
                <a:cs typeface="Calibri"/>
              </a:rPr>
              <a:t>(дистанционно)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4711446"/>
            <a:ext cx="3869690" cy="739775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725"/>
              </a:spcBef>
            </a:pPr>
            <a:r>
              <a:rPr sz="2600" b="1" dirty="0">
                <a:solidFill>
                  <a:srgbClr val="622422"/>
                </a:solidFill>
                <a:latin typeface="Calibri"/>
                <a:cs typeface="Calibri"/>
              </a:rPr>
              <a:t>Итог:</a:t>
            </a:r>
            <a:r>
              <a:rPr sz="2600" b="1" spc="-4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622422"/>
                </a:solidFill>
                <a:latin typeface="Calibri"/>
                <a:cs typeface="Calibri"/>
              </a:rPr>
              <a:t>сборник</a:t>
            </a:r>
            <a:r>
              <a:rPr sz="2600" b="1" spc="-4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622422"/>
                </a:solidFill>
                <a:latin typeface="Calibri"/>
                <a:cs typeface="Calibri"/>
              </a:rPr>
              <a:t>научно- </a:t>
            </a:r>
            <a:r>
              <a:rPr sz="2600" b="1" spc="-20" dirty="0">
                <a:solidFill>
                  <a:srgbClr val="622422"/>
                </a:solidFill>
                <a:latin typeface="Calibri"/>
                <a:cs typeface="Calibri"/>
              </a:rPr>
              <a:t>методических</a:t>
            </a:r>
            <a:r>
              <a:rPr sz="2600" b="1" spc="-3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622422"/>
                </a:solidFill>
                <a:latin typeface="Calibri"/>
                <a:cs typeface="Calibri"/>
              </a:rPr>
              <a:t>материалов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648200" y="1600161"/>
            <a:ext cx="4038600" cy="4781550"/>
          </a:xfrm>
          <a:custGeom>
            <a:avLst/>
            <a:gdLst/>
            <a:ahLst/>
            <a:cxnLst/>
            <a:rect l="l" t="t" r="r" b="b"/>
            <a:pathLst>
              <a:path w="4038600" h="4781550">
                <a:moveTo>
                  <a:pt x="4038600" y="0"/>
                </a:moveTo>
                <a:lnTo>
                  <a:pt x="0" y="0"/>
                </a:lnTo>
                <a:lnTo>
                  <a:pt x="0" y="4781169"/>
                </a:lnTo>
                <a:lnTo>
                  <a:pt x="4038600" y="4781169"/>
                </a:lnTo>
                <a:lnTo>
                  <a:pt x="4038600" y="0"/>
                </a:lnTo>
                <a:close/>
              </a:path>
            </a:pathLst>
          </a:custGeom>
          <a:solidFill>
            <a:srgbClr val="94B3D6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5940" y="1540509"/>
            <a:ext cx="6827520" cy="739775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 marR="5080">
              <a:lnSpc>
                <a:spcPts val="2500"/>
              </a:lnSpc>
              <a:spcBef>
                <a:spcPts val="705"/>
              </a:spcBef>
              <a:tabLst>
                <a:tab pos="4204335" algn="l"/>
              </a:tabLst>
            </a:pPr>
            <a:r>
              <a:rPr sz="2600" b="1" dirty="0">
                <a:solidFill>
                  <a:srgbClr val="001F5F"/>
                </a:solidFill>
                <a:latin typeface="Calibri"/>
                <a:cs typeface="Calibri"/>
              </a:rPr>
              <a:t>Для</a:t>
            </a:r>
            <a:r>
              <a:rPr sz="26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001F5F"/>
                </a:solidFill>
                <a:latin typeface="Calibri"/>
                <a:cs typeface="Calibri"/>
              </a:rPr>
              <a:t>Учителей</a:t>
            </a:r>
            <a:r>
              <a:rPr sz="26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600" b="1" spc="-5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600" b="1" dirty="0">
                <a:solidFill>
                  <a:srgbClr val="001F5F"/>
                </a:solidFill>
                <a:latin typeface="Calibri"/>
                <a:cs typeface="Calibri"/>
              </a:rPr>
              <a:t>	Для</a:t>
            </a:r>
            <a:r>
              <a:rPr sz="2600" b="1" spc="-20" dirty="0">
                <a:solidFill>
                  <a:srgbClr val="001F5F"/>
                </a:solidFill>
                <a:latin typeface="Calibri"/>
                <a:cs typeface="Calibri"/>
              </a:rPr>
              <a:t> обучающихся </a:t>
            </a:r>
            <a:r>
              <a:rPr sz="2600" b="1" spc="-10" dirty="0">
                <a:solidFill>
                  <a:srgbClr val="001F5F"/>
                </a:solidFill>
                <a:latin typeface="Calibri"/>
                <a:cs typeface="Calibri"/>
              </a:rPr>
              <a:t>руководителей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27828" y="2333370"/>
            <a:ext cx="2618105" cy="739775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 marR="5080">
              <a:lnSpc>
                <a:spcPts val="2500"/>
              </a:lnSpc>
              <a:spcBef>
                <a:spcPts val="705"/>
              </a:spcBef>
            </a:pPr>
            <a:r>
              <a:rPr sz="2600" b="1" spc="-10" dirty="0">
                <a:solidFill>
                  <a:srgbClr val="622422"/>
                </a:solidFill>
                <a:latin typeface="Calibri"/>
                <a:cs typeface="Calibri"/>
              </a:rPr>
              <a:t>Образовательные стажировки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727828" y="3443096"/>
            <a:ext cx="3293110" cy="27216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10" dirty="0">
                <a:solidFill>
                  <a:srgbClr val="001F5F"/>
                </a:solidFill>
                <a:latin typeface="Calibri"/>
                <a:cs typeface="Calibri"/>
              </a:rPr>
              <a:t>Болдино</a:t>
            </a:r>
            <a:endParaRPr sz="2600">
              <a:latin typeface="Calibri"/>
              <a:cs typeface="Calibri"/>
            </a:endParaRPr>
          </a:p>
          <a:p>
            <a:pPr marL="12700">
              <a:lnSpc>
                <a:spcPts val="2810"/>
              </a:lnSpc>
            </a:pPr>
            <a:r>
              <a:rPr sz="2600" b="1" dirty="0">
                <a:solidFill>
                  <a:srgbClr val="001F5F"/>
                </a:solidFill>
                <a:latin typeface="Calibri"/>
                <a:cs typeface="Calibri"/>
              </a:rPr>
              <a:t>Экскурсии</a:t>
            </a:r>
            <a:r>
              <a:rPr sz="2600" b="1" spc="-1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600" b="1" spc="-25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endParaRPr sz="2600">
              <a:latin typeface="Calibri"/>
              <a:cs typeface="Calibri"/>
            </a:endParaRPr>
          </a:p>
          <a:p>
            <a:pPr marL="12700">
              <a:lnSpc>
                <a:spcPts val="2810"/>
              </a:lnSpc>
            </a:pPr>
            <a:r>
              <a:rPr sz="2600" b="1" dirty="0">
                <a:solidFill>
                  <a:srgbClr val="001F5F"/>
                </a:solidFill>
                <a:latin typeface="Calibri"/>
                <a:cs typeface="Calibri"/>
              </a:rPr>
              <a:t>литературным</a:t>
            </a:r>
            <a:r>
              <a:rPr sz="2600" b="1" spc="-1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001F5F"/>
                </a:solidFill>
                <a:latin typeface="Calibri"/>
                <a:cs typeface="Calibri"/>
              </a:rPr>
              <a:t>местам</a:t>
            </a:r>
            <a:endParaRPr sz="26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600" b="1" spc="-10" dirty="0">
                <a:solidFill>
                  <a:srgbClr val="001F5F"/>
                </a:solidFill>
                <a:latin typeface="Calibri"/>
                <a:cs typeface="Calibri"/>
              </a:rPr>
              <a:t>Туристические</a:t>
            </a:r>
            <a:r>
              <a:rPr sz="2600" b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600" b="1" spc="-25" dirty="0">
                <a:solidFill>
                  <a:srgbClr val="001F5F"/>
                </a:solidFill>
                <a:latin typeface="Calibri"/>
                <a:cs typeface="Calibri"/>
              </a:rPr>
              <a:t>походы </a:t>
            </a:r>
            <a:r>
              <a:rPr sz="2600" b="1" spc="-10" dirty="0">
                <a:solidFill>
                  <a:srgbClr val="622422"/>
                </a:solidFill>
                <a:latin typeface="Calibri"/>
                <a:cs typeface="Calibri"/>
              </a:rPr>
              <a:t>Итог:</a:t>
            </a:r>
            <a:endParaRPr sz="2600">
              <a:latin typeface="Calibri"/>
              <a:cs typeface="Calibri"/>
            </a:endParaRPr>
          </a:p>
          <a:p>
            <a:pPr marL="12700" marR="89535">
              <a:lnSpc>
                <a:spcPct val="100000"/>
              </a:lnSpc>
            </a:pPr>
            <a:r>
              <a:rPr sz="2600" b="1" dirty="0">
                <a:solidFill>
                  <a:srgbClr val="622422"/>
                </a:solidFill>
                <a:latin typeface="Calibri"/>
                <a:cs typeface="Calibri"/>
              </a:rPr>
              <a:t>Дневник</a:t>
            </a:r>
            <a:r>
              <a:rPr sz="2600" b="1" spc="-10" dirty="0">
                <a:solidFill>
                  <a:srgbClr val="622422"/>
                </a:solidFill>
                <a:latin typeface="Calibri"/>
                <a:cs typeface="Calibri"/>
              </a:rPr>
              <a:t> путешествий </a:t>
            </a:r>
            <a:r>
              <a:rPr sz="2600" b="1" dirty="0">
                <a:solidFill>
                  <a:srgbClr val="622422"/>
                </a:solidFill>
                <a:latin typeface="Calibri"/>
                <a:cs typeface="Calibri"/>
              </a:rPr>
              <a:t>Путевые</a:t>
            </a:r>
            <a:r>
              <a:rPr sz="2600" b="1" spc="-5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622422"/>
                </a:solidFill>
                <a:latin typeface="Calibri"/>
                <a:cs typeface="Calibri"/>
              </a:rPr>
              <a:t>заметки</a:t>
            </a:r>
            <a:endParaRPr sz="2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15" marR="5080" indent="-6350">
              <a:lnSpc>
                <a:spcPct val="100000"/>
              </a:lnSpc>
              <a:spcBef>
                <a:spcPts val="95"/>
              </a:spcBef>
            </a:pPr>
            <a:r>
              <a:rPr dirty="0"/>
              <a:t>Октябрь</a:t>
            </a:r>
            <a:r>
              <a:rPr spc="-145" dirty="0"/>
              <a:t> </a:t>
            </a:r>
            <a:r>
              <a:rPr dirty="0">
                <a:solidFill>
                  <a:srgbClr val="001F5F"/>
                </a:solidFill>
              </a:rPr>
              <a:t>–</a:t>
            </a:r>
            <a:r>
              <a:rPr spc="-110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дружба,</a:t>
            </a:r>
            <a:r>
              <a:rPr spc="-114" dirty="0">
                <a:solidFill>
                  <a:srgbClr val="001F5F"/>
                </a:solidFill>
              </a:rPr>
              <a:t> </a:t>
            </a:r>
            <a:r>
              <a:rPr spc="-10" dirty="0">
                <a:solidFill>
                  <a:srgbClr val="001F5F"/>
                </a:solidFill>
              </a:rPr>
              <a:t>коллективизм, взаимопомощь,</a:t>
            </a:r>
            <a:r>
              <a:rPr spc="-150" dirty="0">
                <a:solidFill>
                  <a:srgbClr val="001F5F"/>
                </a:solidFill>
              </a:rPr>
              <a:t> </a:t>
            </a:r>
            <a:r>
              <a:rPr spc="-10" dirty="0">
                <a:solidFill>
                  <a:srgbClr val="001F5F"/>
                </a:solidFill>
              </a:rPr>
              <a:t>взаимоуважение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600161"/>
            <a:ext cx="4038600" cy="4853305"/>
          </a:xfrm>
          <a:custGeom>
            <a:avLst/>
            <a:gdLst/>
            <a:ahLst/>
            <a:cxnLst/>
            <a:rect l="l" t="t" r="r" b="b"/>
            <a:pathLst>
              <a:path w="4038600" h="4853305">
                <a:moveTo>
                  <a:pt x="4038600" y="0"/>
                </a:moveTo>
                <a:lnTo>
                  <a:pt x="0" y="0"/>
                </a:lnTo>
                <a:lnTo>
                  <a:pt x="0" y="4853178"/>
                </a:lnTo>
                <a:lnTo>
                  <a:pt x="4038600" y="4853178"/>
                </a:lnTo>
                <a:lnTo>
                  <a:pt x="4038600" y="0"/>
                </a:lnTo>
                <a:close/>
              </a:path>
            </a:pathLst>
          </a:custGeom>
          <a:solidFill>
            <a:srgbClr val="622422">
              <a:alpha val="270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555749"/>
            <a:ext cx="3820795" cy="45186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Для</a:t>
            </a:r>
            <a:r>
              <a:rPr sz="22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Учителей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2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руководителей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45"/>
              </a:spcBef>
            </a:pPr>
            <a:r>
              <a:rPr sz="2200" b="1" spc="-10" dirty="0">
                <a:solidFill>
                  <a:srgbClr val="622422"/>
                </a:solidFill>
                <a:latin typeface="Calibri"/>
                <a:cs typeface="Calibri"/>
              </a:rPr>
              <a:t>Просветительские</a:t>
            </a:r>
            <a:r>
              <a:rPr sz="2200" b="1" spc="-3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622422"/>
                </a:solidFill>
                <a:latin typeface="Calibri"/>
                <a:cs typeface="Calibri"/>
              </a:rPr>
              <a:t>сессии: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375"/>
              </a:lnSpc>
            </a:pP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«А.С.Пушкин</a:t>
            </a:r>
            <a:r>
              <a:rPr sz="2200" b="1" spc="-5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и</a:t>
            </a:r>
            <a:r>
              <a:rPr sz="2200" b="1" spc="-8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spc="-25" dirty="0">
                <a:solidFill>
                  <a:srgbClr val="622422"/>
                </a:solidFill>
                <a:latin typeface="Calibri"/>
                <a:cs typeface="Calibri"/>
              </a:rPr>
              <a:t>его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375"/>
              </a:lnSpc>
            </a:pPr>
            <a:r>
              <a:rPr sz="2200" b="1" spc="-10" dirty="0">
                <a:solidFill>
                  <a:srgbClr val="622422"/>
                </a:solidFill>
                <a:latin typeface="Calibri"/>
                <a:cs typeface="Calibri"/>
              </a:rPr>
              <a:t>педагогические</a:t>
            </a:r>
            <a:r>
              <a:rPr sz="2200" b="1" spc="-4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622422"/>
                </a:solidFill>
                <a:latin typeface="Calibri"/>
                <a:cs typeface="Calibri"/>
              </a:rPr>
              <a:t>взгляды»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40"/>
              </a:spcBef>
            </a:pP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ФОРУМ</a:t>
            </a:r>
            <a:r>
              <a:rPr sz="2200" b="1" spc="-1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ПУШКИНСКИХ</a:t>
            </a:r>
            <a:r>
              <a:rPr sz="2200" b="1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20" dirty="0">
                <a:solidFill>
                  <a:srgbClr val="001F5F"/>
                </a:solidFill>
                <a:latin typeface="Calibri"/>
                <a:cs typeface="Calibri"/>
              </a:rPr>
              <a:t>ШКОЛ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00" b="1" spc="-20" dirty="0">
                <a:solidFill>
                  <a:srgbClr val="001F5F"/>
                </a:solidFill>
                <a:latin typeface="Calibri"/>
                <a:cs typeface="Calibri"/>
              </a:rPr>
              <a:t>(очно-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дистанционно)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375"/>
              </a:lnSpc>
              <a:spcBef>
                <a:spcPts val="2645"/>
              </a:spcBef>
            </a:pP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Лучшие</a:t>
            </a:r>
            <a:r>
              <a:rPr sz="2200" b="1" spc="-8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практики</a:t>
            </a:r>
            <a:r>
              <a:rPr sz="2200" b="1" spc="-7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spc="-25" dirty="0">
                <a:solidFill>
                  <a:srgbClr val="622422"/>
                </a:solidFill>
                <a:latin typeface="Calibri"/>
                <a:cs typeface="Calibri"/>
              </a:rPr>
              <a:t>по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375"/>
              </a:lnSpc>
            </a:pPr>
            <a:r>
              <a:rPr sz="2200" b="1" spc="-10" dirty="0">
                <a:solidFill>
                  <a:srgbClr val="622422"/>
                </a:solidFill>
                <a:latin typeface="Calibri"/>
                <a:cs typeface="Calibri"/>
              </a:rPr>
              <a:t>проведению</a:t>
            </a:r>
            <a:r>
              <a:rPr sz="2200" b="1" spc="-5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«Дня</a:t>
            </a:r>
            <a:r>
              <a:rPr sz="2200" b="1" spc="-7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622422"/>
                </a:solidFill>
                <a:latin typeface="Calibri"/>
                <a:cs typeface="Calibri"/>
              </a:rPr>
              <a:t>лицея»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375"/>
              </a:lnSpc>
              <a:spcBef>
                <a:spcPts val="2635"/>
              </a:spcBef>
            </a:pP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Итог:</a:t>
            </a:r>
            <a:r>
              <a:rPr sz="22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рабочая</a:t>
            </a:r>
            <a:r>
              <a:rPr sz="22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тетрадь</a:t>
            </a:r>
            <a:r>
              <a:rPr sz="22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Учителя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375"/>
              </a:lnSpc>
            </a:pP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22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воспитательной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практике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48200" y="1600161"/>
            <a:ext cx="4038600" cy="3941592"/>
          </a:xfrm>
          <a:prstGeom prst="rect">
            <a:avLst/>
          </a:prstGeom>
          <a:solidFill>
            <a:srgbClr val="94B3D6">
              <a:alpha val="39999"/>
            </a:srgbClr>
          </a:solidFill>
        </p:spPr>
        <p:txBody>
          <a:bodyPr vert="horz" wrap="square" lIns="0" tIns="0" rIns="0" bIns="0" rtlCol="0">
            <a:spAutoFit/>
          </a:bodyPr>
          <a:lstStyle/>
          <a:p>
            <a:pPr marL="92075">
              <a:lnSpc>
                <a:spcPts val="2385"/>
              </a:lnSpc>
            </a:pP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Для</a:t>
            </a:r>
            <a:r>
              <a:rPr sz="22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обучающихся</a:t>
            </a:r>
            <a:endParaRPr sz="2200" dirty="0">
              <a:latin typeface="Calibri"/>
              <a:cs typeface="Calibri"/>
            </a:endParaRPr>
          </a:p>
          <a:p>
            <a:pPr marL="92075">
              <a:lnSpc>
                <a:spcPct val="100000"/>
              </a:lnSpc>
              <a:spcBef>
                <a:spcPts val="2640"/>
              </a:spcBef>
            </a:pP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Большая</a:t>
            </a:r>
            <a:r>
              <a:rPr sz="2200" b="1" spc="-12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лицейская</a:t>
            </a:r>
            <a:r>
              <a:rPr sz="2200" b="1" spc="-114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622422"/>
                </a:solidFill>
                <a:latin typeface="Calibri"/>
                <a:cs typeface="Calibri"/>
              </a:rPr>
              <a:t>неделя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95"/>
              </a:spcBef>
            </a:pP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5"/>
              </a:spcBef>
            </a:pPr>
            <a:endParaRPr lang="ru-RU" sz="2200" dirty="0" smtClean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5"/>
              </a:spcBef>
            </a:pPr>
            <a:endParaRPr lang="ru-RU"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5"/>
              </a:spcBef>
            </a:pPr>
            <a:endParaRPr sz="2200" dirty="0">
              <a:latin typeface="Calibri"/>
              <a:cs typeface="Calibri"/>
            </a:endParaRPr>
          </a:p>
          <a:p>
            <a:pPr marL="92075" marR="763270">
              <a:lnSpc>
                <a:spcPct val="80100"/>
              </a:lnSpc>
              <a:spcBef>
                <a:spcPts val="5"/>
              </a:spcBef>
            </a:pP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Материалы</a:t>
            </a:r>
            <a:r>
              <a:rPr sz="2200" b="1" spc="-11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622422"/>
                </a:solidFill>
                <a:latin typeface="Calibri"/>
                <a:cs typeface="Calibri"/>
              </a:rPr>
              <a:t>–театральные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постановки</a:t>
            </a:r>
            <a:r>
              <a:rPr sz="2200" b="1" spc="-8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22422"/>
                </a:solidFill>
                <a:latin typeface="Calibri"/>
                <a:cs typeface="Calibri"/>
              </a:rPr>
              <a:t>участвуют</a:t>
            </a:r>
            <a:r>
              <a:rPr sz="2200" b="1" spc="-8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spc="-50" dirty="0">
                <a:solidFill>
                  <a:srgbClr val="622422"/>
                </a:solidFill>
                <a:latin typeface="Calibri"/>
                <a:cs typeface="Calibri"/>
              </a:rPr>
              <a:t>в </a:t>
            </a:r>
            <a:r>
              <a:rPr sz="2200" b="1" spc="-20" dirty="0">
                <a:solidFill>
                  <a:srgbClr val="622422"/>
                </a:solidFill>
                <a:latin typeface="Calibri"/>
                <a:cs typeface="Calibri"/>
              </a:rPr>
              <a:t>фестивале-</a:t>
            </a:r>
            <a:r>
              <a:rPr sz="2200" b="1" spc="-10" dirty="0">
                <a:solidFill>
                  <a:srgbClr val="622422"/>
                </a:solidFill>
                <a:latin typeface="Calibri"/>
                <a:cs typeface="Calibri"/>
              </a:rPr>
              <a:t>конкурсе</a:t>
            </a:r>
            <a:endParaRPr sz="2200" dirty="0">
              <a:latin typeface="Calibri"/>
              <a:cs typeface="Calibri"/>
            </a:endParaRPr>
          </a:p>
          <a:p>
            <a:pPr marL="92075">
              <a:lnSpc>
                <a:spcPts val="2110"/>
              </a:lnSpc>
            </a:pPr>
            <a:r>
              <a:rPr sz="2200" b="1" spc="-10" dirty="0">
                <a:solidFill>
                  <a:srgbClr val="622422"/>
                </a:solidFill>
                <a:latin typeface="Calibri"/>
                <a:cs typeface="Calibri"/>
              </a:rPr>
              <a:t>«Болдинская</a:t>
            </a:r>
            <a:r>
              <a:rPr sz="2200" b="1" spc="-9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622422"/>
                </a:solidFill>
                <a:latin typeface="Calibri"/>
                <a:cs typeface="Calibri"/>
              </a:rPr>
              <a:t>осень»</a:t>
            </a:r>
            <a:endParaRPr sz="2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Ноябрь</a:t>
            </a:r>
          </a:p>
          <a:p>
            <a:pPr algn="ctr">
              <a:lnSpc>
                <a:spcPct val="100000"/>
              </a:lnSpc>
            </a:pPr>
            <a:r>
              <a:rPr dirty="0"/>
              <a:t>Высокие</a:t>
            </a:r>
            <a:r>
              <a:rPr spc="-100" dirty="0"/>
              <a:t> </a:t>
            </a:r>
            <a:r>
              <a:rPr spc="-10" dirty="0"/>
              <a:t>нравственные</a:t>
            </a:r>
            <a:r>
              <a:rPr spc="-80" dirty="0"/>
              <a:t> </a:t>
            </a:r>
            <a:r>
              <a:rPr spc="-10" dirty="0"/>
              <a:t>идеалы</a:t>
            </a:r>
          </a:p>
        </p:txBody>
      </p:sp>
      <p:sp>
        <p:nvSpPr>
          <p:cNvPr id="3" name="object 3"/>
          <p:cNvSpPr/>
          <p:nvPr/>
        </p:nvSpPr>
        <p:spPr>
          <a:xfrm>
            <a:off x="533400" y="1676400"/>
            <a:ext cx="4038600" cy="4853305"/>
          </a:xfrm>
          <a:custGeom>
            <a:avLst/>
            <a:gdLst/>
            <a:ahLst/>
            <a:cxnLst/>
            <a:rect l="l" t="t" r="r" b="b"/>
            <a:pathLst>
              <a:path w="4038600" h="4853305">
                <a:moveTo>
                  <a:pt x="4038600" y="0"/>
                </a:moveTo>
                <a:lnTo>
                  <a:pt x="0" y="0"/>
                </a:lnTo>
                <a:lnTo>
                  <a:pt x="0" y="4853178"/>
                </a:lnTo>
                <a:lnTo>
                  <a:pt x="4038600" y="4853178"/>
                </a:lnTo>
                <a:lnTo>
                  <a:pt x="4038600" y="0"/>
                </a:lnTo>
                <a:close/>
              </a:path>
            </a:pathLst>
          </a:custGeom>
          <a:solidFill>
            <a:srgbClr val="622422">
              <a:alpha val="270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sz="half" idx="2"/>
          </p:nvPr>
        </p:nvSpPr>
        <p:spPr>
          <a:xfrm>
            <a:off x="535940" y="1610309"/>
            <a:ext cx="3655060" cy="388247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469900">
              <a:lnSpc>
                <a:spcPct val="100000"/>
              </a:lnSpc>
              <a:spcBef>
                <a:spcPts val="95"/>
              </a:spcBef>
            </a:pPr>
            <a:r>
              <a:rPr dirty="0"/>
              <a:t>Для</a:t>
            </a:r>
            <a:r>
              <a:rPr spc="-95" dirty="0"/>
              <a:t> </a:t>
            </a:r>
            <a:r>
              <a:rPr spc="-10" dirty="0"/>
              <a:t>Учителей</a:t>
            </a:r>
            <a:r>
              <a:rPr spc="-95" dirty="0"/>
              <a:t> </a:t>
            </a:r>
            <a:r>
              <a:rPr spc="-50" dirty="0"/>
              <a:t>и </a:t>
            </a:r>
            <a:r>
              <a:rPr spc="-10" dirty="0"/>
              <a:t>руководителей</a:t>
            </a:r>
          </a:p>
          <a:p>
            <a:pPr>
              <a:lnSpc>
                <a:spcPct val="100000"/>
              </a:lnSpc>
              <a:spcBef>
                <a:spcPts val="1290"/>
              </a:spcBef>
            </a:pPr>
            <a:endParaRPr spc="-10" dirty="0"/>
          </a:p>
          <a:p>
            <a:pPr marL="12700" marR="54610">
              <a:lnSpc>
                <a:spcPct val="100000"/>
              </a:lnSpc>
              <a:spcBef>
                <a:spcPts val="5"/>
              </a:spcBef>
            </a:pPr>
            <a:r>
              <a:rPr spc="-10" dirty="0">
                <a:solidFill>
                  <a:srgbClr val="622422"/>
                </a:solidFill>
              </a:rPr>
              <a:t>Просветительские сессии:</a:t>
            </a:r>
          </a:p>
          <a:p>
            <a:pPr marL="12700" marR="222250">
              <a:lnSpc>
                <a:spcPct val="100000"/>
              </a:lnSpc>
              <a:spcBef>
                <a:spcPts val="670"/>
              </a:spcBef>
            </a:pPr>
            <a:r>
              <a:rPr spc="-20" dirty="0">
                <a:solidFill>
                  <a:srgbClr val="622422"/>
                </a:solidFill>
              </a:rPr>
              <a:t>«Воспитательная </a:t>
            </a:r>
            <a:r>
              <a:rPr spc="-10" dirty="0">
                <a:solidFill>
                  <a:srgbClr val="622422"/>
                </a:solidFill>
              </a:rPr>
              <a:t>практика»</a:t>
            </a:r>
          </a:p>
          <a:p>
            <a:pPr>
              <a:lnSpc>
                <a:spcPct val="100000"/>
              </a:lnSpc>
              <a:spcBef>
                <a:spcPts val="1290"/>
              </a:spcBef>
            </a:pPr>
            <a:endParaRPr spc="-10" dirty="0">
              <a:solidFill>
                <a:srgbClr val="622422"/>
              </a:solidFill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48200" y="1600161"/>
            <a:ext cx="4038600" cy="3853363"/>
          </a:xfrm>
          <a:prstGeom prst="rect">
            <a:avLst/>
          </a:prstGeom>
          <a:solidFill>
            <a:srgbClr val="94B3D6">
              <a:alpha val="39999"/>
            </a:srgbClr>
          </a:solidFill>
        </p:spPr>
        <p:txBody>
          <a:bodyPr vert="horz" wrap="square" lIns="0" tIns="0" rIns="0" bIns="0" rtlCol="0">
            <a:spAutoFit/>
          </a:bodyPr>
          <a:lstStyle/>
          <a:p>
            <a:pPr marL="92075">
              <a:lnSpc>
                <a:spcPts val="2020"/>
              </a:lnSpc>
            </a:pP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Для</a:t>
            </a:r>
            <a:r>
              <a:rPr sz="1800" b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обучающихся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15"/>
              </a:spcBef>
            </a:pPr>
            <a:endParaRPr sz="1800" dirty="0">
              <a:latin typeface="Calibri"/>
              <a:cs typeface="Calibri"/>
            </a:endParaRPr>
          </a:p>
          <a:p>
            <a:pPr marL="92075" marR="1393825">
              <a:lnSpc>
                <a:spcPct val="80000"/>
              </a:lnSpc>
            </a:pPr>
            <a:r>
              <a:rPr sz="2400" b="1" spc="-10" dirty="0">
                <a:solidFill>
                  <a:srgbClr val="622422"/>
                </a:solidFill>
                <a:latin typeface="Calibri"/>
                <a:cs typeface="Calibri"/>
              </a:rPr>
              <a:t>Международный </a:t>
            </a:r>
            <a:r>
              <a:rPr sz="2400" b="1" spc="-20" dirty="0">
                <a:solidFill>
                  <a:srgbClr val="622422"/>
                </a:solidFill>
                <a:latin typeface="Calibri"/>
                <a:cs typeface="Calibri"/>
              </a:rPr>
              <a:t>фестиваль-</a:t>
            </a:r>
            <a:r>
              <a:rPr sz="2400" b="1" spc="-10" dirty="0">
                <a:solidFill>
                  <a:srgbClr val="622422"/>
                </a:solidFill>
                <a:latin typeface="Calibri"/>
                <a:cs typeface="Calibri"/>
              </a:rPr>
              <a:t>конкурс</a:t>
            </a:r>
            <a:endParaRPr sz="2400" dirty="0">
              <a:latin typeface="Calibri"/>
              <a:cs typeface="Calibri"/>
            </a:endParaRPr>
          </a:p>
          <a:p>
            <a:pPr marL="92075" marR="1198880">
              <a:lnSpc>
                <a:spcPct val="100000"/>
              </a:lnSpc>
            </a:pPr>
            <a:r>
              <a:rPr sz="2400" b="1" spc="-10" dirty="0">
                <a:solidFill>
                  <a:srgbClr val="622422"/>
                </a:solidFill>
                <a:latin typeface="Calibri"/>
                <a:cs typeface="Calibri"/>
              </a:rPr>
              <a:t>«Болдинская</a:t>
            </a:r>
            <a:r>
              <a:rPr sz="2400" b="1" spc="-8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622422"/>
                </a:solidFill>
                <a:latin typeface="Calibri"/>
                <a:cs typeface="Calibri"/>
              </a:rPr>
              <a:t>осень» (дистанционный)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115"/>
              </a:spcBef>
            </a:pPr>
            <a:endParaRPr sz="2400" dirty="0">
              <a:latin typeface="Calibri"/>
              <a:cs typeface="Calibri"/>
            </a:endParaRPr>
          </a:p>
          <a:p>
            <a:pPr marL="92075">
              <a:lnSpc>
                <a:spcPct val="100000"/>
              </a:lnSpc>
            </a:pP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Сроки</a:t>
            </a:r>
            <a:r>
              <a:rPr sz="2400" b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r>
              <a:rPr sz="24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до</a:t>
            </a:r>
            <a:r>
              <a:rPr sz="24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20.11.2024</a:t>
            </a:r>
            <a:r>
              <a:rPr sz="2400" b="1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Calibri"/>
                <a:cs typeface="Calibri"/>
              </a:rPr>
              <a:t>года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365"/>
              </a:spcBef>
            </a:pP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Декабрь</a:t>
            </a:r>
          </a:p>
          <a:p>
            <a:pPr marL="1270" algn="ctr">
              <a:lnSpc>
                <a:spcPct val="100000"/>
              </a:lnSpc>
            </a:pPr>
            <a:r>
              <a:rPr dirty="0">
                <a:solidFill>
                  <a:srgbClr val="001F5F"/>
                </a:solidFill>
              </a:rPr>
              <a:t>Ценность</a:t>
            </a:r>
            <a:r>
              <a:rPr spc="-105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–</a:t>
            </a:r>
            <a:r>
              <a:rPr spc="-95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крепкая</a:t>
            </a:r>
            <a:r>
              <a:rPr spc="-110" dirty="0">
                <a:solidFill>
                  <a:srgbClr val="001F5F"/>
                </a:solidFill>
              </a:rPr>
              <a:t> </a:t>
            </a:r>
            <a:r>
              <a:rPr spc="-10" dirty="0">
                <a:solidFill>
                  <a:srgbClr val="001F5F"/>
                </a:solidFill>
              </a:rPr>
              <a:t>семья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600161"/>
            <a:ext cx="4038600" cy="4853305"/>
          </a:xfrm>
          <a:custGeom>
            <a:avLst/>
            <a:gdLst/>
            <a:ahLst/>
            <a:cxnLst/>
            <a:rect l="l" t="t" r="r" b="b"/>
            <a:pathLst>
              <a:path w="4038600" h="4853305">
                <a:moveTo>
                  <a:pt x="4038600" y="0"/>
                </a:moveTo>
                <a:lnTo>
                  <a:pt x="0" y="0"/>
                </a:lnTo>
                <a:lnTo>
                  <a:pt x="0" y="4853178"/>
                </a:lnTo>
                <a:lnTo>
                  <a:pt x="4038600" y="4853178"/>
                </a:lnTo>
                <a:lnTo>
                  <a:pt x="4038600" y="0"/>
                </a:lnTo>
                <a:close/>
              </a:path>
            </a:pathLst>
          </a:custGeom>
          <a:solidFill>
            <a:srgbClr val="622422">
              <a:alpha val="270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2572639"/>
            <a:ext cx="34270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622422"/>
                </a:solidFill>
                <a:latin typeface="Calibri"/>
                <a:cs typeface="Calibri"/>
              </a:rPr>
              <a:t>Просветительская</a:t>
            </a:r>
            <a:r>
              <a:rPr sz="2400" b="1" spc="-5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622422"/>
                </a:solidFill>
                <a:latin typeface="Calibri"/>
                <a:cs typeface="Calibri"/>
              </a:rPr>
              <a:t>сессия: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2938398"/>
            <a:ext cx="3423920" cy="1635125"/>
          </a:xfrm>
          <a:prstGeom prst="rect">
            <a:avLst/>
          </a:prstGeom>
        </p:spPr>
        <p:txBody>
          <a:bodyPr vert="horz" wrap="square" lIns="0" tIns="82550" rIns="0" bIns="0" rtlCol="0">
            <a:spAutoFit/>
          </a:bodyPr>
          <a:lstStyle/>
          <a:p>
            <a:pPr marL="527685" marR="5080" indent="-515620">
              <a:lnSpc>
                <a:spcPts val="2310"/>
              </a:lnSpc>
              <a:spcBef>
                <a:spcPts val="650"/>
              </a:spcBef>
              <a:buAutoNum type="arabicParenR"/>
              <a:tabLst>
                <a:tab pos="527685" algn="l"/>
              </a:tabLst>
            </a:pPr>
            <a:r>
              <a:rPr sz="2400" b="1" dirty="0">
                <a:solidFill>
                  <a:srgbClr val="622422"/>
                </a:solidFill>
                <a:latin typeface="Calibri"/>
                <a:cs typeface="Calibri"/>
              </a:rPr>
              <a:t>«Чтение</a:t>
            </a:r>
            <a:r>
              <a:rPr sz="2400" b="1" spc="-9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622422"/>
                </a:solidFill>
                <a:latin typeface="Calibri"/>
                <a:cs typeface="Calibri"/>
              </a:rPr>
              <a:t>А.С.Пушкина </a:t>
            </a:r>
            <a:r>
              <a:rPr sz="2400" b="1" dirty="0">
                <a:solidFill>
                  <a:srgbClr val="622422"/>
                </a:solidFill>
                <a:latin typeface="Calibri"/>
                <a:cs typeface="Calibri"/>
              </a:rPr>
              <a:t>всей</a:t>
            </a:r>
            <a:r>
              <a:rPr sz="2400" b="1" spc="-5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622422"/>
                </a:solidFill>
                <a:latin typeface="Calibri"/>
                <a:cs typeface="Calibri"/>
              </a:rPr>
              <a:t>семьей»,</a:t>
            </a:r>
            <a:endParaRPr sz="2400">
              <a:latin typeface="Calibri"/>
              <a:cs typeface="Calibri"/>
            </a:endParaRPr>
          </a:p>
          <a:p>
            <a:pPr marL="527685">
              <a:lnSpc>
                <a:spcPts val="2320"/>
              </a:lnSpc>
            </a:pP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Ярославль</a:t>
            </a:r>
            <a:endParaRPr sz="2400">
              <a:latin typeface="Calibri"/>
              <a:cs typeface="Calibri"/>
            </a:endParaRPr>
          </a:p>
          <a:p>
            <a:pPr marL="527685" marR="554990" indent="-515620">
              <a:lnSpc>
                <a:spcPct val="80000"/>
              </a:lnSpc>
              <a:spcBef>
                <a:spcPts val="575"/>
              </a:spcBef>
              <a:buAutoNum type="arabicParenR" startAt="2"/>
              <a:tabLst>
                <a:tab pos="527685" algn="l"/>
              </a:tabLst>
            </a:pPr>
            <a:r>
              <a:rPr sz="2400" b="1" spc="-10" dirty="0">
                <a:solidFill>
                  <a:srgbClr val="622422"/>
                </a:solidFill>
                <a:latin typeface="Calibri"/>
                <a:cs typeface="Calibri"/>
              </a:rPr>
              <a:t>Проведение пушкинской</a:t>
            </a:r>
            <a:r>
              <a:rPr sz="2400" b="1" spc="-6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622422"/>
                </a:solidFill>
                <a:latin typeface="Calibri"/>
                <a:cs typeface="Calibri"/>
              </a:rPr>
              <a:t>елки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648200" y="1600161"/>
            <a:ext cx="4038600" cy="4781550"/>
          </a:xfrm>
          <a:custGeom>
            <a:avLst/>
            <a:gdLst/>
            <a:ahLst/>
            <a:cxnLst/>
            <a:rect l="l" t="t" r="r" b="b"/>
            <a:pathLst>
              <a:path w="4038600" h="4781550">
                <a:moveTo>
                  <a:pt x="4038600" y="0"/>
                </a:moveTo>
                <a:lnTo>
                  <a:pt x="0" y="0"/>
                </a:lnTo>
                <a:lnTo>
                  <a:pt x="0" y="4781169"/>
                </a:lnTo>
                <a:lnTo>
                  <a:pt x="4038600" y="4781169"/>
                </a:lnTo>
                <a:lnTo>
                  <a:pt x="4038600" y="0"/>
                </a:lnTo>
                <a:close/>
              </a:path>
            </a:pathLst>
          </a:custGeom>
          <a:solidFill>
            <a:srgbClr val="94B3D6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5940" y="1548129"/>
            <a:ext cx="6624320" cy="684530"/>
          </a:xfrm>
          <a:prstGeom prst="rect">
            <a:avLst/>
          </a:prstGeom>
        </p:spPr>
        <p:txBody>
          <a:bodyPr vert="horz" wrap="square" lIns="0" tIns="82550" rIns="0" bIns="0" rtlCol="0">
            <a:spAutoFit/>
          </a:bodyPr>
          <a:lstStyle/>
          <a:p>
            <a:pPr marL="12700" marR="5080">
              <a:lnSpc>
                <a:spcPts val="2310"/>
              </a:lnSpc>
              <a:spcBef>
                <a:spcPts val="650"/>
              </a:spcBef>
              <a:tabLst>
                <a:tab pos="4204335" algn="l"/>
              </a:tabLst>
            </a:pP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Для</a:t>
            </a:r>
            <a:r>
              <a:rPr sz="2400" b="1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Учителей</a:t>
            </a:r>
            <a:r>
              <a:rPr sz="2400" b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	Для</a:t>
            </a:r>
            <a:r>
              <a:rPr sz="24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обучающихся руководителей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40528" y="2645790"/>
            <a:ext cx="3500120" cy="1050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514984" algn="l"/>
              </a:tabLst>
            </a:pPr>
            <a:r>
              <a:rPr sz="2400" b="1" spc="-25" dirty="0">
                <a:solidFill>
                  <a:srgbClr val="001F5F"/>
                </a:solidFill>
                <a:latin typeface="Calibri"/>
                <a:cs typeface="Calibri"/>
              </a:rPr>
              <a:t>1)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	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«Пушкинская</a:t>
            </a:r>
            <a:r>
              <a:rPr sz="2400" b="1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Calibri"/>
                <a:cs typeface="Calibri"/>
              </a:rPr>
              <a:t>елка»</a:t>
            </a:r>
            <a:endParaRPr sz="2400">
              <a:latin typeface="Calibri"/>
              <a:cs typeface="Calibri"/>
            </a:endParaRPr>
          </a:p>
          <a:p>
            <a:pPr marR="5080">
              <a:lnSpc>
                <a:spcPts val="2310"/>
              </a:lnSpc>
              <a:spcBef>
                <a:spcPts val="550"/>
              </a:spcBef>
            </a:pP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Каждая</a:t>
            </a:r>
            <a:r>
              <a:rPr sz="2400" b="1" spc="-8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libri"/>
                <a:cs typeface="Calibri"/>
              </a:rPr>
              <a:t>школа</a:t>
            </a:r>
            <a:r>
              <a:rPr sz="2400" b="1" spc="-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проводит</a:t>
            </a:r>
            <a:r>
              <a:rPr sz="2400" b="1" spc="-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001F5F"/>
                </a:solidFill>
                <a:latin typeface="Calibri"/>
                <a:cs typeface="Calibri"/>
              </a:rPr>
              <a:t>у </a:t>
            </a:r>
            <a:r>
              <a:rPr sz="2400" b="1" spc="-20" dirty="0">
                <a:solidFill>
                  <a:srgbClr val="001F5F"/>
                </a:solidFill>
                <a:latin typeface="Calibri"/>
                <a:cs typeface="Calibri"/>
              </a:rPr>
              <a:t>себя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5940" y="4767833"/>
            <a:ext cx="8014334" cy="156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04335">
              <a:lnSpc>
                <a:spcPts val="2590"/>
              </a:lnSpc>
              <a:spcBef>
                <a:spcPts val="100"/>
              </a:spcBef>
            </a:pPr>
            <a:r>
              <a:rPr sz="2400" b="1" dirty="0">
                <a:solidFill>
                  <a:srgbClr val="001F5F"/>
                </a:solidFill>
                <a:latin typeface="Calibri"/>
                <a:cs typeface="Calibri"/>
              </a:rPr>
              <a:t>2</a:t>
            </a:r>
            <a:r>
              <a:rPr sz="2400" b="1" dirty="0">
                <a:solidFill>
                  <a:srgbClr val="622422"/>
                </a:solidFill>
                <a:latin typeface="Calibri"/>
                <a:cs typeface="Calibri"/>
              </a:rPr>
              <a:t>)</a:t>
            </a:r>
            <a:r>
              <a:rPr sz="2400" b="1" spc="-5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622422"/>
                </a:solidFill>
                <a:latin typeface="Calibri"/>
                <a:cs typeface="Calibri"/>
              </a:rPr>
              <a:t>Афиширование</a:t>
            </a:r>
            <a:r>
              <a:rPr sz="2400" b="1" spc="-4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622422"/>
                </a:solidFill>
                <a:latin typeface="Calibri"/>
                <a:cs typeface="Calibri"/>
              </a:rPr>
              <a:t>работы</a:t>
            </a:r>
            <a:endParaRPr sz="2400">
              <a:latin typeface="Calibri"/>
              <a:cs typeface="Calibri"/>
            </a:endParaRPr>
          </a:p>
          <a:p>
            <a:pPr marL="4204335">
              <a:lnSpc>
                <a:spcPts val="2590"/>
              </a:lnSpc>
            </a:pPr>
            <a:r>
              <a:rPr sz="2400" b="1" spc="-10" dirty="0">
                <a:solidFill>
                  <a:srgbClr val="622422"/>
                </a:solidFill>
                <a:latin typeface="Calibri"/>
                <a:cs typeface="Calibri"/>
              </a:rPr>
              <a:t>студии</a:t>
            </a:r>
            <a:r>
              <a:rPr sz="2400" b="1" spc="-6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622422"/>
                </a:solidFill>
                <a:latin typeface="Calibri"/>
                <a:cs typeface="Calibri"/>
              </a:rPr>
              <a:t>«Пишем</a:t>
            </a:r>
            <a:r>
              <a:rPr sz="2400" b="1" spc="-8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622422"/>
                </a:solidFill>
                <a:latin typeface="Calibri"/>
                <a:cs typeface="Calibri"/>
              </a:rPr>
              <a:t>и</a:t>
            </a:r>
            <a:r>
              <a:rPr sz="2400" b="1" spc="-6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622422"/>
                </a:solidFill>
                <a:latin typeface="Calibri"/>
                <a:cs typeface="Calibri"/>
              </a:rPr>
              <a:t>говорим!»</a:t>
            </a:r>
            <a:endParaRPr sz="2400">
              <a:latin typeface="Calibri"/>
              <a:cs typeface="Calibri"/>
            </a:endParaRPr>
          </a:p>
          <a:p>
            <a:pPr marL="12700" marR="5189855">
              <a:lnSpc>
                <a:spcPts val="2310"/>
              </a:lnSpc>
              <a:spcBef>
                <a:spcPts val="2280"/>
              </a:spcBef>
            </a:pPr>
            <a:r>
              <a:rPr sz="2400" b="1" dirty="0">
                <a:solidFill>
                  <a:srgbClr val="622422"/>
                </a:solidFill>
                <a:latin typeface="Calibri"/>
                <a:cs typeface="Calibri"/>
              </a:rPr>
              <a:t>Итог:</a:t>
            </a:r>
            <a:r>
              <a:rPr sz="2400" b="1" spc="-5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622422"/>
                </a:solidFill>
                <a:latin typeface="Calibri"/>
                <a:cs typeface="Calibri"/>
              </a:rPr>
              <a:t>интерактивный сборник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445" algn="ctr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январь</a:t>
            </a:r>
          </a:p>
          <a:p>
            <a:pPr marL="4445" algn="ctr">
              <a:lnSpc>
                <a:spcPct val="100000"/>
              </a:lnSpc>
            </a:pPr>
            <a:r>
              <a:rPr dirty="0">
                <a:solidFill>
                  <a:srgbClr val="001F5F"/>
                </a:solidFill>
              </a:rPr>
              <a:t>Ценность</a:t>
            </a:r>
            <a:r>
              <a:rPr spc="-114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–</a:t>
            </a:r>
            <a:r>
              <a:rPr spc="-105" dirty="0">
                <a:solidFill>
                  <a:srgbClr val="001F5F"/>
                </a:solidFill>
              </a:rPr>
              <a:t> </a:t>
            </a:r>
            <a:r>
              <a:rPr dirty="0">
                <a:solidFill>
                  <a:srgbClr val="001F5F"/>
                </a:solidFill>
              </a:rPr>
              <a:t>Жизнь,</a:t>
            </a:r>
            <a:r>
              <a:rPr spc="-75" dirty="0">
                <a:solidFill>
                  <a:srgbClr val="001F5F"/>
                </a:solidFill>
              </a:rPr>
              <a:t> </a:t>
            </a:r>
            <a:r>
              <a:rPr spc="-10" dirty="0">
                <a:solidFill>
                  <a:srgbClr val="001F5F"/>
                </a:solidFill>
              </a:rPr>
              <a:t>достоинство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600136"/>
            <a:ext cx="8229600" cy="4526280"/>
          </a:xfrm>
          <a:custGeom>
            <a:avLst/>
            <a:gdLst/>
            <a:ahLst/>
            <a:cxnLst/>
            <a:rect l="l" t="t" r="r" b="b"/>
            <a:pathLst>
              <a:path w="8229600" h="4526280">
                <a:moveTo>
                  <a:pt x="8229600" y="0"/>
                </a:moveTo>
                <a:lnTo>
                  <a:pt x="0" y="0"/>
                </a:lnTo>
                <a:lnTo>
                  <a:pt x="0" y="4526026"/>
                </a:lnTo>
                <a:lnTo>
                  <a:pt x="8229600" y="4526026"/>
                </a:lnTo>
                <a:lnTo>
                  <a:pt x="8229600" y="0"/>
                </a:lnTo>
                <a:close/>
              </a:path>
            </a:pathLst>
          </a:custGeom>
          <a:solidFill>
            <a:srgbClr val="622422">
              <a:alpha val="2705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604594"/>
            <a:ext cx="7958455" cy="42242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001F5F"/>
                </a:solidFill>
                <a:latin typeface="Calibri"/>
                <a:cs typeface="Calibri"/>
              </a:rPr>
              <a:t>Научно-</a:t>
            </a:r>
            <a:r>
              <a:rPr sz="3600" b="1" dirty="0">
                <a:solidFill>
                  <a:srgbClr val="001F5F"/>
                </a:solidFill>
                <a:latin typeface="Calibri"/>
                <a:cs typeface="Calibri"/>
              </a:rPr>
              <a:t>практическая</a:t>
            </a:r>
            <a:r>
              <a:rPr sz="3600" b="1" spc="-10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001F5F"/>
                </a:solidFill>
                <a:latin typeface="Calibri"/>
                <a:cs typeface="Calibri"/>
              </a:rPr>
              <a:t>конференция</a:t>
            </a:r>
            <a:r>
              <a:rPr sz="3600" b="1" spc="-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600" b="1" spc="-25" dirty="0">
                <a:solidFill>
                  <a:srgbClr val="001F5F"/>
                </a:solidFill>
                <a:latin typeface="Calibri"/>
                <a:cs typeface="Calibri"/>
              </a:rPr>
              <a:t>для </a:t>
            </a:r>
            <a:r>
              <a:rPr sz="3600" b="1" dirty="0">
                <a:solidFill>
                  <a:srgbClr val="001F5F"/>
                </a:solidFill>
                <a:latin typeface="Calibri"/>
                <a:cs typeface="Calibri"/>
              </a:rPr>
              <a:t>обучающихся</a:t>
            </a:r>
            <a:r>
              <a:rPr sz="3600" b="1" spc="-1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sz="3600" b="1" spc="-1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001F5F"/>
                </a:solidFill>
                <a:latin typeface="Calibri"/>
                <a:cs typeface="Calibri"/>
              </a:rPr>
              <a:t>Учителей</a:t>
            </a:r>
            <a:r>
              <a:rPr sz="3600" b="1" spc="-1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600" b="1" spc="-10" dirty="0">
                <a:solidFill>
                  <a:srgbClr val="001F5F"/>
                </a:solidFill>
                <a:latin typeface="Calibri"/>
                <a:cs typeface="Calibri"/>
              </a:rPr>
              <a:t>«Онегинские чтения»</a:t>
            </a:r>
            <a:endParaRPr sz="3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3600" b="1" spc="-25" dirty="0">
                <a:solidFill>
                  <a:srgbClr val="622422"/>
                </a:solidFill>
                <a:latin typeface="Calibri"/>
                <a:cs typeface="Calibri"/>
              </a:rPr>
              <a:t>Очно-</a:t>
            </a:r>
            <a:r>
              <a:rPr sz="3600" b="1" spc="-10" dirty="0">
                <a:solidFill>
                  <a:srgbClr val="622422"/>
                </a:solidFill>
                <a:latin typeface="Calibri"/>
                <a:cs typeface="Calibri"/>
              </a:rPr>
              <a:t>дистанционно</a:t>
            </a:r>
            <a:endParaRPr sz="3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655"/>
              </a:spcBef>
            </a:pPr>
            <a:endParaRPr sz="3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600" b="1" dirty="0">
                <a:solidFill>
                  <a:srgbClr val="001F5F"/>
                </a:solidFill>
                <a:latin typeface="Calibri"/>
                <a:cs typeface="Calibri"/>
              </a:rPr>
              <a:t>Пушкинский</a:t>
            </a:r>
            <a:r>
              <a:rPr sz="36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001F5F"/>
                </a:solidFill>
                <a:latin typeface="Calibri"/>
                <a:cs typeface="Calibri"/>
              </a:rPr>
              <a:t>или</a:t>
            </a:r>
            <a:r>
              <a:rPr sz="36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600" b="1" dirty="0" err="1">
                <a:solidFill>
                  <a:srgbClr val="001F5F"/>
                </a:solidFill>
                <a:latin typeface="Calibri"/>
                <a:cs typeface="Calibri"/>
              </a:rPr>
              <a:t>Онегинский</a:t>
            </a:r>
            <a:r>
              <a:rPr sz="3600" b="1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3600" b="1" spc="-25" dirty="0" smtClean="0">
                <a:solidFill>
                  <a:srgbClr val="001F5F"/>
                </a:solidFill>
                <a:latin typeface="Calibri"/>
                <a:cs typeface="Calibri"/>
              </a:rPr>
              <a:t>БАЛ</a:t>
            </a:r>
            <a:endParaRPr lang="ru-RU" sz="3600" b="1" spc="-25" dirty="0" smtClean="0">
              <a:solidFill>
                <a:srgbClr val="001F5F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ru-RU" sz="3600" b="1" spc="-25" dirty="0" smtClean="0">
                <a:solidFill>
                  <a:srgbClr val="001F5F"/>
                </a:solidFill>
                <a:latin typeface="Calibri"/>
                <a:cs typeface="Calibri"/>
              </a:rPr>
              <a:t>30.01.2025 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</TotalTime>
  <Words>891</Words>
  <Application>Microsoft Office PowerPoint</Application>
  <PresentationFormat>Экран (4:3)</PresentationFormat>
  <Paragraphs>260</Paragraphs>
  <Slides>37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Office Theme</vt:lpstr>
      <vt:lpstr>Презентация PowerPoint</vt:lpstr>
      <vt:lpstr>. Основы государственной политики по сохранению и укреплению традиционных российских духовно- нравственных ценностей от 9 ноября 2022 г. N 809</vt:lpstr>
      <vt:lpstr>Ценностно-ориентированный календарь</vt:lpstr>
      <vt:lpstr>План на 2024-2025 учебный год</vt:lpstr>
      <vt:lpstr>Сентябрь Ценность – созидательный труд</vt:lpstr>
      <vt:lpstr>Октябрь – дружба, коллективизм, взаимопомощь, взаимоуважение</vt:lpstr>
      <vt:lpstr>Ноябрь Высокие нравственные идеалы</vt:lpstr>
      <vt:lpstr>Декабрь Ценность – крепкая семья</vt:lpstr>
      <vt:lpstr>январь Ценность – Жизнь, достоинство</vt:lpstr>
      <vt:lpstr>Презентация PowerPoint</vt:lpstr>
      <vt:lpstr>Презентация PowerPoint</vt:lpstr>
      <vt:lpstr>Презентация PowerPoint</vt:lpstr>
      <vt:lpstr>Презентация PowerPoint</vt:lpstr>
      <vt:lpstr>март Ценность – служение Отечеству</vt:lpstr>
      <vt:lpstr>Презентация PowerPoint</vt:lpstr>
      <vt:lpstr>апрель Ценность – «Науки юношей питают»</vt:lpstr>
      <vt:lpstr>апрель Ценность – «Науки юношей питают»</vt:lpstr>
      <vt:lpstr>май Ценность – историческая память</vt:lpstr>
      <vt:lpstr>май Ценность – приоритет духовного над материальным</vt:lpstr>
      <vt:lpstr>июнь Ценность – русский язык</vt:lpstr>
      <vt:lpstr>июнь Ценность – русский язык</vt:lpstr>
      <vt:lpstr>июль-август Ценность – развитие через путешествие</vt:lpstr>
      <vt:lpstr>июль-август Ценность – развитие через путешествие</vt:lpstr>
      <vt:lpstr>июль-август Ценность – развитие через путешествие</vt:lpstr>
      <vt:lpstr>Июнь – октябрь </vt:lpstr>
      <vt:lpstr>Поединок Дипломатов </vt:lpstr>
      <vt:lpstr>Сентябрь, 2025  Отчет по деятельности ФИП </vt:lpstr>
      <vt:lpstr>  СОЦИАЛЬНЫЕ СЕТИ </vt:lpstr>
      <vt:lpstr>Презентация PowerPoint</vt:lpstr>
      <vt:lpstr>Сайт Ассоциации </vt:lpstr>
      <vt:lpstr>Координационный совет </vt:lpstr>
      <vt:lpstr>Научно-методический совет </vt:lpstr>
      <vt:lpstr>Центр поддержки</vt:lpstr>
      <vt:lpstr>Вопросы издания материалов РИНЦ по итогам деятлеьности ФИП «Наследие А.С.Пушкина как основа модели формирования, сохранения и укрепления традиционных российских духовно-нравственных ценностей в общеобразовательной организации»       </vt:lpstr>
      <vt:lpstr>Образовательные стажировки , обучение  апрель, 2025 </vt:lpstr>
      <vt:lpstr>Заседание по итогам двухлетней деятельности ФИП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sofia</dc:creator>
  <cp:lastModifiedBy>Admin</cp:lastModifiedBy>
  <cp:revision>10</cp:revision>
  <dcterms:created xsi:type="dcterms:W3CDTF">2025-01-21T11:05:43Z</dcterms:created>
  <dcterms:modified xsi:type="dcterms:W3CDTF">2025-09-14T17:09:57Z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2024-10-25T00:00:00Z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2025-01-21T00:00:00Z</vt:filetime>
  </property>
  <property fmtid="{D5CDD505-2E9C-101B-9397-08002B2CF9AE}" pid="5" name="Producer">
    <vt:lpwstr>Microsoft® PowerPoint® 2010</vt:lpwstr>
  </property>
</Properties>
</file>