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58" r:id="rId6"/>
    <p:sldId id="271" r:id="rId7"/>
    <p:sldId id="272" r:id="rId8"/>
    <p:sldId id="273" r:id="rId9"/>
    <p:sldId id="274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17C7E-52D3-4C21-8D47-458637ED717B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52E8C-B99F-4EEB-932E-50EDA4F04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670573-655A-41B1-9329-0058F23FDA60}" type="slidenum">
              <a:rPr lang="ru-RU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1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07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5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1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5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74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26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54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65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92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0D0FE-3980-4BB8-AF56-467A694F2CE2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48092-37C9-45C5-A699-D7010AF0D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3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Организационно-методическая модель апробации проекта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Наследие А.С. </a:t>
            </a:r>
            <a:r>
              <a:rPr lang="ru-RU" dirty="0" smtClean="0"/>
              <a:t>Пушкина как основа модели формирования, сохранения и укрепления традиционных российских духовно-нравственных ценностей в общеобразовательной организации»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72808" cy="52846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913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1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9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5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28600" y="330200"/>
            <a:ext cx="8382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/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4900" b="1" dirty="0" smtClean="0">
                <a:solidFill>
                  <a:srgbClr val="00B050"/>
                </a:solidFill>
              </a:rPr>
              <a:t>Варианты учебных планов гуманитарного профиля</a:t>
            </a:r>
            <a:endParaRPr lang="ru-RU" sz="4900" b="1" dirty="0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762000" y="1498601"/>
          <a:ext cx="7543800" cy="5668182"/>
        </p:xfrm>
        <a:graphic>
          <a:graphicData uri="http://schemas.openxmlformats.org/drawingml/2006/table">
            <a:tbl>
              <a:tblPr/>
              <a:tblGrid>
                <a:gridCol w="1885950"/>
                <a:gridCol w="1885950"/>
                <a:gridCol w="1885950"/>
                <a:gridCol w="1885950"/>
              </a:tblGrid>
              <a:tr h="66780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Гуманитарный профиль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Предметы, изучаемые на углублённом уровне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часов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78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1</a:t>
                      </a:r>
                    </a:p>
                  </a:txBody>
                  <a:tcPr marL="45720" marR="45720" marT="30480" marB="30480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678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2</a:t>
                      </a:r>
                    </a:p>
                  </a:txBody>
                  <a:tcPr marL="45720" marR="45720" marT="30480" marB="30480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78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3</a:t>
                      </a:r>
                    </a:p>
                  </a:txBody>
                  <a:tcPr marL="45720" marR="45720" marT="30480" marB="30480" anchor="ctr" horzOverflow="overflow">
                    <a:lnL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4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5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Вариант № 6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5ч.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4ч.</a:t>
                      </a: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48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558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Учебный план (педагогический класс )</a:t>
            </a:r>
            <a:endParaRPr lang="ru-RU" sz="2100" b="1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49382" y="594303"/>
          <a:ext cx="8534401" cy="7002780"/>
        </p:xfrm>
        <a:graphic>
          <a:graphicData uri="http://schemas.openxmlformats.org/drawingml/2006/table">
            <a:tbl>
              <a:tblPr/>
              <a:tblGrid>
                <a:gridCol w="2344738"/>
                <a:gridCol w="2844800"/>
                <a:gridCol w="461963"/>
                <a:gridCol w="384175"/>
                <a:gridCol w="384175"/>
                <a:gridCol w="346075"/>
                <a:gridCol w="346075"/>
                <a:gridCol w="384175"/>
                <a:gridCol w="384969"/>
                <a:gridCol w="307181"/>
                <a:gridCol w="346075"/>
              </a:tblGrid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предмет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часов в год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ПА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часов в год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ПА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2 года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Обязательная часть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57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и литература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 (англ./нем.)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340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и информатика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Алгебра и начала математического анализа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Вероятность и статистика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Естественно-научные предметы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Общественно-научные предметы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272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культура, экология и основы безопасности жизнедеятельности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безопасности жизнедеятельности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Индивидуальный проект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защита проекта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Изучаем Конституцию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языковой диплом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финансовой грамотности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Психология общения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Дебаты – дорога к эффективному общению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и культура речи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 как второй иностранный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Китайский язык и культура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Блогинг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Педагогика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Я-лидер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Учебные недели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часов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 допустимая недельная нагрузка в соответствии с действующими санитарными правилами и нормами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1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допустимая нагрузка за период обучения в 10-11-х классах в соответствии с действующими санитарными правилами и нормами в часах, итого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75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52400" y="1"/>
            <a:ext cx="8763000" cy="604309"/>
          </a:xfrm>
        </p:spPr>
        <p:txBody>
          <a:bodyPr>
            <a:norm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Введение модуля «психолого-педагогической направленности»  в предметные области</a:t>
            </a: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0500" y="584200"/>
          <a:ext cx="8724900" cy="7104126"/>
        </p:xfrm>
        <a:graphic>
          <a:graphicData uri="http://schemas.openxmlformats.org/drawingml/2006/table">
            <a:tbl>
              <a:tblPr/>
              <a:tblGrid>
                <a:gridCol w="1638300"/>
                <a:gridCol w="495300"/>
                <a:gridCol w="946150"/>
                <a:gridCol w="4816475"/>
                <a:gridCol w="828675"/>
              </a:tblGrid>
              <a:tr h="37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часов в учебном плане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Предметное содержание психолого-педагогической направленности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часов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2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Семья.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семейное воспитание;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проблема в семье.Взаимоотношение братьев и сестёр.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1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Школьное образование: профильные классы в Германии и России (принципы функционирования школы, профессиональный выбор, шаг в профессию,способы достижения цели).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Типы, виды школ.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СПО,ВУЗ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Царскосельский лицей 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пушкинского лицея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 книг: как изучать мир с помощью книг?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изучить иностранный язык с помощью книг (методики изучения/преподавания иностранного языка)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 цифровых технологий при формировании компетенций современного человека (социальные сети, блогинг)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(Второй иностранный язык)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1.Какие мы и что мы хотим?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-характер, темперамент;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-взаимоотношение со сверстниками и взрослыми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2.Друзья и их роль в нашей жизни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-роль школы, учителя,друзей в жизни подростка;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-может ли учитель быть другом?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3.Семья и мы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-Школа-второй дом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Компетенции успеха. Как школа может повлиять на твой успех в жизни и твою карьеру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Известные люди: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А.С.Пушкин и И.В.Гёте (образование, учёба в школе,что повлияло на жизненный успех..)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(Второй иностранный язык)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1.Собираюсь в университет.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где можно получить профессию «Учитель»;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какими профессиональными и личностными качествами должен владеть современный учитель.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2.Работа и занятость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-роль профориентации в выборе будущей профессии;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-выбор профессии/карьеры.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3.Шаги к пониманию культуры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-как ценности и традиции влияют на становление личности?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4.Шаги к эффективной коммуникации: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-цифровые технологии и образовательный процесс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5.Шаги в будущее. Национальная идентичность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вклад педагогической науки в образование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2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83491"/>
            <a:ext cx="7377545" cy="122843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Ученик- выпускник педагогических классов</a:t>
            </a: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User\Downloads\слайд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6292" y="1842597"/>
            <a:ext cx="5825836" cy="4618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516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Скругленный прямоугольник 84"/>
          <p:cNvSpPr/>
          <p:nvPr/>
        </p:nvSpPr>
        <p:spPr>
          <a:xfrm>
            <a:off x="5840534" y="5813737"/>
            <a:ext cx="2913209" cy="101675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развития ценностно-ориентированного учителя; </a:t>
            </a:r>
          </a:p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sz="1300" dirty="0" smtClean="0"/>
          </a:p>
          <a:p>
            <a:pPr algn="ctr"/>
            <a:endParaRPr lang="ru-RU" sz="1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  <a:solidFill>
            <a:schemeClr val="accent1">
              <a:alpha val="50000"/>
            </a:schemeClr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2000" dirty="0"/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a:t>
            </a:r>
          </a:p>
        </p:txBody>
      </p:sp>
      <p:sp>
        <p:nvSpPr>
          <p:cNvPr id="4" name="Кольцо 3"/>
          <p:cNvSpPr/>
          <p:nvPr/>
        </p:nvSpPr>
        <p:spPr>
          <a:xfrm>
            <a:off x="2224000" y="1311161"/>
            <a:ext cx="3982144" cy="3702015"/>
          </a:xfrm>
          <a:prstGeom prst="donut">
            <a:avLst>
              <a:gd name="adj" fmla="val 1385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ро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957" y="921588"/>
            <a:ext cx="2285006" cy="275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Условия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41" y="1213556"/>
            <a:ext cx="1914933" cy="252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Кадровый потенциал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8606" y="931604"/>
            <a:ext cx="2493311" cy="3007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Управление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17" y="2410376"/>
            <a:ext cx="1910606" cy="43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Материально-техническое оснащение</a:t>
            </a:r>
            <a:endParaRPr lang="ru-RU" sz="105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3173" y="5171603"/>
            <a:ext cx="3665341" cy="42355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Обсуждение, корректировка  модели 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79" y="4293096"/>
            <a:ext cx="2437184" cy="50405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организации</a:t>
            </a:r>
            <a:endParaRPr lang="ru-RU" sz="16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51520" y="4794795"/>
            <a:ext cx="288032" cy="1028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 smtClean="0"/>
              <a:t>Д.ОО</a:t>
            </a:r>
            <a:endParaRPr lang="ru-RU" sz="11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688875" y="4787945"/>
            <a:ext cx="441263" cy="103556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smtClean="0"/>
              <a:t>НОО</a:t>
            </a:r>
            <a:endParaRPr lang="ru-RU" sz="12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139355" y="4794795"/>
            <a:ext cx="288032" cy="102871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/>
              <a:t>ООО</a:t>
            </a:r>
            <a:endParaRPr lang="ru-RU" sz="14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546759" y="4797151"/>
            <a:ext cx="288032" cy="102635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СОО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791933" y="4787945"/>
            <a:ext cx="710029" cy="114417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ссуз,вуз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5" y="5823507"/>
            <a:ext cx="2373958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подготовительный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921588"/>
            <a:ext cx="3384376" cy="29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Информационно-методическое сопровождение</a:t>
            </a:r>
            <a:endParaRPr lang="ru-RU" sz="1100" b="1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095669" y="60224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095669" y="744041"/>
            <a:ext cx="0" cy="4527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подготовка 45"/>
          <p:cNvSpPr/>
          <p:nvPr/>
        </p:nvSpPr>
        <p:spPr>
          <a:xfrm>
            <a:off x="6969969" y="1616176"/>
            <a:ext cx="1105214" cy="743116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КПК</a:t>
            </a:r>
            <a:endParaRPr lang="ru-RU" sz="1600" b="1" dirty="0"/>
          </a:p>
        </p:txBody>
      </p:sp>
      <p:sp>
        <p:nvSpPr>
          <p:cNvPr id="47" name="Блок-схема: подготовка 46"/>
          <p:cNvSpPr/>
          <p:nvPr/>
        </p:nvSpPr>
        <p:spPr>
          <a:xfrm>
            <a:off x="7813717" y="1187218"/>
            <a:ext cx="1248728" cy="821993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Стажировки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48" name="Блок-схема: подготовка 47"/>
          <p:cNvSpPr/>
          <p:nvPr/>
        </p:nvSpPr>
        <p:spPr>
          <a:xfrm>
            <a:off x="6468463" y="2359410"/>
            <a:ext cx="1657353" cy="827464"/>
          </a:xfrm>
          <a:prstGeom prst="flowChartPreparation">
            <a:avLst/>
          </a:prstGeom>
          <a:solidFill>
            <a:srgbClr val="16F6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Тьюторское</a:t>
            </a:r>
            <a:r>
              <a:rPr lang="ru-RU" sz="1200" dirty="0" smtClean="0"/>
              <a:t> сопровождение</a:t>
            </a:r>
            <a:endParaRPr lang="ru-RU" sz="1200" dirty="0"/>
          </a:p>
        </p:txBody>
      </p:sp>
      <p:sp>
        <p:nvSpPr>
          <p:cNvPr id="49" name="Блок-схема: подготовка 48"/>
          <p:cNvSpPr/>
          <p:nvPr/>
        </p:nvSpPr>
        <p:spPr>
          <a:xfrm>
            <a:off x="7813717" y="2009211"/>
            <a:ext cx="1248728" cy="873439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Методи-ческие</a:t>
            </a:r>
            <a:r>
              <a:rPr lang="ru-RU" sz="1200" b="1" dirty="0" smtClean="0">
                <a:solidFill>
                  <a:srgbClr val="002060"/>
                </a:solidFill>
              </a:rPr>
              <a:t> дни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2" name="Блок-схема: подготовка 51"/>
          <p:cNvSpPr/>
          <p:nvPr/>
        </p:nvSpPr>
        <p:spPr>
          <a:xfrm>
            <a:off x="7813717" y="2859694"/>
            <a:ext cx="1332148" cy="883171"/>
          </a:xfrm>
          <a:prstGeom prst="flowChartPrepar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err="1" smtClean="0">
                <a:solidFill>
                  <a:srgbClr val="002060"/>
                </a:solidFill>
              </a:rPr>
              <a:t>Метод.разработки</a:t>
            </a:r>
            <a:r>
              <a:rPr lang="ru-RU" sz="1050" b="1" dirty="0" smtClean="0">
                <a:solidFill>
                  <a:srgbClr val="002060"/>
                </a:solidFill>
              </a:rPr>
              <a:t> в помощь Учителю</a:t>
            </a:r>
            <a:endParaRPr lang="ru-RU" sz="1050" b="1" dirty="0">
              <a:solidFill>
                <a:srgbClr val="002060"/>
              </a:solidFill>
            </a:endParaRPr>
          </a:p>
        </p:txBody>
      </p:sp>
      <p:sp>
        <p:nvSpPr>
          <p:cNvPr id="53" name="Блок-схема: подготовка 52"/>
          <p:cNvSpPr/>
          <p:nvPr/>
        </p:nvSpPr>
        <p:spPr>
          <a:xfrm>
            <a:off x="6444921" y="3166188"/>
            <a:ext cx="1798773" cy="1568163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Диагностика</a:t>
            </a: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ГАОУ 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</a:rPr>
              <a:t>«Центр оценки профессионального мастерства и квалификации </a:t>
            </a:r>
            <a:r>
              <a:rPr lang="ru-RU" sz="1100" b="1" dirty="0">
                <a:solidFill>
                  <a:schemeClr val="bg1">
                    <a:lumMod val="95000"/>
                  </a:schemeClr>
                </a:solidFill>
              </a:rPr>
              <a:t>педагогов</a:t>
            </a:r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805024" y="5582568"/>
            <a:ext cx="2847096" cy="9637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Создание моделей в школах: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языком обучения; 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неродным;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русские школы за рубежом; 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55" name="Двойная стрелка влево/вправо 54"/>
          <p:cNvSpPr/>
          <p:nvPr/>
        </p:nvSpPr>
        <p:spPr>
          <a:xfrm rot="18038681">
            <a:off x="2147502" y="1841643"/>
            <a:ext cx="1298149" cy="851059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Самоуп-равление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20341943">
            <a:off x="3102444" y="1372286"/>
            <a:ext cx="1368239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Лицей №9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57" name="Двойная стрелка влево/вправо 56"/>
          <p:cNvSpPr/>
          <p:nvPr/>
        </p:nvSpPr>
        <p:spPr>
          <a:xfrm rot="1683736">
            <a:off x="4440756" y="1587552"/>
            <a:ext cx="133915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Коорд.совет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8" name="Двойная стрелка влево/вправо 57"/>
          <p:cNvSpPr/>
          <p:nvPr/>
        </p:nvSpPr>
        <p:spPr>
          <a:xfrm rot="4544740">
            <a:off x="5053414" y="2753770"/>
            <a:ext cx="177347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chemeClr val="tx2"/>
                </a:solidFill>
              </a:rPr>
              <a:t>проектн</a:t>
            </a:r>
            <a:r>
              <a:rPr lang="ru-RU" sz="1100" b="1" dirty="0" smtClean="0">
                <a:solidFill>
                  <a:schemeClr val="tx2"/>
                </a:solidFill>
              </a:rPr>
              <a:t>, </a:t>
            </a:r>
            <a:r>
              <a:rPr lang="ru-RU" sz="1100" b="1" dirty="0" err="1" smtClean="0">
                <a:solidFill>
                  <a:schemeClr val="tx2"/>
                </a:solidFill>
              </a:rPr>
              <a:t>раб.группы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59" name="Двойная стрелка влево/вправо 58"/>
          <p:cNvSpPr/>
          <p:nvPr/>
        </p:nvSpPr>
        <p:spPr>
          <a:xfrm rot="10800000">
            <a:off x="5346960" y="5967523"/>
            <a:ext cx="705803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войная стрелка влево/вправо 60"/>
          <p:cNvSpPr/>
          <p:nvPr/>
        </p:nvSpPr>
        <p:spPr>
          <a:xfrm rot="18447439">
            <a:off x="4808794" y="3959743"/>
            <a:ext cx="1537465" cy="768463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Совет родителей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2909151" y="4371915"/>
            <a:ext cx="2593690" cy="90870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2"/>
                </a:solidFill>
              </a:rPr>
              <a:t>Ценностно-ориентированная образовательная среда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63" name="Двойная стрелка влево/вправо 62"/>
          <p:cNvSpPr/>
          <p:nvPr/>
        </p:nvSpPr>
        <p:spPr>
          <a:xfrm rot="3663486">
            <a:off x="2304913" y="4067168"/>
            <a:ext cx="1242157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УКЛАД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4" name="Двойная стрелка влево/вправо 63"/>
          <p:cNvSpPr/>
          <p:nvPr/>
        </p:nvSpPr>
        <p:spPr>
          <a:xfrm rot="5174300">
            <a:off x="1923670" y="3149995"/>
            <a:ext cx="1008112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НПА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2796576" y="1916939"/>
            <a:ext cx="2780950" cy="250896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Ценностно-ориентированная технология «ПЕДАГОГИКА </a:t>
            </a:r>
            <a:r>
              <a:rPr lang="ru-RU" sz="1600" b="1" dirty="0" err="1" smtClean="0">
                <a:solidFill>
                  <a:srgbClr val="002060"/>
                </a:solidFill>
              </a:rPr>
              <a:t>А.С.Пушкина</a:t>
            </a:r>
            <a:r>
              <a:rPr lang="ru-RU" sz="1600" b="1" dirty="0" smtClean="0">
                <a:solidFill>
                  <a:srgbClr val="002060"/>
                </a:solidFill>
              </a:rPr>
              <a:t>»</a:t>
            </a:r>
            <a:endParaRPr lang="ru-RU" sz="4000" b="1" dirty="0"/>
          </a:p>
          <a:p>
            <a:pPr algn="ctr"/>
            <a:endParaRPr lang="ru-RU" sz="12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1502" y="6175945"/>
            <a:ext cx="23659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технологический</a:t>
            </a:r>
            <a:endParaRPr lang="ru-RU" dirty="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36001" y="6546305"/>
            <a:ext cx="2341466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обощающий</a:t>
            </a:r>
            <a:endParaRPr lang="ru-RU" dirty="0"/>
          </a:p>
        </p:txBody>
      </p:sp>
      <p:sp>
        <p:nvSpPr>
          <p:cNvPr id="68" name="Блок-схема: подготовка 67"/>
          <p:cNvSpPr/>
          <p:nvPr/>
        </p:nvSpPr>
        <p:spPr>
          <a:xfrm>
            <a:off x="6052763" y="1215763"/>
            <a:ext cx="1182973" cy="805645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Научное </a:t>
            </a:r>
            <a:r>
              <a:rPr lang="ru-RU" sz="1100" b="1" dirty="0" err="1" smtClean="0"/>
              <a:t>руковод-ство</a:t>
            </a:r>
            <a:endParaRPr lang="ru-RU" sz="1100" b="1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-4328" y="1480045"/>
            <a:ext cx="1919260" cy="474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Информационно-технологическое сопровождение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86" y="2858336"/>
            <a:ext cx="1914933" cy="368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Технологическое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886" y="1950000"/>
            <a:ext cx="1914933" cy="436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Диагностика и анализ образовательных запросов 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3738" y="3239169"/>
            <a:ext cx="1914933" cy="484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Профессиональное обеспечение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-13595" y="3698241"/>
            <a:ext cx="1914933" cy="450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Организационное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>
            <a:stCxn id="9" idx="1"/>
            <a:endCxn id="16" idx="3"/>
          </p:cNvCxnSpPr>
          <p:nvPr/>
        </p:nvCxnSpPr>
        <p:spPr>
          <a:xfrm flipH="1">
            <a:off x="2481463" y="5383383"/>
            <a:ext cx="371710" cy="5841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9" idx="1"/>
          </p:cNvCxnSpPr>
          <p:nvPr/>
        </p:nvCxnSpPr>
        <p:spPr>
          <a:xfrm flipH="1">
            <a:off x="2137135" y="5383383"/>
            <a:ext cx="716038" cy="77018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9" idx="1"/>
            <a:endCxn id="67" idx="3"/>
          </p:cNvCxnSpPr>
          <p:nvPr/>
        </p:nvCxnSpPr>
        <p:spPr>
          <a:xfrm flipH="1">
            <a:off x="2477467" y="5383383"/>
            <a:ext cx="375706" cy="13069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2105350" y="6382638"/>
            <a:ext cx="69967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endCxn id="67" idx="3"/>
          </p:cNvCxnSpPr>
          <p:nvPr/>
        </p:nvCxnSpPr>
        <p:spPr>
          <a:xfrm flipH="1">
            <a:off x="2477467" y="6690321"/>
            <a:ext cx="372867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Двойная стрелка влево/вправо 59"/>
          <p:cNvSpPr/>
          <p:nvPr/>
        </p:nvSpPr>
        <p:spPr>
          <a:xfrm rot="16200000">
            <a:off x="-14217" y="3988017"/>
            <a:ext cx="504055" cy="315451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2025 год – апробация в пяти 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52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апробации №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Школа № 43 </a:t>
            </a:r>
            <a:r>
              <a:rPr lang="ru-RU" dirty="0" err="1" smtClean="0"/>
              <a:t>им.А.С.Пушкина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 smtClean="0"/>
              <a:t>с углублённым изучением немецкого языка» г. Ярославль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05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Скругленный прямоугольник 84"/>
          <p:cNvSpPr/>
          <p:nvPr/>
        </p:nvSpPr>
        <p:spPr>
          <a:xfrm>
            <a:off x="5840534" y="5813737"/>
            <a:ext cx="2913209" cy="101675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развития ценностно-ориентированного учителя; </a:t>
            </a:r>
          </a:p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sz="1300" dirty="0" smtClean="0"/>
          </a:p>
          <a:p>
            <a:pPr algn="ctr"/>
            <a:endParaRPr lang="ru-RU" sz="1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  <a:solidFill>
            <a:schemeClr val="accent1">
              <a:alpha val="50000"/>
            </a:schemeClr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1600" dirty="0"/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</a:t>
            </a:r>
            <a:r>
              <a:rPr lang="ru-RU" sz="1600" dirty="0" smtClean="0"/>
              <a:t>Пушкина Школа 43, г. Ярославль</a:t>
            </a:r>
            <a:endParaRPr lang="ru-RU" sz="1600" dirty="0"/>
          </a:p>
        </p:txBody>
      </p:sp>
      <p:sp>
        <p:nvSpPr>
          <p:cNvPr id="4" name="Кольцо 3"/>
          <p:cNvSpPr/>
          <p:nvPr/>
        </p:nvSpPr>
        <p:spPr>
          <a:xfrm>
            <a:off x="2224000" y="1311161"/>
            <a:ext cx="3982144" cy="3702015"/>
          </a:xfrm>
          <a:prstGeom prst="donut">
            <a:avLst>
              <a:gd name="adj" fmla="val 1385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957" y="921588"/>
            <a:ext cx="2285006" cy="275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Условия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41" y="1213556"/>
            <a:ext cx="1914933" cy="252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Кадровый потенциал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8606" y="931604"/>
            <a:ext cx="2493311" cy="3007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Управление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17" y="2410376"/>
            <a:ext cx="1910606" cy="43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Материально-техническое оснащение</a:t>
            </a:r>
            <a:endParaRPr lang="ru-RU" sz="105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3173" y="5171603"/>
            <a:ext cx="3665341" cy="42355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Обсуждение, корректировка  модели 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79" y="4293096"/>
            <a:ext cx="2437184" cy="50405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организации</a:t>
            </a:r>
            <a:endParaRPr lang="ru-RU" sz="16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51520" y="4794795"/>
            <a:ext cx="288032" cy="1028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 smtClean="0"/>
              <a:t>Д.ОО</a:t>
            </a:r>
            <a:endParaRPr lang="ru-RU" sz="11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688875" y="4787945"/>
            <a:ext cx="441263" cy="103556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smtClean="0"/>
              <a:t>НОО</a:t>
            </a:r>
            <a:endParaRPr lang="ru-RU" sz="12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139355" y="4794795"/>
            <a:ext cx="288032" cy="102871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/>
              <a:t>ООО</a:t>
            </a:r>
            <a:endParaRPr lang="ru-RU" sz="14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546759" y="4787382"/>
            <a:ext cx="288032" cy="102635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Лицей № 9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791933" y="4787945"/>
            <a:ext cx="710029" cy="114417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ссуз,вуз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5" y="5823507"/>
            <a:ext cx="2373958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подготовительный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921588"/>
            <a:ext cx="3384376" cy="29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Информационно-методическое сопровождение</a:t>
            </a:r>
            <a:endParaRPr lang="ru-RU" sz="1100" b="1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095669" y="60224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095669" y="744041"/>
            <a:ext cx="0" cy="4527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подготовка 45"/>
          <p:cNvSpPr/>
          <p:nvPr/>
        </p:nvSpPr>
        <p:spPr>
          <a:xfrm>
            <a:off x="6969969" y="1616176"/>
            <a:ext cx="1105214" cy="743116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КПК</a:t>
            </a:r>
            <a:endParaRPr lang="ru-RU" sz="1600" b="1" dirty="0"/>
          </a:p>
        </p:txBody>
      </p:sp>
      <p:sp>
        <p:nvSpPr>
          <p:cNvPr id="47" name="Блок-схема: подготовка 46"/>
          <p:cNvSpPr/>
          <p:nvPr/>
        </p:nvSpPr>
        <p:spPr>
          <a:xfrm>
            <a:off x="7813717" y="1187218"/>
            <a:ext cx="1248728" cy="821993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Научное консультирование  </a:t>
            </a:r>
            <a:endParaRPr lang="ru-RU" sz="1200" dirty="0"/>
          </a:p>
        </p:txBody>
      </p:sp>
      <p:sp>
        <p:nvSpPr>
          <p:cNvPr id="48" name="Блок-схема: подготовка 47"/>
          <p:cNvSpPr/>
          <p:nvPr/>
        </p:nvSpPr>
        <p:spPr>
          <a:xfrm>
            <a:off x="6468463" y="2359410"/>
            <a:ext cx="1657353" cy="827464"/>
          </a:xfrm>
          <a:prstGeom prst="flowChartPreparation">
            <a:avLst/>
          </a:prstGeom>
          <a:solidFill>
            <a:srgbClr val="16F6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Тьюторское</a:t>
            </a:r>
            <a:r>
              <a:rPr lang="ru-RU" sz="1200" dirty="0" smtClean="0"/>
              <a:t> сопровождение</a:t>
            </a:r>
            <a:endParaRPr lang="ru-RU" sz="1200" dirty="0"/>
          </a:p>
        </p:txBody>
      </p:sp>
      <p:sp>
        <p:nvSpPr>
          <p:cNvPr id="49" name="Блок-схема: подготовка 48"/>
          <p:cNvSpPr/>
          <p:nvPr/>
        </p:nvSpPr>
        <p:spPr>
          <a:xfrm>
            <a:off x="7813717" y="2009211"/>
            <a:ext cx="1248728" cy="873439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Методи-ческие</a:t>
            </a:r>
            <a:r>
              <a:rPr lang="ru-RU" sz="1200" b="1" dirty="0" smtClean="0">
                <a:solidFill>
                  <a:srgbClr val="002060"/>
                </a:solidFill>
              </a:rPr>
              <a:t> дни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2" name="Блок-схема: подготовка 51"/>
          <p:cNvSpPr/>
          <p:nvPr/>
        </p:nvSpPr>
        <p:spPr>
          <a:xfrm>
            <a:off x="7813717" y="2859694"/>
            <a:ext cx="1332148" cy="883171"/>
          </a:xfrm>
          <a:prstGeom prst="flowChartPrepar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err="1" smtClean="0">
                <a:solidFill>
                  <a:srgbClr val="002060"/>
                </a:solidFill>
              </a:rPr>
              <a:t>Метод.разработки</a:t>
            </a:r>
            <a:r>
              <a:rPr lang="ru-RU" sz="1050" b="1" dirty="0" smtClean="0">
                <a:solidFill>
                  <a:srgbClr val="002060"/>
                </a:solidFill>
              </a:rPr>
              <a:t> в помощь Учителю</a:t>
            </a:r>
            <a:endParaRPr lang="ru-RU" sz="1050" b="1" dirty="0">
              <a:solidFill>
                <a:srgbClr val="002060"/>
              </a:solidFill>
            </a:endParaRPr>
          </a:p>
        </p:txBody>
      </p:sp>
      <p:sp>
        <p:nvSpPr>
          <p:cNvPr id="53" name="Блок-схема: подготовка 52"/>
          <p:cNvSpPr/>
          <p:nvPr/>
        </p:nvSpPr>
        <p:spPr>
          <a:xfrm>
            <a:off x="6444921" y="3166188"/>
            <a:ext cx="1798773" cy="1568163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ЯРГПУ </a:t>
            </a:r>
            <a:r>
              <a:rPr lang="ru-RU" sz="1200" b="1" dirty="0" err="1" smtClean="0">
                <a:solidFill>
                  <a:schemeClr val="bg1">
                    <a:lumMod val="95000"/>
                  </a:schemeClr>
                </a:solidFill>
              </a:rPr>
              <a:t>им.К.Д.Ушинского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805024" y="5582568"/>
            <a:ext cx="2847096" cy="9637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Модель «Воспитательная система школы 43»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5" name="Двойная стрелка влево/вправо 54"/>
          <p:cNvSpPr/>
          <p:nvPr/>
        </p:nvSpPr>
        <p:spPr>
          <a:xfrm rot="18038681">
            <a:off x="2147502" y="1841643"/>
            <a:ext cx="1298149" cy="851059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Самоуп-равление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20341943">
            <a:off x="3102444" y="1372286"/>
            <a:ext cx="1368239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/>
                </a:solidFill>
              </a:rPr>
              <a:t>Школа 43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57" name="Двойная стрелка влево/вправо 56"/>
          <p:cNvSpPr/>
          <p:nvPr/>
        </p:nvSpPr>
        <p:spPr>
          <a:xfrm rot="1683736">
            <a:off x="4440756" y="1587552"/>
            <a:ext cx="133915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Коорд.совет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8" name="Двойная стрелка влево/вправо 57"/>
          <p:cNvSpPr/>
          <p:nvPr/>
        </p:nvSpPr>
        <p:spPr>
          <a:xfrm rot="4544740">
            <a:off x="5053414" y="2753770"/>
            <a:ext cx="177347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chemeClr val="tx2"/>
                </a:solidFill>
              </a:rPr>
              <a:t>проектн</a:t>
            </a:r>
            <a:r>
              <a:rPr lang="ru-RU" sz="1100" b="1" dirty="0" smtClean="0">
                <a:solidFill>
                  <a:schemeClr val="tx2"/>
                </a:solidFill>
              </a:rPr>
              <a:t>, </a:t>
            </a:r>
            <a:r>
              <a:rPr lang="ru-RU" sz="1100" b="1" dirty="0" err="1" smtClean="0">
                <a:solidFill>
                  <a:schemeClr val="tx2"/>
                </a:solidFill>
              </a:rPr>
              <a:t>раб.группы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59" name="Двойная стрелка влево/вправо 58"/>
          <p:cNvSpPr/>
          <p:nvPr/>
        </p:nvSpPr>
        <p:spPr>
          <a:xfrm rot="10800000">
            <a:off x="5346960" y="5967523"/>
            <a:ext cx="705803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войная стрелка влево/вправо 60"/>
          <p:cNvSpPr/>
          <p:nvPr/>
        </p:nvSpPr>
        <p:spPr>
          <a:xfrm rot="18447439">
            <a:off x="4808794" y="3959743"/>
            <a:ext cx="1537465" cy="768463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Совет родителей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2909151" y="4371915"/>
            <a:ext cx="2593690" cy="90870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</a:rPr>
              <a:t>Ценностно-ориентированная технология «ПЕДАГОГИКА </a:t>
            </a:r>
            <a:r>
              <a:rPr lang="ru-RU" sz="1100" b="1" dirty="0" err="1">
                <a:solidFill>
                  <a:srgbClr val="002060"/>
                </a:solidFill>
              </a:rPr>
              <a:t>А.С.Пушкина</a:t>
            </a:r>
            <a:r>
              <a:rPr lang="ru-RU" sz="1100" b="1" dirty="0">
                <a:solidFill>
                  <a:srgbClr val="002060"/>
                </a:solidFill>
              </a:rPr>
              <a:t>»</a:t>
            </a:r>
            <a:endParaRPr lang="ru-RU" sz="2800" b="1" dirty="0"/>
          </a:p>
        </p:txBody>
      </p:sp>
      <p:sp>
        <p:nvSpPr>
          <p:cNvPr id="63" name="Двойная стрелка влево/вправо 62"/>
          <p:cNvSpPr/>
          <p:nvPr/>
        </p:nvSpPr>
        <p:spPr>
          <a:xfrm rot="3663486">
            <a:off x="2304913" y="4067168"/>
            <a:ext cx="1242157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УКЛАД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4" name="Двойная стрелка влево/вправо 63"/>
          <p:cNvSpPr/>
          <p:nvPr/>
        </p:nvSpPr>
        <p:spPr>
          <a:xfrm rot="5174300">
            <a:off x="1923670" y="3149995"/>
            <a:ext cx="1008112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НПА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2805024" y="1911705"/>
            <a:ext cx="2780950" cy="2508965"/>
          </a:xfrm>
          <a:prstGeom prst="ellipse">
            <a:avLst/>
          </a:prstGeom>
          <a:solidFill>
            <a:schemeClr val="accent6">
              <a:lumMod val="40000"/>
              <a:lumOff val="60000"/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Ценностно-ориентированная </a:t>
            </a:r>
            <a:r>
              <a:rPr lang="ru-RU" sz="1200" b="1" dirty="0" smtClean="0">
                <a:solidFill>
                  <a:schemeClr val="tx2"/>
                </a:solidFill>
              </a:rPr>
              <a:t>образовательная среда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«Воспитательная система школы № 43 </a:t>
            </a:r>
            <a:r>
              <a:rPr lang="ru-RU" sz="1200" b="1" dirty="0" err="1" smtClean="0">
                <a:solidFill>
                  <a:schemeClr val="tx2"/>
                </a:solidFill>
              </a:rPr>
              <a:t>им.А.С.Пушкина</a:t>
            </a:r>
            <a:r>
              <a:rPr lang="ru-RU" sz="1200" b="1" dirty="0" smtClean="0">
                <a:solidFill>
                  <a:schemeClr val="tx2"/>
                </a:solidFill>
              </a:rPr>
              <a:t> с углубленным изучением английского языка»</a:t>
            </a:r>
            <a:endParaRPr lang="ru-RU" sz="1200" b="1" dirty="0">
              <a:solidFill>
                <a:schemeClr val="tx2"/>
              </a:solidFill>
            </a:endParaRPr>
          </a:p>
          <a:p>
            <a:pPr algn="ctr"/>
            <a:endParaRPr lang="ru-RU" sz="12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1502" y="6175945"/>
            <a:ext cx="23659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технологический</a:t>
            </a:r>
            <a:endParaRPr lang="ru-RU" dirty="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36001" y="6546305"/>
            <a:ext cx="2341466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обощающий</a:t>
            </a:r>
            <a:endParaRPr lang="ru-RU" dirty="0"/>
          </a:p>
        </p:txBody>
      </p:sp>
      <p:sp>
        <p:nvSpPr>
          <p:cNvPr id="68" name="Блок-схема: подготовка 67"/>
          <p:cNvSpPr/>
          <p:nvPr/>
        </p:nvSpPr>
        <p:spPr>
          <a:xfrm>
            <a:off x="6052763" y="1215763"/>
            <a:ext cx="1182973" cy="805645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Научное </a:t>
            </a:r>
            <a:r>
              <a:rPr lang="ru-RU" sz="1100" b="1" dirty="0" err="1" smtClean="0"/>
              <a:t>руковод-ство</a:t>
            </a:r>
            <a:endParaRPr lang="ru-RU" sz="1100" b="1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-4328" y="1480045"/>
            <a:ext cx="1919260" cy="474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Информационно-технологическое сопровождение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86" y="2858336"/>
            <a:ext cx="1914933" cy="368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Технологическое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886" y="1950000"/>
            <a:ext cx="1914933" cy="436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Диагностика и анализ образовательных запросов 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3738" y="3239169"/>
            <a:ext cx="1914933" cy="484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Профессиональное обеспечение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-13595" y="3698241"/>
            <a:ext cx="1914933" cy="450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Организационное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>
            <a:stCxn id="9" idx="1"/>
            <a:endCxn id="16" idx="3"/>
          </p:cNvCxnSpPr>
          <p:nvPr/>
        </p:nvCxnSpPr>
        <p:spPr>
          <a:xfrm flipH="1">
            <a:off x="2481463" y="5383383"/>
            <a:ext cx="371710" cy="5841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9" idx="1"/>
          </p:cNvCxnSpPr>
          <p:nvPr/>
        </p:nvCxnSpPr>
        <p:spPr>
          <a:xfrm flipH="1">
            <a:off x="2137135" y="5383383"/>
            <a:ext cx="716038" cy="77018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9" idx="1"/>
            <a:endCxn id="67" idx="3"/>
          </p:cNvCxnSpPr>
          <p:nvPr/>
        </p:nvCxnSpPr>
        <p:spPr>
          <a:xfrm flipH="1">
            <a:off x="2477467" y="5383383"/>
            <a:ext cx="375706" cy="13069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2105350" y="6382638"/>
            <a:ext cx="69967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endCxn id="67" idx="3"/>
          </p:cNvCxnSpPr>
          <p:nvPr/>
        </p:nvCxnSpPr>
        <p:spPr>
          <a:xfrm flipH="1">
            <a:off x="2477467" y="6690321"/>
            <a:ext cx="372867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Двойная стрелка влево/вправо 59"/>
          <p:cNvSpPr/>
          <p:nvPr/>
        </p:nvSpPr>
        <p:spPr>
          <a:xfrm rot="16200000">
            <a:off x="-14217" y="3988017"/>
            <a:ext cx="504055" cy="315451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4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5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Педагогика Пушкина в образовательной программе школы</a:t>
            </a:r>
            <a:endParaRPr lang="ru-RU" dirty="0"/>
          </a:p>
        </p:txBody>
      </p:sp>
      <p:pic>
        <p:nvPicPr>
          <p:cNvPr id="9" name="Picture 2" descr="C:\Users\User\Downloads\слайд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74" y="1579417"/>
            <a:ext cx="4379753" cy="4610246"/>
          </a:xfrm>
          <a:prstGeom prst="rect">
            <a:avLst/>
          </a:prstGeom>
          <a:noFill/>
        </p:spPr>
      </p:pic>
      <p:pic>
        <p:nvPicPr>
          <p:cNvPr id="10" name="Picture 2" descr="C:\Users\User\Downloads\слайд3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5741" y="1653309"/>
            <a:ext cx="4266532" cy="4527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64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558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Учебный план (педагогический класс )</a:t>
            </a:r>
            <a:endParaRPr lang="ru-RU" sz="2100" b="1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49382" y="594303"/>
          <a:ext cx="8534401" cy="7002780"/>
        </p:xfrm>
        <a:graphic>
          <a:graphicData uri="http://schemas.openxmlformats.org/drawingml/2006/table">
            <a:tbl>
              <a:tblPr/>
              <a:tblGrid>
                <a:gridCol w="2344738"/>
                <a:gridCol w="2844800"/>
                <a:gridCol w="461963"/>
                <a:gridCol w="384175"/>
                <a:gridCol w="384175"/>
                <a:gridCol w="346075"/>
                <a:gridCol w="346075"/>
                <a:gridCol w="384175"/>
                <a:gridCol w="384969"/>
                <a:gridCol w="307181"/>
                <a:gridCol w="346075"/>
              </a:tblGrid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предмет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marL="45720" marR="45720" marT="30480" marB="304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часов в год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ПА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часов в год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ПА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2 года</a:t>
                      </a:r>
                    </a:p>
                  </a:txBody>
                  <a:tcPr marL="45720" marR="45720" marT="30480" marB="3048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Обязательная часть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57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и литература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 (англ./нем.)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340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и информатика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Алгебра и начала математического анализа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Вероятность и статистика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Естественно-научные предметы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Общественно-научные предметы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272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культура, экология и основы безопасности жизнедеятельности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безопасности жизнедеятельности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Индивидуальный проект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защита проекта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marT="30480" marB="30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Изучаем Конституцию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языковой диплом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финансовой грамотности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Психология общения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Дебаты – дорога к эффективному общению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и культура речи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 как второй иностранный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Китайский язык и культура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Блогинг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Педагогика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Я-лидер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Учебные недели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часов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 допустимая недельная нагрузка в соответствии с действующими санитарными правилами и нормами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1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допустимая нагрузка за период обучения в 10-11-х классах в соответствии с действующими санитарными правилами и нормами в часах, итого 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2516</a:t>
                      </a: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1425</Words>
  <Application>Microsoft Office PowerPoint</Application>
  <PresentationFormat>Экран (4:3)</PresentationFormat>
  <Paragraphs>736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Организационно-методическая модель апробации проекта   «Наследие А.С. Пушкина как основа модели формирования, сохранения и укрепления традиционных российских духовно-нравственных ценностей в общеобразовательной организации»</vt:lpstr>
      <vt:lpstr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vt:lpstr>
      <vt:lpstr>2025 год – апробация в пяти ОО</vt:lpstr>
      <vt:lpstr>Модель апробации № 1</vt:lpstr>
      <vt:lpstr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 Школа 43, г. Ярославль</vt:lpstr>
      <vt:lpstr>Презентация PowerPoint</vt:lpstr>
      <vt:lpstr>Презентация PowerPoint</vt:lpstr>
      <vt:lpstr>Педагогика Пушкина в образовательной программе школы</vt:lpstr>
      <vt:lpstr>Учебный план (педагогический класс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Варианты учебных планов гуманитарного профиля</vt:lpstr>
      <vt:lpstr>Учебный план (педагогический класс )</vt:lpstr>
      <vt:lpstr>Введение модуля «психолого-педагогической направленности»  в предметные области</vt:lpstr>
      <vt:lpstr>Ученик- выпускник педагогических классов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dc:title>
  <dc:creator>Admin</dc:creator>
  <cp:lastModifiedBy>Admin</cp:lastModifiedBy>
  <cp:revision>4</cp:revision>
  <dcterms:created xsi:type="dcterms:W3CDTF">2024-09-25T13:33:41Z</dcterms:created>
  <dcterms:modified xsi:type="dcterms:W3CDTF">2025-09-14T19:07:16Z</dcterms:modified>
</cp:coreProperties>
</file>