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74" r:id="rId4"/>
    <p:sldId id="275" r:id="rId5"/>
    <p:sldId id="276" r:id="rId6"/>
    <p:sldId id="277" r:id="rId7"/>
    <p:sldId id="273" r:id="rId8"/>
    <p:sldId id="266" r:id="rId9"/>
    <p:sldId id="268" r:id="rId10"/>
    <p:sldId id="267" r:id="rId11"/>
    <p:sldId id="269" r:id="rId12"/>
    <p:sldId id="270" r:id="rId13"/>
    <p:sldId id="271" r:id="rId14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Сидоренко Анна Владимировна" initials="САВ" lastIdx="1" clrIdx="0">
    <p:extLst>
      <p:ext uri="{19B8F6BF-5375-455C-9EA6-DF929625EA0E}">
        <p15:presenceInfo xmlns:p15="http://schemas.microsoft.com/office/powerpoint/2012/main" xmlns="" userId="S::SidorenkoAV@ieml.ru::d90bb7ce-d2e1-4d18-be6c-145eb015bbe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7" autoAdjust="0"/>
    <p:restoredTop sz="94660"/>
  </p:normalViewPr>
  <p:slideViewPr>
    <p:cSldViewPr snapToGrid="0">
      <p:cViewPr>
        <p:scale>
          <a:sx n="99" d="100"/>
          <a:sy n="99" d="100"/>
        </p:scale>
        <p:origin x="-468" y="-4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02-26T13:38:23.135" idx="1">
    <p:pos x="10" y="10"/>
    <p:text/>
    <p:extLst>
      <p:ext uri="{C676402C-5697-4E1C-873F-D02D1690AC5C}">
        <p15:threadingInfo xmlns:p15="http://schemas.microsoft.com/office/powerpoint/2012/main" xmlns="" timeZoneBias="-18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FDD31E4-53D2-4EC4-AC4C-D28C55C9F6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760AFAC3-A7DC-4946-BEBF-5385F38C21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D49B0C7-C562-43D0-B231-42C4DEF931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B887-BF26-4B52-9CF1-4E606D4738D2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F10359A-2D0C-4A25-820B-ED42BD93D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C4C7983-4893-4057-B760-A1E24EC25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B8FA-C9B6-4A30-A75F-6E15E15AC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39124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309C716-25E7-4BF6-9948-D6BAE5E3C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9716D2B-4933-4056-BDC9-E22A495E77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9393C3E-8797-49D0-A264-E0665674F9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B887-BF26-4B52-9CF1-4E606D4738D2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20420F7-0154-4DB0-92F3-9CB816F1D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876C15B-B19F-4E7F-8C65-0387C5041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B8FA-C9B6-4A30-A75F-6E15E15AC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6787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CD683E91-5167-4C20-A28F-2A8A031BF8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BD75050E-667E-49B8-9967-D779756059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A632D2C-9DBE-497E-8DC8-7C6FBB5C61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B887-BF26-4B52-9CF1-4E606D4738D2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3FC7F53-571C-4256-BCB4-6A319A01D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2361E85-DDE8-49E0-9C67-3CDCB60F1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B8FA-C9B6-4A30-A75F-6E15E15AC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2680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2325EB1-7D01-4580-8E9F-9E471F9EE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BF5C2AA-30AC-42B5-9E45-23A61FBC22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017FDF5-DF0D-42AE-8C19-40E5E0112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B887-BF26-4B52-9CF1-4E606D4738D2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EDEBE22-E1FB-4EE9-9E4B-5D7A5CB79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E68D6EF-9046-4199-B371-7FC7B45FC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B8FA-C9B6-4A30-A75F-6E15E15AC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1250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3599B9F-C1FF-4A8E-A1AC-8D9415E5E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8FD3BCE-5991-4256-B875-B7D1E200CC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F4A194E-68F1-4F61-87ED-5DB4E90274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B887-BF26-4B52-9CF1-4E606D4738D2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F561E02-33DC-4A79-B463-43CE31FC5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5765A58-B7FC-47BF-B732-6DD97E32D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B8FA-C9B6-4A30-A75F-6E15E15AC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5293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090C2D4-DD67-41E5-87A2-F17E7D673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F314EC4-4511-4A96-9D8E-DE697E8E31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AEA8721-42B1-423D-8A48-729D3924CC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2635990-5024-4072-BC88-4EA932551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B887-BF26-4B52-9CF1-4E606D4738D2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F12FA22-B457-4F47-B264-4291E6222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4F9EFDF-AA10-4927-B037-626381A44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B8FA-C9B6-4A30-A75F-6E15E15AC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3895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7C4F1F7-1F70-47F3-9357-315728E64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953CBC2-168A-4F92-A771-5234383DBB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9363C4C-58BD-4DB8-825A-66F69F56FB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1DCF5D4D-2048-4002-AC79-26BA0429F4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D43DED1D-4F7C-4949-BC63-4ED8636C08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81F5A502-96A5-43BA-B377-ECD32F9AF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B887-BF26-4B52-9CF1-4E606D4738D2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F0058D55-8E23-42D9-A249-DE7938E1D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17E1D181-4264-4E6B-9651-F0CA4C306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B8FA-C9B6-4A30-A75F-6E15E15AC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6942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54FA872-E7DE-435E-9289-DA0A22718F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44966C12-8249-4ABC-B43C-A7E12ADC8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B887-BF26-4B52-9CF1-4E606D4738D2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AF4B6A90-66E6-4161-870B-8BD50696C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F29D8C8C-04FC-4A8A-9E74-1E911CF88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B8FA-C9B6-4A30-A75F-6E15E15AC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6984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9EF187AB-3A7D-4450-A81E-F407FB71B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B887-BF26-4B52-9CF1-4E606D4738D2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98081D32-75AA-4910-8A35-F0CDD07C9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639BF648-78BB-420E-B564-C3E91FC21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B8FA-C9B6-4A30-A75F-6E15E15AC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87895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5439643-2F06-48DE-95D4-B79E3D3D7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F269127-2D85-4308-988E-5371B6FD35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1CFD8077-A484-4902-836E-1A9311D342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7A85A36-8FEB-4B35-ACEF-70356D8B6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B887-BF26-4B52-9CF1-4E606D4738D2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47ABB48-AFC0-47A3-B77A-7B2C19B54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20E54B6-80CF-45BE-9EFE-3ACD8CD7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B8FA-C9B6-4A30-A75F-6E15E15AC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0066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232B5A0-AB8E-4FF5-BDD0-35BB61576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2C448927-0C29-4549-BF5D-C37F8C3AA3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B9E409FB-9A51-4AD0-8648-5E1ED04ECD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4319D037-0297-450C-ACFF-3FFE2C7A4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B887-BF26-4B52-9CF1-4E606D4738D2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25B71B1-A3D7-421C-BA42-B03009792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D664BB2-5AE5-45F2-9D58-9EC7E9A3B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B8FA-C9B6-4A30-A75F-6E15E15AC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909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366118A-F07A-4D66-897F-B90FDF777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D2379A9-A0DE-4297-AA97-EC46573BBB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C3296B9-8451-479E-A9CD-1766087B5F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D9B887-BF26-4B52-9CF1-4E606D4738D2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91EFE81-84B9-443E-B80F-7BAAE15002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00B1AF9-1048-4D52-B59F-5ABC5A905D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B3B8FA-C9B6-4A30-A75F-6E15E15AC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3230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ciom.ru/analytical-reviews/analiticheskii-obzor/tradicii-v-ehpokhu-peremen?ysclid=m1hjsl9lqg180834434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yandex.ru/docs/view?tm=1727249950&amp;tld=ru&amp;lang=ru&amp;name=31.03.2023.pdf&amp;text=%D0%BC%D0%BE%D0%BD%D0%B8%D1%82%D0%BE%D1%80%D0%B8%D0%BD%D0%B3%20%D0%BF%D0%BE%20%D0%B2%D0%BE%D1%81%D0%BF%D0%B8%D1%82%D0%B0%D0%BD%D0%B8%D1%8E%202023&amp;url=http://dpo-smolensk.ru/rumo_new/l-spec-vosp-social/1-zam-dir/files/31.03.2023.pdf&amp;lr=11125&amp;mime=pdf&amp;l10n=ru&amp;sign=417c2d114aa80256006c4727863914da&amp;keyno=0&amp;nosw=1&amp;serpParams=tm=1727249950&amp;tld=ru&amp;lang=ru&amp;name=31.03.2023.pdf&amp;text=%D0%BC%D0%BE%D0%BD%D0%B8%D1%82%D0%BE%D1%80%D0%B8%D0%BD%D0%B3+%D0%BF%D0%BE+%D0%B2%D0%BE%D1%81%D0%BF%D0%B8%D1%82%D0%B0%D0%BD%D0%B8%D1%8E+2023&amp;url=http%3A//dpo-smolensk.ru/rumo_new/l-spec-vosp-social/1-zam-dir/files/31.03.2023.pdf&amp;lr=11125&amp;mime=pdf&amp;l10n=ru&amp;sign=417c2d114aa80256006c4727863914da&amp;keyno=0&amp;nosw=1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1BDECA0-C5E5-4DB2-A6ED-2FC761B73F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7590" y="856649"/>
            <a:ext cx="9421761" cy="2453125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23.03.2024</a:t>
            </a:r>
            <a:b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совещание </a:t>
            </a:r>
            <a:r>
              <a:rPr lang="ru-RU" sz="2800" dirty="0">
                <a:solidFill>
                  <a:srgbClr val="002060"/>
                </a:solidFill>
                <a:latin typeface="+mn-lt"/>
              </a:rPr>
              <a:t/>
            </a:r>
            <a:br>
              <a:rPr lang="ru-RU" sz="2800" dirty="0">
                <a:solidFill>
                  <a:srgbClr val="002060"/>
                </a:solidFill>
                <a:latin typeface="+mn-lt"/>
              </a:rPr>
            </a:br>
            <a:r>
              <a:rPr lang="ru-RU" sz="2800" dirty="0">
                <a:solidFill>
                  <a:srgbClr val="002060"/>
                </a:solidFill>
                <a:latin typeface="+mn-lt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+mn-lt"/>
              </a:rPr>
              <a:t>по разработке информационно-методического ресурса </a:t>
            </a:r>
            <a:r>
              <a:rPr lang="ru-RU" sz="2800" dirty="0">
                <a:solidFill>
                  <a:srgbClr val="002060"/>
                </a:solidFill>
                <a:latin typeface="+mn-lt"/>
              </a:rPr>
              <a:t>внутренней системы проведения входного мониторингового исследования 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E4B69D22-5535-4C89-8606-FD278F391D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45342" y="5051323"/>
            <a:ext cx="9751141" cy="818535"/>
          </a:xfrm>
        </p:spPr>
        <p:txBody>
          <a:bodyPr>
            <a:noAutofit/>
          </a:bodyPr>
          <a:lstStyle/>
          <a:p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ФЕДЕРАЛЬНАЯ ИННОВАЦИОННАЯ ПЛОЩАДКА </a:t>
            </a:r>
          </a:p>
          <a:p>
            <a:r>
              <a:rPr lang="ru-RU" dirty="0">
                <a:solidFill>
                  <a:srgbClr val="002060"/>
                </a:solidFill>
              </a:rPr>
              <a:t>МБОУ «ЛИЦЕЙ №9 ИМЕНИ А.С. ПУШКИНА ЗЕЛЕНОДОЛЬСКОГО МУНИЦИПАЛЬНОГО РАЙОНА РТ»</a:t>
            </a:r>
          </a:p>
        </p:txBody>
      </p:sp>
    </p:spTree>
    <p:extLst>
      <p:ext uri="{BB962C8B-B14F-4D97-AF65-F5344CB8AC3E}">
        <p14:creationId xmlns:p14="http://schemas.microsoft.com/office/powerpoint/2010/main" val="20414490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345883D-5477-4748-B029-822EC049E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1775" y="207553"/>
            <a:ext cx="10370906" cy="32339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dirty="0">
                <a:solidFill>
                  <a:srgbClr val="002060"/>
                </a:solidFill>
                <a:latin typeface="+mn-lt"/>
              </a:rPr>
              <a:t>СОСТАВ ПРОЕКТНЫХ ГРУПП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F0B06C6-EBB7-42AC-92E6-7B1B49BA14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9319" y="530943"/>
            <a:ext cx="5123479" cy="2045366"/>
          </a:xfrm>
        </p:spPr>
        <p:txBody>
          <a:bodyPr>
            <a:normAutofit/>
          </a:bodyPr>
          <a:lstStyle/>
          <a:p>
            <a:r>
              <a:rPr lang="ru-RU" sz="2000" dirty="0"/>
              <a:t>Группа №3</a:t>
            </a:r>
          </a:p>
          <a:p>
            <a:r>
              <a:rPr lang="ru-RU" sz="2000" dirty="0"/>
              <a:t>Разработка инструментария для диагностических процедур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6A879744-7EC7-4CA5-8220-AE83C2E32B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74096" y="1887795"/>
            <a:ext cx="5123479" cy="1828799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6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Руководитель группы: Иванова И.М.</a:t>
            </a:r>
          </a:p>
          <a:p>
            <a:pPr marL="0" indent="0">
              <a:buNone/>
            </a:pPr>
            <a:r>
              <a:rPr lang="ru-RU" sz="6400" dirty="0">
                <a:solidFill>
                  <a:srgbClr val="002060"/>
                </a:solidFill>
              </a:rPr>
              <a:t>Члены группы:</a:t>
            </a:r>
          </a:p>
          <a:p>
            <a:pPr marL="0" indent="0">
              <a:buNone/>
              <a:tabLst>
                <a:tab pos="361950" algn="l"/>
              </a:tabLst>
            </a:pPr>
            <a:r>
              <a:rPr lang="ru-RU" sz="6400" dirty="0">
                <a:solidFill>
                  <a:srgbClr val="002060"/>
                </a:solidFill>
              </a:rPr>
              <a:t>1.	</a:t>
            </a:r>
            <a:r>
              <a:rPr lang="ru-RU" sz="6400" dirty="0" err="1">
                <a:solidFill>
                  <a:srgbClr val="002060"/>
                </a:solidFill>
              </a:rPr>
              <a:t>Мингалиева</a:t>
            </a:r>
            <a:r>
              <a:rPr lang="ru-RU" sz="6400" dirty="0">
                <a:solidFill>
                  <a:srgbClr val="002060"/>
                </a:solidFill>
              </a:rPr>
              <a:t> Л.Э. (по согласованию)</a:t>
            </a:r>
          </a:p>
          <a:p>
            <a:pPr marL="0" indent="0">
              <a:buNone/>
              <a:tabLst>
                <a:tab pos="361950" algn="l"/>
              </a:tabLst>
            </a:pPr>
            <a:r>
              <a:rPr lang="ru-RU" sz="6400" dirty="0">
                <a:solidFill>
                  <a:srgbClr val="002060"/>
                </a:solidFill>
              </a:rPr>
              <a:t>2.	Сидоренко А.В.</a:t>
            </a:r>
          </a:p>
          <a:p>
            <a:pPr marL="0" indent="0">
              <a:buNone/>
              <a:tabLst>
                <a:tab pos="361950" algn="l"/>
              </a:tabLst>
            </a:pPr>
            <a:r>
              <a:rPr lang="ru-RU" sz="6400" dirty="0">
                <a:solidFill>
                  <a:srgbClr val="002060"/>
                </a:solidFill>
              </a:rPr>
              <a:t>3.	Трофименко Ю.А.</a:t>
            </a:r>
          </a:p>
          <a:p>
            <a:pPr marL="0" indent="0">
              <a:buNone/>
              <a:tabLst>
                <a:tab pos="361950" algn="l"/>
              </a:tabLst>
            </a:pPr>
            <a:r>
              <a:rPr lang="ru-RU" sz="6400" dirty="0">
                <a:solidFill>
                  <a:srgbClr val="002060"/>
                </a:solidFill>
              </a:rPr>
              <a:t>4.	Чугунова С.А.</a:t>
            </a:r>
          </a:p>
          <a:p>
            <a:endParaRPr lang="ru-RU" dirty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219F01A8-6E7B-40EB-AEEA-DCB9C7E450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9267" y="910766"/>
            <a:ext cx="5160784" cy="1490457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xmlns="" id="{32A12F6B-B1D7-4E2D-8151-DAA606DCFC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63930" y="2101646"/>
            <a:ext cx="4991458" cy="4088018"/>
          </a:xfrm>
        </p:spPr>
        <p:txBody>
          <a:bodyPr>
            <a:norm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25108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678581"/>
            <a:ext cx="9988633" cy="1600200"/>
          </a:xfrm>
        </p:spPr>
        <p:txBody>
          <a:bodyPr>
            <a:noAutofit/>
          </a:bodyPr>
          <a:lstStyle/>
          <a:p>
            <a:r>
              <a:rPr lang="ru-RU" sz="2800" dirty="0"/>
              <a:t>Группа №4</a:t>
            </a:r>
            <a:br>
              <a:rPr lang="ru-RU" sz="2800" dirty="0"/>
            </a:br>
            <a:r>
              <a:rPr lang="ru-RU" sz="2800" dirty="0"/>
              <a:t>Разработка и актуализация документации по планированию и организации образовательного процесса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7228572" y="2156059"/>
            <a:ext cx="4126815" cy="37049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Руководитель группы: Шагаева А.Ю.</a:t>
            </a:r>
          </a:p>
          <a:p>
            <a:pPr marL="0" indent="0">
              <a:buNone/>
            </a:pPr>
            <a:r>
              <a:rPr lang="ru-RU" sz="1200" dirty="0">
                <a:solidFill>
                  <a:srgbClr val="002060"/>
                </a:solidFill>
              </a:rPr>
              <a:t>Члены группы:</a:t>
            </a:r>
          </a:p>
          <a:p>
            <a:pPr marL="0" indent="0">
              <a:buNone/>
              <a:tabLst>
                <a:tab pos="361950" algn="l"/>
              </a:tabLst>
            </a:pPr>
            <a:r>
              <a:rPr lang="ru-RU" sz="1200" dirty="0">
                <a:solidFill>
                  <a:srgbClr val="002060"/>
                </a:solidFill>
              </a:rPr>
              <a:t>1.	Бондаренко В.Г.</a:t>
            </a:r>
          </a:p>
          <a:p>
            <a:pPr marL="0" indent="0">
              <a:buNone/>
              <a:tabLst>
                <a:tab pos="361950" algn="l"/>
              </a:tabLst>
            </a:pPr>
            <a:r>
              <a:rPr lang="ru-RU" sz="1200" dirty="0">
                <a:solidFill>
                  <a:srgbClr val="002060"/>
                </a:solidFill>
              </a:rPr>
              <a:t>2.	Иванова И.М.</a:t>
            </a:r>
          </a:p>
          <a:p>
            <a:pPr marL="0" indent="0">
              <a:buNone/>
              <a:tabLst>
                <a:tab pos="361950" algn="l"/>
              </a:tabLst>
            </a:pPr>
            <a:r>
              <a:rPr lang="ru-RU" sz="1200" dirty="0">
                <a:solidFill>
                  <a:srgbClr val="002060"/>
                </a:solidFill>
              </a:rPr>
              <a:t>3.	Мельникова О.А.</a:t>
            </a:r>
          </a:p>
          <a:p>
            <a:pPr marL="0" indent="0">
              <a:buNone/>
              <a:tabLst>
                <a:tab pos="361950" algn="l"/>
              </a:tabLst>
            </a:pPr>
            <a:r>
              <a:rPr lang="ru-RU" sz="1200" dirty="0">
                <a:solidFill>
                  <a:srgbClr val="002060"/>
                </a:solidFill>
              </a:rPr>
              <a:t>4.	</a:t>
            </a:r>
            <a:r>
              <a:rPr lang="ru-RU" sz="1200" dirty="0" err="1">
                <a:solidFill>
                  <a:srgbClr val="002060"/>
                </a:solidFill>
              </a:rPr>
              <a:t>Руппель</a:t>
            </a:r>
            <a:r>
              <a:rPr lang="ru-RU" sz="1200" dirty="0">
                <a:solidFill>
                  <a:srgbClr val="002060"/>
                </a:solidFill>
              </a:rPr>
              <a:t> О.А.</a:t>
            </a:r>
          </a:p>
          <a:p>
            <a:pPr marL="0" indent="0">
              <a:buNone/>
              <a:tabLst>
                <a:tab pos="361950" algn="l"/>
              </a:tabLst>
            </a:pPr>
            <a:r>
              <a:rPr lang="ru-RU" sz="1200" dirty="0">
                <a:solidFill>
                  <a:srgbClr val="002060"/>
                </a:solidFill>
              </a:rPr>
              <a:t>5.	</a:t>
            </a:r>
            <a:r>
              <a:rPr lang="ru-RU" sz="1200" dirty="0" err="1">
                <a:solidFill>
                  <a:srgbClr val="002060"/>
                </a:solidFill>
              </a:rPr>
              <a:t>Сайфуллина</a:t>
            </a:r>
            <a:r>
              <a:rPr lang="ru-RU" sz="1200" dirty="0">
                <a:solidFill>
                  <a:srgbClr val="002060"/>
                </a:solidFill>
              </a:rPr>
              <a:t> А.И.</a:t>
            </a:r>
          </a:p>
          <a:p>
            <a:pPr marL="0" indent="0">
              <a:buNone/>
              <a:tabLst>
                <a:tab pos="361950" algn="l"/>
              </a:tabLst>
            </a:pPr>
            <a:r>
              <a:rPr lang="ru-RU" sz="1200" dirty="0">
                <a:solidFill>
                  <a:srgbClr val="002060"/>
                </a:solidFill>
              </a:rPr>
              <a:t>6.	Сидоренко А.В.</a:t>
            </a:r>
          </a:p>
          <a:p>
            <a:pPr marL="0" indent="0">
              <a:buNone/>
              <a:tabLst>
                <a:tab pos="361950" algn="l"/>
              </a:tabLst>
            </a:pPr>
            <a:r>
              <a:rPr lang="ru-RU" sz="1200" dirty="0">
                <a:solidFill>
                  <a:srgbClr val="002060"/>
                </a:solidFill>
              </a:rPr>
              <a:t>7.	Чугунова С.А.</a:t>
            </a:r>
          </a:p>
          <a:p>
            <a:pPr marL="0" indent="0">
              <a:buNone/>
              <a:tabLst>
                <a:tab pos="361950" algn="l"/>
              </a:tabLst>
            </a:pPr>
            <a:r>
              <a:rPr lang="ru-RU" sz="1200" dirty="0">
                <a:solidFill>
                  <a:srgbClr val="002060"/>
                </a:solidFill>
              </a:rPr>
              <a:t>8.	Кирюхина Н.М</a:t>
            </a:r>
            <a:r>
              <a:rPr lang="ru-RU" sz="1200" dirty="0" smtClean="0">
                <a:solidFill>
                  <a:srgbClr val="002060"/>
                </a:solidFill>
              </a:rPr>
              <a:t>.</a:t>
            </a: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type="body" sz="half" idx="2"/>
          </p:nvPr>
        </p:nvSpPr>
        <p:spPr>
          <a:xfrm>
            <a:off x="762786" y="2567539"/>
            <a:ext cx="3932237" cy="381158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Разработка рабочей программы по воспитанию</a:t>
            </a:r>
          </a:p>
          <a:p>
            <a:pPr marL="0" indent="0">
              <a:buNone/>
            </a:pPr>
            <a:r>
              <a:rPr lang="ru-RU" dirty="0" smtClean="0"/>
              <a:t>Разработка воспитательной практики по теме инновационного проекта</a:t>
            </a:r>
          </a:p>
          <a:p>
            <a:pPr marL="0" indent="0">
              <a:buNone/>
            </a:pPr>
            <a:r>
              <a:rPr lang="ru-RU" dirty="0" smtClean="0"/>
              <a:t>Разработка программы внеурочных занятий с учетом специфики инновационного проекта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51226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/>
              <a:t>Группа № 5</a:t>
            </a:r>
            <a:br>
              <a:rPr lang="ru-RU" sz="4000" b="1" dirty="0"/>
            </a:br>
            <a:r>
              <a:rPr lang="ru-RU" sz="4000" b="1" dirty="0"/>
              <a:t>Формирование опорной содержательной базы инновационного проекта</a:t>
            </a:r>
            <a:br>
              <a:rPr lang="ru-RU" sz="4000" b="1" dirty="0"/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>
                <a:solidFill>
                  <a:srgbClr val="002060"/>
                </a:solidFill>
              </a:rPr>
              <a:t>Руководитель группы: </a:t>
            </a:r>
            <a:r>
              <a:rPr lang="ru-RU" dirty="0" err="1">
                <a:solidFill>
                  <a:srgbClr val="002060"/>
                </a:solidFill>
              </a:rPr>
              <a:t>Чиглинцева</a:t>
            </a:r>
            <a:r>
              <a:rPr lang="ru-RU" dirty="0">
                <a:solidFill>
                  <a:srgbClr val="002060"/>
                </a:solidFill>
              </a:rPr>
              <a:t> О.В.</a:t>
            </a:r>
          </a:p>
          <a:p>
            <a:r>
              <a:rPr lang="ru-RU" dirty="0">
                <a:solidFill>
                  <a:srgbClr val="002060"/>
                </a:solidFill>
              </a:rPr>
              <a:t>Члены группы:</a:t>
            </a:r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Сроки 30.04.2024</a:t>
            </a:r>
          </a:p>
          <a:p>
            <a:r>
              <a:rPr lang="ru-RU" dirty="0" smtClean="0"/>
              <a:t>Сбор эмпирического материала по педагогическим воззрениям </a:t>
            </a:r>
            <a:r>
              <a:rPr lang="ru-RU" dirty="0" err="1" smtClean="0"/>
              <a:t>А.С.Пушкина</a:t>
            </a:r>
            <a:endParaRPr lang="ru-RU" dirty="0" smtClean="0"/>
          </a:p>
          <a:p>
            <a:r>
              <a:rPr lang="ru-RU" dirty="0" smtClean="0"/>
              <a:t>Определение педагогического потенциала творчества </a:t>
            </a:r>
            <a:r>
              <a:rPr lang="ru-RU" dirty="0" err="1" smtClean="0"/>
              <a:t>А.С.Пушкина</a:t>
            </a:r>
            <a:endParaRPr lang="ru-RU" dirty="0" smtClean="0"/>
          </a:p>
          <a:p>
            <a:r>
              <a:rPr lang="ru-RU" dirty="0" smtClean="0"/>
              <a:t>Определение влияния эпохи и </a:t>
            </a:r>
            <a:r>
              <a:rPr lang="ru-RU" dirty="0" err="1" smtClean="0"/>
              <a:t>А.С.Пушкина</a:t>
            </a:r>
            <a:r>
              <a:rPr lang="ru-RU" dirty="0" smtClean="0"/>
              <a:t> на отечественную педагогику. 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1F8102D-F822-4C2D-9C04-212ACEE0B945}"/>
              </a:ext>
            </a:extLst>
          </p:cNvPr>
          <p:cNvSpPr txBox="1"/>
          <p:nvPr/>
        </p:nvSpPr>
        <p:spPr>
          <a:xfrm>
            <a:off x="852794" y="3758075"/>
            <a:ext cx="54421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61950" algn="l"/>
              </a:tabLst>
            </a:pPr>
            <a:r>
              <a:rPr lang="ru-RU" sz="1600" dirty="0" smtClean="0">
                <a:solidFill>
                  <a:srgbClr val="002060"/>
                </a:solidFill>
              </a:rPr>
              <a:t>1</a:t>
            </a:r>
            <a:r>
              <a:rPr lang="ru-RU" sz="1600" dirty="0">
                <a:solidFill>
                  <a:srgbClr val="002060"/>
                </a:solidFill>
              </a:rPr>
              <a:t>.	</a:t>
            </a:r>
            <a:r>
              <a:rPr lang="ru-RU" sz="1600" dirty="0" err="1">
                <a:solidFill>
                  <a:srgbClr val="002060"/>
                </a:solidFill>
              </a:rPr>
              <a:t>Галякбарова</a:t>
            </a:r>
            <a:r>
              <a:rPr lang="ru-RU" sz="1600" dirty="0">
                <a:solidFill>
                  <a:srgbClr val="002060"/>
                </a:solidFill>
              </a:rPr>
              <a:t> В.Д.</a:t>
            </a:r>
          </a:p>
          <a:p>
            <a:pPr>
              <a:tabLst>
                <a:tab pos="361950" algn="l"/>
              </a:tabLst>
            </a:pPr>
            <a:r>
              <a:rPr lang="ru-RU" sz="1600" dirty="0">
                <a:solidFill>
                  <a:srgbClr val="002060"/>
                </a:solidFill>
              </a:rPr>
              <a:t>2.	Кирюхина Н.М.</a:t>
            </a:r>
          </a:p>
          <a:p>
            <a:pPr>
              <a:tabLst>
                <a:tab pos="361950" algn="l"/>
              </a:tabLst>
            </a:pPr>
            <a:r>
              <a:rPr lang="ru-RU" sz="1600" dirty="0">
                <a:solidFill>
                  <a:srgbClr val="002060"/>
                </a:solidFill>
              </a:rPr>
              <a:t>3.	Никитина С.Н.</a:t>
            </a:r>
          </a:p>
          <a:p>
            <a:pPr>
              <a:tabLst>
                <a:tab pos="361950" algn="l"/>
              </a:tabLst>
            </a:pPr>
            <a:r>
              <a:rPr lang="ru-RU" sz="1600" dirty="0">
                <a:solidFill>
                  <a:srgbClr val="002060"/>
                </a:solidFill>
              </a:rPr>
              <a:t>4.	Полухина Т.А.</a:t>
            </a:r>
          </a:p>
          <a:p>
            <a:pPr>
              <a:tabLst>
                <a:tab pos="361950" algn="l"/>
              </a:tabLst>
            </a:pPr>
            <a:r>
              <a:rPr lang="ru-RU" sz="1600" dirty="0">
                <a:solidFill>
                  <a:srgbClr val="002060"/>
                </a:solidFill>
              </a:rPr>
              <a:t>5.	</a:t>
            </a:r>
            <a:r>
              <a:rPr lang="ru-RU" sz="1600" dirty="0" err="1">
                <a:solidFill>
                  <a:srgbClr val="002060"/>
                </a:solidFill>
              </a:rPr>
              <a:t>Тупаева</a:t>
            </a:r>
            <a:r>
              <a:rPr lang="ru-RU" sz="1600" dirty="0">
                <a:solidFill>
                  <a:srgbClr val="002060"/>
                </a:solidFill>
              </a:rPr>
              <a:t> Н.И.</a:t>
            </a:r>
          </a:p>
          <a:p>
            <a:pPr>
              <a:tabLst>
                <a:tab pos="361950" algn="l"/>
              </a:tabLst>
            </a:pPr>
            <a:r>
              <a:rPr lang="ru-RU" sz="1600" dirty="0">
                <a:solidFill>
                  <a:srgbClr val="002060"/>
                </a:solidFill>
              </a:rPr>
              <a:t>6.	Тимофеева Е.С.</a:t>
            </a:r>
          </a:p>
        </p:txBody>
      </p:sp>
    </p:spTree>
    <p:extLst>
      <p:ext uri="{BB962C8B-B14F-4D97-AF65-F5344CB8AC3E}">
        <p14:creationId xmlns:p14="http://schemas.microsoft.com/office/powerpoint/2010/main" val="7632657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Сроки заседаний рабочих групп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27260" y="1376413"/>
            <a:ext cx="5670316" cy="4813250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Тематика заседаний  рабочих групп </a:t>
            </a:r>
          </a:p>
          <a:p>
            <a:pPr marL="514350" indent="-514350" fontAlgn="base">
              <a:buFont typeface="+mj-lt"/>
              <a:buAutoNum type="arabicPeriod"/>
            </a:pPr>
            <a:r>
              <a:rPr lang="ru-RU" dirty="0"/>
              <a:t>установочный семинар</a:t>
            </a:r>
          </a:p>
          <a:p>
            <a:pPr marL="514350" indent="-514350" fontAlgn="base">
              <a:buFont typeface="+mj-lt"/>
              <a:buAutoNum type="arabicPeriod"/>
            </a:pPr>
            <a:r>
              <a:rPr lang="ru-RU" b="1" dirty="0"/>
              <a:t>СЕМИНАР </a:t>
            </a:r>
            <a:r>
              <a:rPr lang="ru-RU" dirty="0"/>
              <a:t>ПО РЕАЛИЗАЦИИ ИННОВАЦИОННОГО ПРОЕКТА «НАСЛЕДИЕ А.С. ПУШКИНА КАК ОСНОВА МОДЕЛИ ФОРМИРОВАНИЯ, СОХРАНЕНИЯ И УКРЕПЛЕНИЯ РОССИЙСКИХ ТРАДИЦИОННЫХ ДУХОВНО-НРАВСТВЕННЫХ ЦЕННОСТЕЙ В ОБЩЕОБРАЗОВАТЕЛЬНОЙ ОРГАНИЗАЦИИ» март, 2024 целевая аудитория: руководители рабочих рук</a:t>
            </a:r>
          </a:p>
          <a:p>
            <a:pPr marL="514350" indent="-514350" fontAlgn="base">
              <a:buFont typeface="+mj-lt"/>
              <a:buAutoNum type="arabicPeriod"/>
            </a:pPr>
            <a:r>
              <a:rPr lang="ru-RU" dirty="0"/>
              <a:t>промежуточный отчет работы рабочих групп, июнь, 2024</a:t>
            </a:r>
          </a:p>
          <a:p>
            <a:pPr marL="514350" indent="-514350" fontAlgn="base">
              <a:buFont typeface="+mj-lt"/>
              <a:buAutoNum type="arabicPeriod"/>
            </a:pPr>
            <a:r>
              <a:rPr lang="ru-RU" dirty="0"/>
              <a:t>отчет за 2024 год, ноябрь, 2024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Платформа ЯНДЕКС ТЕЛЕМОСТ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ru-RU" dirty="0" smtClean="0"/>
              <a:t>Ответственная Шагаева А.Ю.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9680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Информационно -методический </a:t>
            </a:r>
            <a:r>
              <a:rPr lang="ru-RU" dirty="0"/>
              <a:t>ресурс внутренней системы проведения входного мониторингового исследования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008505"/>
            <a:ext cx="10515600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/>
              <a:t>цель:</a:t>
            </a:r>
          </a:p>
          <a:p>
            <a:pPr marL="514350" indent="-514350">
              <a:buAutoNum type="arabicParenR"/>
            </a:pPr>
            <a:r>
              <a:rPr lang="ru-RU" b="1" dirty="0" smtClean="0"/>
              <a:t>изучить представление </a:t>
            </a:r>
            <a:r>
              <a:rPr lang="ru-RU" b="1" dirty="0"/>
              <a:t>о традиционных </a:t>
            </a:r>
            <a:r>
              <a:rPr lang="ru-RU" b="1" dirty="0" smtClean="0"/>
              <a:t>российских духовно-нравственных ценностях </a:t>
            </a:r>
            <a:r>
              <a:rPr lang="ru-RU" b="1" dirty="0"/>
              <a:t>в </a:t>
            </a:r>
            <a:r>
              <a:rPr lang="ru-RU" b="1" dirty="0" smtClean="0"/>
              <a:t>лицее № 9 </a:t>
            </a:r>
            <a:r>
              <a:rPr lang="ru-RU" b="1" dirty="0" err="1" smtClean="0"/>
              <a:t>им.А.С.Пушкина</a:t>
            </a:r>
            <a:endParaRPr lang="ru-RU" b="1" dirty="0" smtClean="0"/>
          </a:p>
          <a:p>
            <a:pPr marL="514350" indent="-514350">
              <a:buAutoNum type="arabicParenR"/>
            </a:pPr>
            <a:r>
              <a:rPr lang="ru-RU" b="1" dirty="0" smtClean="0"/>
              <a:t>Изучить педагогический потенциал творчества </a:t>
            </a:r>
            <a:r>
              <a:rPr lang="ru-RU" b="1" dirty="0" err="1" smtClean="0"/>
              <a:t>А.С.Пушкина</a:t>
            </a:r>
            <a:r>
              <a:rPr lang="ru-RU" b="1" dirty="0" smtClean="0"/>
              <a:t> с точки зрения восприятия </a:t>
            </a:r>
            <a:r>
              <a:rPr lang="ru-RU" b="1" dirty="0" err="1" smtClean="0"/>
              <a:t>респонтентами</a:t>
            </a:r>
            <a:r>
              <a:rPr lang="ru-RU" b="1" dirty="0" smtClean="0"/>
              <a:t> как основы модели формирования, сохранения и укрепления традиционных российских духовно-нравственных ценностей в общеобразовательном </a:t>
            </a:r>
            <a:r>
              <a:rPr lang="ru-RU" b="1" dirty="0" err="1" smtClean="0"/>
              <a:t>учржедении</a:t>
            </a:r>
            <a:endParaRPr lang="ru-RU" b="1" dirty="0" smtClean="0"/>
          </a:p>
          <a:p>
            <a:pPr>
              <a:buFontTx/>
              <a:buChar char="-"/>
            </a:pPr>
            <a:r>
              <a:rPr lang="ru-RU" b="1" dirty="0" smtClean="0"/>
              <a:t>Респонденты: </a:t>
            </a:r>
          </a:p>
          <a:p>
            <a:pPr>
              <a:buFontTx/>
              <a:buChar char="-"/>
            </a:pPr>
            <a:r>
              <a:rPr lang="ru-RU" b="1" dirty="0" smtClean="0"/>
              <a:t>Педагогический коллектив – 154 человека</a:t>
            </a:r>
          </a:p>
          <a:p>
            <a:pPr>
              <a:buFontTx/>
              <a:buChar char="-"/>
            </a:pPr>
            <a:r>
              <a:rPr lang="ru-RU" b="1" dirty="0" smtClean="0"/>
              <a:t>Обучающиеся 1613</a:t>
            </a:r>
          </a:p>
          <a:p>
            <a:pPr>
              <a:buFontTx/>
              <a:buChar char="-"/>
            </a:pPr>
            <a:r>
              <a:rPr lang="ru-RU" b="1" dirty="0" smtClean="0"/>
              <a:t>Родители 2112</a:t>
            </a:r>
          </a:p>
          <a:p>
            <a:pPr>
              <a:buFontTx/>
              <a:buChar char="-"/>
            </a:pPr>
            <a:r>
              <a:rPr lang="ru-RU" b="1" dirty="0" smtClean="0"/>
              <a:t>Выпускники 198</a:t>
            </a:r>
            <a:endParaRPr lang="ru-RU" b="1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7303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Необходимо опираться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809 УКАЗ от 09.11.2022 Президента РФ </a:t>
            </a:r>
          </a:p>
          <a:p>
            <a:r>
              <a:rPr lang="ru-RU" dirty="0" smtClean="0"/>
              <a:t>Результаты исследований ВЦИОМ </a:t>
            </a:r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wciom.ru/analytical-reviews/analiticheskii-obzor/tradicii-v-ehpokhu-peremen?ysclid=m1hjsl9lqg180834434</a:t>
            </a:r>
            <a:endParaRPr lang="ru-RU" dirty="0" smtClean="0"/>
          </a:p>
          <a:p>
            <a:r>
              <a:rPr lang="ru-RU" dirty="0" smtClean="0"/>
              <a:t>Результаты исследований мониторинга по воспитанию «Мониторинг </a:t>
            </a:r>
            <a:r>
              <a:rPr lang="ru-RU" dirty="0"/>
              <a:t>воспитательной деятельности</a:t>
            </a:r>
            <a:r>
              <a:rPr lang="ru-RU" dirty="0" smtClean="0"/>
              <a:t>: актуальные </a:t>
            </a:r>
            <a:r>
              <a:rPr lang="ru-RU" dirty="0"/>
              <a:t>подходы и </a:t>
            </a:r>
            <a:r>
              <a:rPr lang="ru-RU" dirty="0" smtClean="0"/>
              <a:t>диагностические инструменты»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9682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Направления мониторинга, критерии и показатели определяются на </a:t>
            </a:r>
            <a:r>
              <a:rPr lang="ru-RU" dirty="0" smtClean="0"/>
              <a:t>основе (по ФИОКО) 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2762" y="1597794"/>
            <a:ext cx="10911038" cy="4579169"/>
          </a:xfrm>
        </p:spPr>
        <p:txBody>
          <a:bodyPr>
            <a:normAutofit fontScale="25000" lnSpcReduction="20000"/>
          </a:bodyPr>
          <a:lstStyle/>
          <a:p>
            <a:r>
              <a:rPr lang="en-US" dirty="0">
                <a:hlinkClick r:id="rId2"/>
              </a:rPr>
              <a:t>31.03.2023.pdf - </a:t>
            </a:r>
            <a:r>
              <a:rPr lang="ru-RU" dirty="0">
                <a:hlinkClick r:id="rId2"/>
              </a:rPr>
              <a:t>Яндекс Документы (</a:t>
            </a:r>
            <a:r>
              <a:rPr lang="en-US" dirty="0">
                <a:hlinkClick r:id="rId2"/>
              </a:rPr>
              <a:t>yandex.ru</a:t>
            </a:r>
            <a:r>
              <a:rPr lang="en-US" dirty="0" smtClean="0">
                <a:hlinkClick r:id="rId2"/>
              </a:rPr>
              <a:t>)</a:t>
            </a:r>
            <a:endParaRPr lang="ru-RU" dirty="0" smtClean="0"/>
          </a:p>
          <a:p>
            <a:r>
              <a:rPr lang="ru-RU" dirty="0" smtClean="0"/>
              <a:t>федеральных </a:t>
            </a:r>
            <a:r>
              <a:rPr lang="ru-RU" dirty="0"/>
              <a:t>целевых показателей/ результатов </a:t>
            </a:r>
            <a:r>
              <a:rPr lang="ru-RU" dirty="0" smtClean="0"/>
              <a:t>воспитания</a:t>
            </a:r>
            <a:endParaRPr lang="ru-RU" dirty="0"/>
          </a:p>
          <a:p>
            <a:r>
              <a:rPr lang="ru-RU" dirty="0"/>
              <a:t>Поддержка семейного </a:t>
            </a:r>
            <a:r>
              <a:rPr lang="ru-RU" dirty="0" smtClean="0"/>
              <a:t>воспитания</a:t>
            </a:r>
            <a:endParaRPr lang="ru-RU" dirty="0"/>
          </a:p>
          <a:p>
            <a:r>
              <a:rPr lang="ru-RU" dirty="0"/>
              <a:t>Развитие воспитания в системе </a:t>
            </a:r>
            <a:r>
              <a:rPr lang="ru-RU" dirty="0" smtClean="0"/>
              <a:t>образования</a:t>
            </a:r>
            <a:endParaRPr lang="ru-RU" dirty="0"/>
          </a:p>
          <a:p>
            <a:r>
              <a:rPr lang="ru-RU" dirty="0"/>
              <a:t>Расширение возможностей информационных </a:t>
            </a:r>
            <a:r>
              <a:rPr lang="ru-RU" dirty="0" smtClean="0"/>
              <a:t>ресурсов</a:t>
            </a:r>
            <a:endParaRPr lang="ru-RU" dirty="0"/>
          </a:p>
          <a:p>
            <a:r>
              <a:rPr lang="ru-RU" dirty="0"/>
              <a:t>Поддержка общественных объединений в сфере </a:t>
            </a:r>
            <a:r>
              <a:rPr lang="ru-RU" dirty="0" smtClean="0"/>
              <a:t>воспитания</a:t>
            </a:r>
            <a:endParaRPr lang="ru-RU" dirty="0"/>
          </a:p>
          <a:p>
            <a:r>
              <a:rPr lang="ru-RU" dirty="0" smtClean="0"/>
              <a:t>Гражданское </a:t>
            </a:r>
            <a:r>
              <a:rPr lang="ru-RU" dirty="0"/>
              <a:t>воспитание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/>
              <a:t>Патриотическое воспитание и формирование российской идентичности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/>
              <a:t>Духовное и нравственное воспитание детей на основе российских </a:t>
            </a:r>
            <a:r>
              <a:rPr lang="ru-RU" dirty="0" smtClean="0"/>
              <a:t>традиционных ценностей;</a:t>
            </a:r>
            <a:endParaRPr lang="ru-RU" dirty="0"/>
          </a:p>
          <a:p>
            <a:r>
              <a:rPr lang="ru-RU" dirty="0"/>
              <a:t>Приобщение детей к культурному наследию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/>
              <a:t>Популяризация научных знаний среди детей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/>
              <a:t>Физическое воспитание и формирование культуры здоровья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/>
              <a:t>Трудовое воспитание и профессиональное самоопределение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/>
              <a:t>Экологическое воспитание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/>
              <a:t>Развитие добровольческой (волонтерской) деятельности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/>
              <a:t>Профилактика безнадзорности и правонарушений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/>
              <a:t>Поддержка семей и детей, находящихся в сложной жизненной ситуации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/>
              <a:t>Поддержка обучающихся, для которых русский язык не является родным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/>
              <a:t>Повышение педагогической культуры родителей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/>
              <a:t>Организация работы классных </a:t>
            </a:r>
            <a:r>
              <a:rPr lang="ru-RU" dirty="0" smtClean="0"/>
              <a:t>руководителей</a:t>
            </a:r>
            <a:endParaRPr lang="ru-RU" dirty="0"/>
          </a:p>
          <a:p>
            <a:r>
              <a:rPr lang="ru-RU" dirty="0"/>
              <a:t>Воспитательная деятельность в период каникулярного отдыха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/>
              <a:t>Сетевое и межведомственное взаимодействие для обеспечения </a:t>
            </a:r>
            <a:r>
              <a:rPr lang="ru-RU" dirty="0" smtClean="0"/>
              <a:t>воспитательной деятельности;</a:t>
            </a:r>
            <a:endParaRPr lang="ru-RU" dirty="0"/>
          </a:p>
          <a:p>
            <a:r>
              <a:rPr lang="ru-RU" dirty="0"/>
              <a:t>Подготовка педагогических кадров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92847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Изучение результатов воспитания,</a:t>
            </a:r>
            <a:br>
              <a:rPr lang="ru-RU" dirty="0"/>
            </a:br>
            <a:r>
              <a:rPr lang="ru-RU" dirty="0"/>
              <a:t>социализации и саморазвития</a:t>
            </a:r>
            <a:br>
              <a:rPr lang="ru-RU" dirty="0"/>
            </a:br>
            <a:r>
              <a:rPr lang="ru-RU" dirty="0"/>
              <a:t>обучающихся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 основе - система базовых национальных ценностей</a:t>
            </a:r>
          </a:p>
          <a:p>
            <a:r>
              <a:rPr lang="ru-RU" dirty="0"/>
              <a:t>- </a:t>
            </a:r>
            <a:r>
              <a:rPr lang="ru-RU" dirty="0" err="1"/>
              <a:t>Сформированность</a:t>
            </a:r>
            <a:r>
              <a:rPr lang="ru-RU" dirty="0"/>
              <a:t> знаний, представлений о системе</a:t>
            </a:r>
          </a:p>
          <a:p>
            <a:r>
              <a:rPr lang="ru-RU" dirty="0"/>
              <a:t>ценностей гражданина России;</a:t>
            </a:r>
          </a:p>
          <a:p>
            <a:r>
              <a:rPr lang="ru-RU" dirty="0"/>
              <a:t>- </a:t>
            </a:r>
            <a:r>
              <a:rPr lang="ru-RU" dirty="0" err="1"/>
              <a:t>Сформированность</a:t>
            </a:r>
            <a:r>
              <a:rPr lang="ru-RU" dirty="0"/>
              <a:t> позитивной внутренней позиции личности</a:t>
            </a:r>
          </a:p>
          <a:p>
            <a:r>
              <a:rPr lang="ru-RU" dirty="0"/>
              <a:t>обучающихся в отношении системы ценностей гражданина</a:t>
            </a:r>
          </a:p>
          <a:p>
            <a:r>
              <a:rPr lang="ru-RU" dirty="0"/>
              <a:t>России;</a:t>
            </a:r>
          </a:p>
          <a:p>
            <a:r>
              <a:rPr lang="ru-RU" dirty="0"/>
              <a:t>- Наличие опыта деятельности на основе системы ценностей</a:t>
            </a:r>
          </a:p>
          <a:p>
            <a:r>
              <a:rPr lang="ru-RU" dirty="0"/>
              <a:t>гражданина России.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9562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осуществлять выбор диагностических методик?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/>
              <a:t>Диагностика должна отвечать на вопросы:</a:t>
            </a:r>
          </a:p>
          <a:p>
            <a:r>
              <a:rPr lang="ru-RU" dirty="0"/>
              <a:t>• что изучаем? (динамику личностного развития школьников)</a:t>
            </a:r>
          </a:p>
          <a:p>
            <a:r>
              <a:rPr lang="ru-RU" dirty="0"/>
              <a:t>• по каким показателям?</a:t>
            </a:r>
          </a:p>
          <a:p>
            <a:r>
              <a:rPr lang="ru-RU" dirty="0"/>
              <a:t>- Осознание российской гражданской идентичности</a:t>
            </a:r>
          </a:p>
          <a:p>
            <a:r>
              <a:rPr lang="ru-RU" dirty="0"/>
              <a:t>- </a:t>
            </a:r>
            <a:r>
              <a:rPr lang="ru-RU" dirty="0" err="1"/>
              <a:t>Сформированность</a:t>
            </a:r>
            <a:r>
              <a:rPr lang="ru-RU" dirty="0"/>
              <a:t> ценностей самостоятельности и инициативы</a:t>
            </a:r>
          </a:p>
          <a:p>
            <a:r>
              <a:rPr lang="ru-RU" dirty="0"/>
              <a:t>- Готовность обучающихся к саморазвитию, самостоятельности и</a:t>
            </a:r>
          </a:p>
          <a:p>
            <a:r>
              <a:rPr lang="ru-RU" dirty="0"/>
              <a:t>личностному самоопределению</a:t>
            </a:r>
          </a:p>
          <a:p>
            <a:r>
              <a:rPr lang="ru-RU" dirty="0"/>
              <a:t>- Наличие мотивации к целенаправленной социально-значимой</a:t>
            </a:r>
          </a:p>
          <a:p>
            <a:r>
              <a:rPr lang="ru-RU" dirty="0"/>
              <a:t>деятельности</a:t>
            </a:r>
          </a:p>
          <a:p>
            <a:r>
              <a:rPr lang="ru-RU" dirty="0"/>
              <a:t>- </a:t>
            </a:r>
            <a:r>
              <a:rPr lang="ru-RU" dirty="0" err="1"/>
              <a:t>Сформированность</a:t>
            </a:r>
            <a:r>
              <a:rPr lang="ru-RU" dirty="0"/>
              <a:t> внутренней позиции личности как особого</a:t>
            </a:r>
          </a:p>
          <a:p>
            <a:r>
              <a:rPr lang="ru-RU" dirty="0"/>
              <a:t>ценностного отношения к себе, к окружающим людям и жизни в целом</a:t>
            </a:r>
          </a:p>
          <a:p>
            <a:r>
              <a:rPr lang="ru-RU" dirty="0"/>
              <a:t>• какими методиками? (насколько они позволяют получить</a:t>
            </a:r>
          </a:p>
          <a:p>
            <a:r>
              <a:rPr lang="ru-RU" dirty="0"/>
              <a:t>информацию о достижении целевых показателей результатов</a:t>
            </a:r>
          </a:p>
          <a:p>
            <a:r>
              <a:rPr lang="ru-RU" dirty="0"/>
              <a:t>воспитания)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10126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Разработка инструментария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Филиппов И.Н. - заместитель </a:t>
            </a:r>
            <a:r>
              <a:rPr lang="ru-RU" dirty="0">
                <a:solidFill>
                  <a:srgbClr val="002060"/>
                </a:solidFill>
              </a:rPr>
              <a:t>директора по информатизации </a:t>
            </a:r>
            <a:r>
              <a:rPr lang="ru-RU" dirty="0" smtClean="0">
                <a:solidFill>
                  <a:srgbClr val="002060"/>
                </a:solidFill>
              </a:rPr>
              <a:t>разработка технического инструментария мониторинговых </a:t>
            </a:r>
            <a:r>
              <a:rPr lang="ru-RU" dirty="0">
                <a:solidFill>
                  <a:srgbClr val="002060"/>
                </a:solidFill>
              </a:rPr>
              <a:t>исследований.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Сидоренко А.В. - </a:t>
            </a:r>
            <a:r>
              <a:rPr lang="ru-RU" dirty="0" smtClean="0">
                <a:solidFill>
                  <a:srgbClr val="002060"/>
                </a:solidFill>
              </a:rPr>
              <a:t>заместитель </a:t>
            </a:r>
            <a:r>
              <a:rPr lang="ru-RU" dirty="0">
                <a:solidFill>
                  <a:srgbClr val="002060"/>
                </a:solidFill>
              </a:rPr>
              <a:t>директора по инновационной деятельности </a:t>
            </a:r>
            <a:r>
              <a:rPr lang="ru-RU" dirty="0" smtClean="0">
                <a:solidFill>
                  <a:srgbClr val="002060"/>
                </a:solidFill>
              </a:rPr>
              <a:t> - разработать </a:t>
            </a:r>
            <a:r>
              <a:rPr lang="ru-RU" dirty="0">
                <a:solidFill>
                  <a:srgbClr val="002060"/>
                </a:solidFill>
              </a:rPr>
              <a:t>содержание входных мониторинговых исследований совместно с Центром мониторинга качества РТ, согласовать содержание с координационным советом на очередном заседании в апреле-месяце. 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Сидоренко А.В. обобщить результаты исследований и представить для работы </a:t>
            </a:r>
            <a:r>
              <a:rPr lang="ru-RU" b="1" dirty="0">
                <a:solidFill>
                  <a:srgbClr val="002060"/>
                </a:solidFill>
              </a:rPr>
              <a:t>рабочим группам </a:t>
            </a:r>
            <a:r>
              <a:rPr lang="ru-RU" dirty="0">
                <a:solidFill>
                  <a:srgbClr val="002060"/>
                </a:solidFill>
              </a:rPr>
              <a:t>в срок до 30.04.2024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269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345883D-5477-4748-B029-822EC049E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693" y="207552"/>
            <a:ext cx="10440988" cy="460785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+mn-lt"/>
              </a:rPr>
              <a:t>СОСТАВ ПРОЕКТНЫХ ГРУПП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F0B06C6-EBB7-42AC-92E6-7B1B49BA14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51693" y="1253610"/>
            <a:ext cx="5160784" cy="2344995"/>
          </a:xfrm>
        </p:spPr>
        <p:txBody>
          <a:bodyPr>
            <a:normAutofit/>
          </a:bodyPr>
          <a:lstStyle/>
          <a:p>
            <a:endParaRPr lang="ru-RU" dirty="0"/>
          </a:p>
          <a:p>
            <a:r>
              <a:rPr lang="ru-RU" u="sng" dirty="0"/>
              <a:t>Группа №1</a:t>
            </a:r>
          </a:p>
          <a:p>
            <a:r>
              <a:rPr lang="ru-RU" dirty="0"/>
              <a:t>Разработка нормативной документации по обеспечению реализации инновационного проекта</a:t>
            </a:r>
          </a:p>
          <a:p>
            <a:endParaRPr lang="ru-RU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6A879744-7EC7-4CA5-8220-AE83C2E32B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14388" y="3598605"/>
            <a:ext cx="5183187" cy="259105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29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Руководитель группы: Сидоренко А.В.</a:t>
            </a:r>
          </a:p>
          <a:p>
            <a:pPr marL="0" indent="0">
              <a:buNone/>
            </a:pPr>
            <a:r>
              <a:rPr lang="ru-RU" sz="29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Члены группы:</a:t>
            </a:r>
          </a:p>
          <a:p>
            <a:pPr marL="0" indent="0">
              <a:buNone/>
              <a:tabLst>
                <a:tab pos="265113" algn="l"/>
              </a:tabLst>
            </a:pPr>
            <a:r>
              <a:rPr lang="ru-RU" sz="29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	Кирюхина Н.М.</a:t>
            </a:r>
          </a:p>
          <a:p>
            <a:pPr marL="0" indent="0">
              <a:buNone/>
              <a:tabLst>
                <a:tab pos="265113" algn="l"/>
              </a:tabLst>
            </a:pPr>
            <a:r>
              <a:rPr lang="ru-RU" sz="29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	</a:t>
            </a:r>
            <a:r>
              <a:rPr lang="ru-RU" sz="29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Руппель</a:t>
            </a:r>
            <a:r>
              <a:rPr lang="ru-RU" sz="29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О.А.</a:t>
            </a:r>
          </a:p>
          <a:p>
            <a:pPr marL="0" indent="0">
              <a:buNone/>
              <a:tabLst>
                <a:tab pos="265113" algn="l"/>
              </a:tabLst>
            </a:pPr>
            <a:r>
              <a:rPr lang="ru-RU" sz="29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	Трофименко Ю.А.</a:t>
            </a:r>
          </a:p>
          <a:p>
            <a:pPr marL="0" indent="0">
              <a:buNone/>
              <a:tabLst>
                <a:tab pos="265113" algn="l"/>
              </a:tabLst>
            </a:pPr>
            <a:r>
              <a:rPr lang="ru-RU" sz="29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	Чугунова С.А.</a:t>
            </a:r>
          </a:p>
          <a:p>
            <a:endParaRPr lang="ru-RU" dirty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219F01A8-6E7B-40EB-AEEA-DCB9C7E450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08174" y="1413077"/>
            <a:ext cx="5102022" cy="2026060"/>
          </a:xfrm>
        </p:spPr>
        <p:txBody>
          <a:bodyPr>
            <a:normAutofit/>
          </a:bodyPr>
          <a:lstStyle/>
          <a:p>
            <a:r>
              <a:rPr lang="ru-RU" dirty="0" smtClean="0"/>
              <a:t>Сроки </a:t>
            </a:r>
          </a:p>
          <a:p>
            <a:r>
              <a:rPr lang="ru-RU" dirty="0" smtClean="0"/>
              <a:t>До 28.02.2024</a:t>
            </a:r>
          </a:p>
          <a:p>
            <a:r>
              <a:rPr lang="ru-RU" dirty="0" smtClean="0"/>
              <a:t>Внести коррективы, </a:t>
            </a:r>
          </a:p>
          <a:p>
            <a:r>
              <a:rPr lang="ru-RU" dirty="0" smtClean="0"/>
              <a:t>Определить обязанности</a:t>
            </a:r>
            <a:endParaRPr lang="ru-RU" dirty="0"/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xmlns="" id="{32A12F6B-B1D7-4E2D-8151-DAA606DCFC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08174" y="3505459"/>
            <a:ext cx="4947214" cy="2684204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положение </a:t>
            </a:r>
            <a:r>
              <a:rPr lang="ru-RU" dirty="0"/>
              <a:t>о координационном совете по реализации ФИП и состав Координационного совета реализации </a:t>
            </a:r>
            <a:r>
              <a:rPr lang="ru-RU" dirty="0" smtClean="0"/>
              <a:t>проекта</a:t>
            </a:r>
          </a:p>
          <a:p>
            <a:r>
              <a:rPr lang="ru-RU" dirty="0" smtClean="0"/>
              <a:t>положение </a:t>
            </a:r>
            <a:r>
              <a:rPr lang="ru-RU" dirty="0"/>
              <a:t>о рабочей </a:t>
            </a:r>
            <a:r>
              <a:rPr lang="ru-RU" dirty="0" smtClean="0"/>
              <a:t>группе по </a:t>
            </a:r>
            <a:r>
              <a:rPr lang="ru-RU" dirty="0"/>
              <a:t>реализации проекта </a:t>
            </a:r>
          </a:p>
        </p:txBody>
      </p:sp>
    </p:spTree>
    <p:extLst>
      <p:ext uri="{BB962C8B-B14F-4D97-AF65-F5344CB8AC3E}">
        <p14:creationId xmlns:p14="http://schemas.microsoft.com/office/powerpoint/2010/main" val="17594125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u="sng" dirty="0"/>
              <a:t>Группа №2</a:t>
            </a:r>
            <a:br>
              <a:rPr lang="ru-RU" sz="3200" u="sng" dirty="0"/>
            </a:br>
            <a:r>
              <a:rPr lang="ru-RU" sz="3200" dirty="0"/>
              <a:t>Разработка концептуального и методологического обоснования инновационного проекта</a:t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Руководитель группы: Шагаева А.Ю.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Члены группы:</a:t>
            </a:r>
          </a:p>
          <a:p>
            <a:pPr marL="0" indent="0">
              <a:buNone/>
              <a:tabLst>
                <a:tab pos="265113" algn="l"/>
              </a:tabLst>
            </a:pP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	</a:t>
            </a:r>
            <a:r>
              <a:rPr lang="ru-RU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Купцова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Г.Н. (по согласованию)</a:t>
            </a:r>
          </a:p>
          <a:p>
            <a:pPr marL="0" indent="0">
              <a:buNone/>
              <a:tabLst>
                <a:tab pos="265113" algn="l"/>
              </a:tabLst>
            </a:pP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	Лебедева Т.Е. (по согласованию)</a:t>
            </a:r>
          </a:p>
          <a:p>
            <a:pPr marL="0" indent="0">
              <a:buNone/>
              <a:tabLst>
                <a:tab pos="265113" algn="l"/>
              </a:tabLst>
            </a:pP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	</a:t>
            </a:r>
            <a:r>
              <a:rPr lang="ru-RU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Мухаметшина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Р.Ф. (по согласованию)</a:t>
            </a:r>
          </a:p>
          <a:p>
            <a:pPr marL="0" indent="0">
              <a:buNone/>
              <a:tabLst>
                <a:tab pos="265113" algn="l"/>
              </a:tabLst>
            </a:pP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	</a:t>
            </a:r>
            <a:r>
              <a:rPr lang="ru-RU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Нагуманова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Э.Ф. (по согласованию)</a:t>
            </a:r>
          </a:p>
          <a:p>
            <a:pPr marL="0" indent="0">
              <a:buNone/>
              <a:tabLst>
                <a:tab pos="265113" algn="l"/>
              </a:tabLst>
            </a:pP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	Филиппов Г.А. (по согласованию)</a:t>
            </a:r>
          </a:p>
          <a:p>
            <a:pPr marL="0" indent="0">
              <a:buNone/>
              <a:tabLst>
                <a:tab pos="265113" algn="l"/>
              </a:tabLst>
            </a:pPr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Сроки 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ru-RU" dirty="0" smtClean="0"/>
              <a:t>Апрель, 2024 </a:t>
            </a:r>
          </a:p>
          <a:p>
            <a:r>
              <a:rPr lang="ru-RU" dirty="0" smtClean="0"/>
              <a:t>Совещание по обсуждению концепции 13.03.2024</a:t>
            </a:r>
          </a:p>
          <a:p>
            <a:r>
              <a:rPr lang="ru-RU" dirty="0" smtClean="0"/>
              <a:t>Утверждение концепции </a:t>
            </a:r>
          </a:p>
          <a:p>
            <a:r>
              <a:rPr lang="ru-RU" dirty="0" smtClean="0"/>
              <a:t>30.04.2024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28944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381</TotalTime>
  <Words>457</Words>
  <Application>Microsoft Office PowerPoint</Application>
  <PresentationFormat>Произвольный</PresentationFormat>
  <Paragraphs>141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23.03.2024 совещание   по разработке информационно-методического ресурса внутренней системы проведения входного мониторингового исследования </vt:lpstr>
      <vt:lpstr>Информационно -методический ресурс внутренней системы проведения входного мониторингового исследования</vt:lpstr>
      <vt:lpstr>Необходимо опираться </vt:lpstr>
      <vt:lpstr>Направления мониторинга, критерии и показатели определяются на основе (по ФИОКО)   </vt:lpstr>
      <vt:lpstr>Изучение результатов воспитания, социализации и саморазвития обучающихся </vt:lpstr>
      <vt:lpstr>Как осуществлять выбор диагностических методик?</vt:lpstr>
      <vt:lpstr>Разработка инструментария </vt:lpstr>
      <vt:lpstr>СОСТАВ ПРОЕКТНЫХ ГРУПП</vt:lpstr>
      <vt:lpstr>Группа №2 Разработка концептуального и методологического обоснования инновационного проекта </vt:lpstr>
      <vt:lpstr>СОСТАВ ПРОЕКТНЫХ ГРУПП</vt:lpstr>
      <vt:lpstr>Группа №4 Разработка и актуализация документации по планированию и организации образовательного процесса  </vt:lpstr>
      <vt:lpstr>Группа № 5 Формирование опорной содержательной базы инновационного проекта </vt:lpstr>
      <vt:lpstr>Сроки заседаний рабочих групп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Заседание Координационного совета  по реализации инновационного проекта «Наследие А.М. Пушкина как основа модели формирования, сохранения и укрепления российских традиционных духовно-нравственных ценностей в общеобразовательной организации»</dc:title>
  <dc:creator>Сидоренко Анна Владимировна</dc:creator>
  <cp:lastModifiedBy>Admin</cp:lastModifiedBy>
  <cp:revision>18</cp:revision>
  <cp:lastPrinted>2024-02-26T13:25:38Z</cp:lastPrinted>
  <dcterms:created xsi:type="dcterms:W3CDTF">2024-02-26T07:55:39Z</dcterms:created>
  <dcterms:modified xsi:type="dcterms:W3CDTF">2024-09-25T09:10:11Z</dcterms:modified>
</cp:coreProperties>
</file>