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11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C6A48-67C8-4DC0-B989-A1DA68ADFA1C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ED159-83C6-44E5-AE9D-68DAD85818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31339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C6A48-67C8-4DC0-B989-A1DA68ADFA1C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ED159-83C6-44E5-AE9D-68DAD85818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7469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C6A48-67C8-4DC0-B989-A1DA68ADFA1C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ED159-83C6-44E5-AE9D-68DAD85818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88438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C6A48-67C8-4DC0-B989-A1DA68ADFA1C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ED159-83C6-44E5-AE9D-68DAD85818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9753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C6A48-67C8-4DC0-B989-A1DA68ADFA1C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ED159-83C6-44E5-AE9D-68DAD85818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2216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C6A48-67C8-4DC0-B989-A1DA68ADFA1C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ED159-83C6-44E5-AE9D-68DAD85818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63035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C6A48-67C8-4DC0-B989-A1DA68ADFA1C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ED159-83C6-44E5-AE9D-68DAD85818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0229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C6A48-67C8-4DC0-B989-A1DA68ADFA1C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ED159-83C6-44E5-AE9D-68DAD85818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77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C6A48-67C8-4DC0-B989-A1DA68ADFA1C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ED159-83C6-44E5-AE9D-68DAD85818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655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C6A48-67C8-4DC0-B989-A1DA68ADFA1C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ED159-83C6-44E5-AE9D-68DAD85818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67215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C6A48-67C8-4DC0-B989-A1DA68ADFA1C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ED159-83C6-44E5-AE9D-68DAD85818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0028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0C6A48-67C8-4DC0-B989-A1DA68ADFA1C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ED159-83C6-44E5-AE9D-68DAD85818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9460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Модель методического сопровождения инновационного проекта</a:t>
            </a:r>
            <a:br>
              <a:rPr lang="ru-RU" b="1" dirty="0" smtClean="0">
                <a:solidFill>
                  <a:srgbClr val="002060"/>
                </a:solidFill>
              </a:rPr>
            </a:b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96107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Прямая со стрелкой 24"/>
          <p:cNvCxnSpPr/>
          <p:nvPr/>
        </p:nvCxnSpPr>
        <p:spPr>
          <a:xfrm>
            <a:off x="7956376" y="2132856"/>
            <a:ext cx="0" cy="2880320"/>
          </a:xfrm>
          <a:prstGeom prst="straightConnector1">
            <a:avLst/>
          </a:prstGeom>
          <a:ln w="222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3402921" y="2225147"/>
            <a:ext cx="4319001" cy="1800200"/>
          </a:xfrm>
          <a:prstGeom prst="straightConnector1">
            <a:avLst/>
          </a:prstGeom>
          <a:ln w="222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endCxn id="15" idx="1"/>
          </p:cNvCxnSpPr>
          <p:nvPr/>
        </p:nvCxnSpPr>
        <p:spPr>
          <a:xfrm>
            <a:off x="4059255" y="985866"/>
            <a:ext cx="2820949" cy="4268097"/>
          </a:xfrm>
          <a:prstGeom prst="straightConnector1">
            <a:avLst/>
          </a:prstGeom>
          <a:ln w="222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Прямая со стрелкой 2"/>
          <p:cNvCxnSpPr/>
          <p:nvPr/>
        </p:nvCxnSpPr>
        <p:spPr>
          <a:xfrm>
            <a:off x="2557255" y="3573016"/>
            <a:ext cx="4319001" cy="1800200"/>
          </a:xfrm>
          <a:prstGeom prst="straightConnector1">
            <a:avLst/>
          </a:prstGeom>
          <a:ln w="222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V="1">
            <a:off x="3984385" y="5778500"/>
            <a:ext cx="3266610" cy="56774"/>
          </a:xfrm>
          <a:prstGeom prst="straightConnector1">
            <a:avLst/>
          </a:prstGeom>
          <a:ln w="222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Выгнутая влево стрелка 21"/>
          <p:cNvSpPr/>
          <p:nvPr/>
        </p:nvSpPr>
        <p:spPr>
          <a:xfrm>
            <a:off x="863588" y="1584096"/>
            <a:ext cx="792088" cy="1989293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Выгнутая влево стрелка 17"/>
          <p:cNvSpPr/>
          <p:nvPr/>
        </p:nvSpPr>
        <p:spPr>
          <a:xfrm>
            <a:off x="129471" y="3287347"/>
            <a:ext cx="1364824" cy="2700811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259632" y="331544"/>
            <a:ext cx="6696744" cy="64918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Модель методического сопровождения </a:t>
            </a:r>
            <a:r>
              <a:rPr lang="ru-RU" dirty="0" smtClean="0">
                <a:solidFill>
                  <a:schemeClr val="tx1"/>
                </a:solidFill>
              </a:rPr>
              <a:t>инновационного проекта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2897690" y="1960390"/>
            <a:ext cx="3359240" cy="272092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chemeClr val="tx1"/>
              </a:solidFill>
            </a:endParaRPr>
          </a:p>
          <a:p>
            <a:pPr algn="ctr"/>
            <a:endParaRPr lang="ru-RU" b="1" dirty="0">
              <a:solidFill>
                <a:schemeClr val="tx1"/>
              </a:solidFill>
            </a:endParaRPr>
          </a:p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Сопровождение педагогов,  реализующих инновационный проект:</a:t>
            </a:r>
          </a:p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обучение (КПК), стажировки,</a:t>
            </a:r>
          </a:p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методические материалы, методические дни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  </a:t>
            </a:r>
          </a:p>
          <a:p>
            <a:pPr algn="ctr"/>
            <a:endParaRPr lang="ru-RU" b="1" dirty="0" smtClean="0">
              <a:solidFill>
                <a:schemeClr val="tx1"/>
              </a:solidFill>
            </a:endParaRPr>
          </a:p>
          <a:p>
            <a:pPr algn="ctr"/>
            <a:endParaRPr lang="ru-RU" b="1" dirty="0" smtClean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76609" y="1124744"/>
            <a:ext cx="2126312" cy="115212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Команда специалистов, обеспечивающих реализацию </a:t>
            </a:r>
            <a:r>
              <a:rPr lang="ru-RU" sz="1400" b="1" dirty="0" smtClean="0">
                <a:solidFill>
                  <a:schemeClr val="tx1"/>
                </a:solidFill>
              </a:rPr>
              <a:t>проекта, координационный совет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868144" y="1124744"/>
            <a:ext cx="2510112" cy="134084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Учителя-предметники</a:t>
            </a:r>
          </a:p>
          <a:p>
            <a:r>
              <a:rPr lang="ru-RU" sz="1400" b="1" dirty="0" smtClean="0">
                <a:solidFill>
                  <a:schemeClr val="tx1"/>
                </a:solidFill>
              </a:rPr>
              <a:t>Повышение квалификации</a:t>
            </a:r>
          </a:p>
          <a:p>
            <a:r>
              <a:rPr lang="ru-RU" sz="1400" b="1" dirty="0" smtClean="0">
                <a:solidFill>
                  <a:schemeClr val="tx1"/>
                </a:solidFill>
              </a:rPr>
              <a:t>Открытые уроки</a:t>
            </a:r>
          </a:p>
          <a:p>
            <a:r>
              <a:rPr lang="ru-RU" sz="1400" b="1" dirty="0" smtClean="0">
                <a:solidFill>
                  <a:schemeClr val="tx1"/>
                </a:solidFill>
              </a:rPr>
              <a:t>Педагогические технологии</a:t>
            </a:r>
          </a:p>
          <a:p>
            <a:r>
              <a:rPr lang="ru-RU" sz="1400" b="1" dirty="0" smtClean="0">
                <a:solidFill>
                  <a:schemeClr val="tx1"/>
                </a:solidFill>
              </a:rPr>
              <a:t>Ключевые компетенции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276609" y="5078048"/>
            <a:ext cx="2707776" cy="121784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Реализация воспитательной практики «Уклад ОО»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29471" y="2621191"/>
            <a:ext cx="2427784" cy="100811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Проектные  </a:t>
            </a:r>
            <a:r>
              <a:rPr lang="ru-RU" b="1" dirty="0" smtClean="0">
                <a:solidFill>
                  <a:schemeClr val="tx1"/>
                </a:solidFill>
              </a:rPr>
              <a:t>группы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876256" y="2756533"/>
            <a:ext cx="2160240" cy="81648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Педагогика 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А.С. Пушкина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620208" y="3933056"/>
            <a:ext cx="2200264" cy="86409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Родители, </a:t>
            </a:r>
            <a:r>
              <a:rPr lang="ru-RU" sz="1400" b="1" dirty="0" smtClean="0">
                <a:solidFill>
                  <a:schemeClr val="tx1"/>
                </a:solidFill>
              </a:rPr>
              <a:t>социальные </a:t>
            </a:r>
            <a:r>
              <a:rPr lang="ru-RU" sz="1400" b="1" dirty="0" smtClean="0">
                <a:solidFill>
                  <a:schemeClr val="tx1"/>
                </a:solidFill>
              </a:rPr>
              <a:t>партнёры, школы-партнеры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427984" y="4869160"/>
            <a:ext cx="1828946" cy="142673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Создание </a:t>
            </a:r>
            <a:r>
              <a:rPr lang="ru-RU" b="1" dirty="0" smtClean="0">
                <a:solidFill>
                  <a:schemeClr val="tx1"/>
                </a:solidFill>
              </a:rPr>
              <a:t>ценностно-ориентированной </a:t>
            </a:r>
            <a:r>
              <a:rPr lang="ru-RU" b="1" dirty="0" smtClean="0">
                <a:solidFill>
                  <a:schemeClr val="tx1"/>
                </a:solidFill>
              </a:rPr>
              <a:t>среды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6532208" y="5013176"/>
            <a:ext cx="2376264" cy="1644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Модель формирования, сохранения и укрепления духовно-нравственных ценностей в ОУ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16" name="Стрелка вправо 15"/>
          <p:cNvSpPr/>
          <p:nvPr/>
        </p:nvSpPr>
        <p:spPr>
          <a:xfrm>
            <a:off x="2535288" y="3114036"/>
            <a:ext cx="504056" cy="2698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/>
          <p:cNvSpPr/>
          <p:nvPr/>
        </p:nvSpPr>
        <p:spPr>
          <a:xfrm>
            <a:off x="6256930" y="3104826"/>
            <a:ext cx="619326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3185811" y="948659"/>
            <a:ext cx="2707776" cy="60892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Научные руководители 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894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Профессиональное обеспечение реализации проекта (программы)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СТАЖИРОВКА </a:t>
            </a:r>
          </a:p>
          <a:p>
            <a:pPr marL="0" indent="0">
              <a:buNone/>
            </a:pPr>
            <a:r>
              <a:rPr lang="ru-RU" dirty="0" smtClean="0"/>
              <a:t>КПК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149788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90</Words>
  <Application>Microsoft Office PowerPoint</Application>
  <PresentationFormat>Экран (4:3)</PresentationFormat>
  <Paragraphs>25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Модель методического сопровождения инновационного проекта </vt:lpstr>
      <vt:lpstr>Презентация PowerPoint</vt:lpstr>
      <vt:lpstr>Профессиональное обеспечение реализации проекта (программы)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Модель методического сопровождения инновационного проекта</dc:title>
  <dc:creator>Admin</dc:creator>
  <cp:lastModifiedBy>Admin</cp:lastModifiedBy>
  <cp:revision>2</cp:revision>
  <dcterms:created xsi:type="dcterms:W3CDTF">2024-09-25T10:52:24Z</dcterms:created>
  <dcterms:modified xsi:type="dcterms:W3CDTF">2024-09-25T12:00:46Z</dcterms:modified>
</cp:coreProperties>
</file>