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72" r:id="rId11"/>
    <p:sldId id="276" r:id="rId12"/>
    <p:sldId id="273" r:id="rId13"/>
    <p:sldId id="286" r:id="rId14"/>
    <p:sldId id="267" r:id="rId1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идоренко Анна Владимировна" initials="САВ" lastIdx="1" clrIdx="0">
    <p:extLst>
      <p:ext uri="{19B8F6BF-5375-455C-9EA6-DF929625EA0E}">
        <p15:presenceInfo xmlns="" xmlns:p15="http://schemas.microsoft.com/office/powerpoint/2012/main" userId="S::SidorenkoAV@ieml.ru::d90bb7ce-d2e1-4d18-be6c-145eb015bbe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7" autoAdjust="0"/>
    <p:restoredTop sz="94660"/>
  </p:normalViewPr>
  <p:slideViewPr>
    <p:cSldViewPr snapToGrid="0">
      <p:cViewPr>
        <p:scale>
          <a:sx n="99" d="100"/>
          <a:sy n="99" d="100"/>
        </p:scale>
        <p:origin x="-468" y="-4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2-26T13:38:23.135" idx="1">
    <p:pos x="10" y="10"/>
    <p:text/>
    <p:extLst>
      <p:ext uri="{C676402C-5697-4E1C-873F-D02D1690AC5C}">
        <p15:threadingInfo xmlns=""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FDD31E4-53D2-4EC4-AC4C-D28C55C9F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60AFAC3-A7DC-4946-BEBF-5385F38C2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D49B0C7-C562-43D0-B231-42C4DEF9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10359A-2D0C-4A25-820B-ED42BD93D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C4C7983-4893-4057-B760-A1E24EC25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912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09C716-25E7-4BF6-9948-D6BAE5E3C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9716D2B-4933-4056-BDC9-E22A495E7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393C3E-8797-49D0-A264-E0665674F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20420F7-0154-4DB0-92F3-9CB816F1D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876C15B-B19F-4E7F-8C65-0387C5041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87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D683E91-5167-4C20-A28F-2A8A031BF8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D75050E-667E-49B8-9967-D77975605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632D2C-9DBE-497E-8DC8-7C6FBB5C6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3FC7F53-571C-4256-BCB4-6A319A01D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361E85-DDE8-49E0-9C67-3CDCB60F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680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0281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0933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325EB1-7D01-4580-8E9F-9E471F9EE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BF5C2AA-30AC-42B5-9E45-23A61FBC2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017FDF5-DF0D-42AE-8C19-40E5E011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EDEBE22-E1FB-4EE9-9E4B-5D7A5CB79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E68D6EF-9046-4199-B371-7FC7B45F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250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599B9F-C1FF-4A8E-A1AC-8D9415E5E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FD3BCE-5991-4256-B875-B7D1E200C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F4A194E-68F1-4F61-87ED-5DB4E9027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F561E02-33DC-4A79-B463-43CE31FC5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5765A58-B7FC-47BF-B732-6DD97E32D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29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90C2D4-DD67-41E5-87A2-F17E7D673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F314EC4-4511-4A96-9D8E-DE697E8E3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AEA8721-42B1-423D-8A48-729D3924C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2635990-5024-4072-BC88-4EA932551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F12FA22-B457-4F47-B264-4291E622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4F9EFDF-AA10-4927-B037-626381A4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89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C4F1F7-1F70-47F3-9357-315728E64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953CBC2-168A-4F92-A771-5234383DB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9363C4C-58BD-4DB8-825A-66F69F56F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DCF5D4D-2048-4002-AC79-26BA0429F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43DED1D-4F7C-4949-BC63-4ED8636C08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1F5A502-96A5-43BA-B377-ECD32F9AF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0058D55-8E23-42D9-A249-DE7938E1D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7E1D181-4264-4E6B-9651-F0CA4C306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42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4FA872-E7DE-435E-9289-DA0A22718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4966C12-8249-4ABC-B43C-A7E12ADC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F4B6A90-66E6-4161-870B-8BD50696C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29D8C8C-04FC-4A8A-9E74-1E911CF88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8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EF187AB-3A7D-4450-A81E-F407FB71B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8081D32-75AA-4910-8A35-F0CDD07C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39BF648-78BB-420E-B564-C3E91FC21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89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439643-2F06-48DE-95D4-B79E3D3D7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F269127-2D85-4308-988E-5371B6FD3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CFD8077-A484-4902-836E-1A9311D34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7A85A36-8FEB-4B35-ACEF-70356D8B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47ABB48-AFC0-47A3-B77A-7B2C19B54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20E54B6-80CF-45BE-9EFE-3ACD8CD7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06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32B5A0-AB8E-4FF5-BDD0-35BB61576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C448927-0C29-4549-BF5D-C37F8C3AA3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9E409FB-9A51-4AD0-8648-5E1ED04EC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319D037-0297-450C-ACFF-3FFE2C7A4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25B71B1-A3D7-421C-BA42-B03009792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664BB2-5AE5-45F2-9D58-9EC7E9A3B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909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366118A-F07A-4D66-897F-B90FDF777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D2379A9-A0DE-4297-AA97-EC46573BB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C3296B9-8451-479E-A9CD-1766087B5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B887-BF26-4B52-9CF1-4E606D4738D2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91EFE81-84B9-443E-B80F-7BAAE150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00B1AF9-1048-4D52-B59F-5ABC5A905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3B8FA-C9B6-4A30-A75F-6E15E15AC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23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DVa7L" TargetMode="External"/><Relationship Id="rId7" Type="http://schemas.openxmlformats.org/officeDocument/2006/relationships/hyperlink" Target="https://clck.ru/3DRCaF" TargetMode="External"/><Relationship Id="rId2" Type="http://schemas.openxmlformats.org/officeDocument/2006/relationships/hyperlink" Target="https://edu.tatar.ru/z_dol/lic9/page5265818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ck.ru/3DSsEH" TargetMode="External"/><Relationship Id="rId5" Type="http://schemas.openxmlformats.org/officeDocument/2006/relationships/hyperlink" Target="https://clck.ru/3DSsbM" TargetMode="External"/><Relationship Id="rId4" Type="http://schemas.openxmlformats.org/officeDocument/2006/relationships/hyperlink" Target="https://clck.ru/3DSskj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BDECA0-C5E5-4DB2-A6ED-2FC761B73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7590" y="856649"/>
            <a:ext cx="9421761" cy="245312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12.04.2024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заседание координационного совета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4B69D22-5535-4C89-8606-FD278F39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5342" y="5051323"/>
            <a:ext cx="9751141" cy="818535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ФЕДЕРАЛЬНАЯ ИННОВАЦИОННАЯ ПЛОЩАДКА </a:t>
            </a:r>
          </a:p>
          <a:p>
            <a:r>
              <a:rPr lang="ru-RU" dirty="0">
                <a:solidFill>
                  <a:srgbClr val="002060"/>
                </a:solidFill>
              </a:rPr>
              <a:t>МБОУ «ЛИЦЕЙ №9 ИМЕНИ А.С. ПУШКИНА ЗЕЛЕНОДОЛЬСКОГО МУНИЦИПАЛЬНОГО РАЙОНА РТ»</a:t>
            </a:r>
          </a:p>
        </p:txBody>
      </p:sp>
    </p:spTree>
    <p:extLst>
      <p:ext uri="{BB962C8B-B14F-4D97-AF65-F5344CB8AC3E}">
        <p14:creationId xmlns:p14="http://schemas.microsoft.com/office/powerpoint/2010/main" val="2041449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Информационно -методический </a:t>
            </a:r>
            <a:r>
              <a:rPr lang="ru-RU" dirty="0"/>
              <a:t>ресурс внутренней системы проведения входного мониторингового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0850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цель:</a:t>
            </a:r>
          </a:p>
          <a:p>
            <a:pPr marL="514350" indent="-514350">
              <a:buAutoNum type="arabicParenR"/>
            </a:pPr>
            <a:r>
              <a:rPr lang="ru-RU" b="1" dirty="0" smtClean="0"/>
              <a:t>изучить представление </a:t>
            </a:r>
            <a:r>
              <a:rPr lang="ru-RU" b="1" dirty="0"/>
              <a:t>о традиционных </a:t>
            </a:r>
            <a:r>
              <a:rPr lang="ru-RU" b="1" dirty="0" smtClean="0"/>
              <a:t>российских духовно-нравственных ценностях </a:t>
            </a:r>
            <a:r>
              <a:rPr lang="ru-RU" b="1" dirty="0"/>
              <a:t>в </a:t>
            </a:r>
            <a:r>
              <a:rPr lang="ru-RU" b="1" dirty="0" smtClean="0"/>
              <a:t>лицее № 9 </a:t>
            </a:r>
            <a:r>
              <a:rPr lang="ru-RU" b="1" dirty="0" err="1" smtClean="0"/>
              <a:t>им.А.С.Пушкина</a:t>
            </a:r>
            <a:endParaRPr lang="ru-RU" b="1" dirty="0" smtClean="0"/>
          </a:p>
          <a:p>
            <a:pPr marL="514350" indent="-514350">
              <a:buAutoNum type="arabicParenR"/>
            </a:pPr>
            <a:r>
              <a:rPr lang="ru-RU" b="1" dirty="0" smtClean="0"/>
              <a:t>Изучить педагогический потенциал творчества </a:t>
            </a:r>
            <a:r>
              <a:rPr lang="ru-RU" b="1" dirty="0" err="1" smtClean="0"/>
              <a:t>А.С.Пушкина</a:t>
            </a:r>
            <a:r>
              <a:rPr lang="ru-RU" b="1" dirty="0" smtClean="0"/>
              <a:t> с точки зрения восприятия </a:t>
            </a:r>
            <a:r>
              <a:rPr lang="ru-RU" b="1" dirty="0" err="1" smtClean="0"/>
              <a:t>респонтентами</a:t>
            </a:r>
            <a:r>
              <a:rPr lang="ru-RU" b="1" dirty="0" smtClean="0"/>
              <a:t> как основы модели формирования, сохранения и укрепления традиционных российских духовно-нравственных ценностей в общеобразовательном учреждении</a:t>
            </a:r>
          </a:p>
          <a:p>
            <a:pPr>
              <a:buFontTx/>
              <a:buChar char="-"/>
            </a:pPr>
            <a:r>
              <a:rPr lang="ru-RU" b="1" dirty="0" smtClean="0"/>
              <a:t>Респонденты: </a:t>
            </a:r>
          </a:p>
          <a:p>
            <a:pPr>
              <a:buFontTx/>
              <a:buChar char="-"/>
            </a:pPr>
            <a:r>
              <a:rPr lang="ru-RU" b="1" dirty="0" smtClean="0"/>
              <a:t>Педагогический коллектив – 154 человека</a:t>
            </a:r>
          </a:p>
          <a:p>
            <a:pPr>
              <a:buFontTx/>
              <a:buChar char="-"/>
            </a:pPr>
            <a:r>
              <a:rPr lang="ru-RU" b="1" dirty="0" smtClean="0"/>
              <a:t>Обучающиеся 1613</a:t>
            </a:r>
          </a:p>
          <a:p>
            <a:pPr>
              <a:buFontTx/>
              <a:buChar char="-"/>
            </a:pPr>
            <a:r>
              <a:rPr lang="ru-RU" b="1" dirty="0" smtClean="0"/>
              <a:t>Родители 2112</a:t>
            </a:r>
          </a:p>
          <a:p>
            <a:pPr>
              <a:buFontTx/>
              <a:buChar char="-"/>
            </a:pPr>
            <a:r>
              <a:rPr lang="ru-RU" b="1" dirty="0" smtClean="0"/>
              <a:t>Выпускники 198</a:t>
            </a: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303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Изучение результатов воспитания,</a:t>
            </a:r>
            <a:br>
              <a:rPr lang="ru-RU" dirty="0"/>
            </a:br>
            <a:r>
              <a:rPr lang="ru-RU" dirty="0"/>
              <a:t>социализации и саморазвития</a:t>
            </a:r>
            <a:br>
              <a:rPr lang="ru-RU" dirty="0"/>
            </a:br>
            <a:r>
              <a:rPr lang="ru-RU" dirty="0"/>
              <a:t>обучающихся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основе - система базовых национальных ценностей</a:t>
            </a:r>
          </a:p>
          <a:p>
            <a:r>
              <a:rPr lang="ru-RU" dirty="0"/>
              <a:t>- </a:t>
            </a:r>
            <a:r>
              <a:rPr lang="ru-RU" dirty="0" err="1"/>
              <a:t>Сформированность</a:t>
            </a:r>
            <a:r>
              <a:rPr lang="ru-RU" dirty="0"/>
              <a:t> знаний, представлений о системе</a:t>
            </a:r>
          </a:p>
          <a:p>
            <a:r>
              <a:rPr lang="ru-RU" dirty="0"/>
              <a:t>ценностей гражданина России;</a:t>
            </a:r>
          </a:p>
          <a:p>
            <a:r>
              <a:rPr lang="ru-RU" dirty="0"/>
              <a:t>- </a:t>
            </a:r>
            <a:r>
              <a:rPr lang="ru-RU" dirty="0" err="1"/>
              <a:t>Сформированность</a:t>
            </a:r>
            <a:r>
              <a:rPr lang="ru-RU" dirty="0"/>
              <a:t> позитивной внутренней позиции личности</a:t>
            </a:r>
          </a:p>
          <a:p>
            <a:r>
              <a:rPr lang="ru-RU" dirty="0"/>
              <a:t>обучающихся в отношении системы ценностей гражданина</a:t>
            </a:r>
          </a:p>
          <a:p>
            <a:r>
              <a:rPr lang="ru-RU" dirty="0"/>
              <a:t>России;</a:t>
            </a:r>
          </a:p>
          <a:p>
            <a:r>
              <a:rPr lang="ru-RU" dirty="0"/>
              <a:t>- Наличие опыта деятельности на основе системы ценностей</a:t>
            </a:r>
          </a:p>
          <a:p>
            <a:r>
              <a:rPr lang="ru-RU" dirty="0"/>
              <a:t>гражданина России.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9562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Разработанный инструментарий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Филиппов И.Н. - заместитель </a:t>
            </a:r>
            <a:r>
              <a:rPr lang="ru-RU" dirty="0">
                <a:solidFill>
                  <a:srgbClr val="002060"/>
                </a:solidFill>
              </a:rPr>
              <a:t>директора по информатизации </a:t>
            </a:r>
            <a:r>
              <a:rPr lang="ru-RU" dirty="0" smtClean="0">
                <a:solidFill>
                  <a:srgbClr val="002060"/>
                </a:solidFill>
              </a:rPr>
              <a:t>разработка технического инструментария мониторинговых </a:t>
            </a:r>
            <a:r>
              <a:rPr lang="ru-RU" dirty="0">
                <a:solidFill>
                  <a:srgbClr val="002060"/>
                </a:solidFill>
              </a:rPr>
              <a:t>исследований.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Сидоренко А.В. - </a:t>
            </a:r>
            <a:r>
              <a:rPr lang="ru-RU" dirty="0" smtClean="0">
                <a:solidFill>
                  <a:srgbClr val="002060"/>
                </a:solidFill>
              </a:rPr>
              <a:t>заместитель </a:t>
            </a:r>
            <a:r>
              <a:rPr lang="ru-RU" dirty="0">
                <a:solidFill>
                  <a:srgbClr val="002060"/>
                </a:solidFill>
              </a:rPr>
              <a:t>директора по инновационной деятельности </a:t>
            </a:r>
            <a:r>
              <a:rPr lang="ru-RU" dirty="0" smtClean="0">
                <a:solidFill>
                  <a:srgbClr val="002060"/>
                </a:solidFill>
              </a:rPr>
              <a:t> - разработать </a:t>
            </a:r>
            <a:r>
              <a:rPr lang="ru-RU" dirty="0">
                <a:solidFill>
                  <a:srgbClr val="002060"/>
                </a:solidFill>
              </a:rPr>
              <a:t>содержание входных мониторинговых исследований совместно с Центром мониторинга качества РТ, согласовать содержание с координационным советом на очередном заседании в апреле-месяце. 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Сидоренко А.В. обобщить результаты исследований и представить для работы </a:t>
            </a:r>
            <a:r>
              <a:rPr lang="ru-RU" b="1" dirty="0">
                <a:solidFill>
                  <a:srgbClr val="002060"/>
                </a:solidFill>
              </a:rPr>
              <a:t>рабочим группам </a:t>
            </a:r>
            <a:r>
              <a:rPr lang="ru-RU" dirty="0">
                <a:solidFill>
                  <a:srgbClr val="002060"/>
                </a:solidFill>
              </a:rPr>
              <a:t>в срок до 30.04.2024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6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Ссылка на исследование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/>
            <a:r>
              <a:rPr lang="ru-RU" dirty="0">
                <a:hlinkClick r:id="rId2"/>
              </a:rPr>
              <a:t>ФИП (</a:t>
            </a:r>
            <a:r>
              <a:rPr lang="en-US" dirty="0">
                <a:hlinkClick r:id="rId2"/>
              </a:rPr>
              <a:t>tatar.ru</a:t>
            </a:r>
            <a:r>
              <a:rPr lang="en-US" dirty="0" smtClean="0">
                <a:hlinkClick r:id="rId2"/>
              </a:rPr>
              <a:t>)</a:t>
            </a:r>
            <a:endParaRPr lang="ru-RU" dirty="0" smtClean="0"/>
          </a:p>
          <a:p>
            <a:pPr fontAlgn="base"/>
            <a:r>
              <a:rPr lang="ru-RU" b="1" dirty="0">
                <a:hlinkClick r:id="rId3"/>
              </a:rPr>
              <a:t/>
            </a:r>
            <a:br>
              <a:rPr lang="ru-RU" b="1" dirty="0">
                <a:hlinkClick r:id="rId3"/>
              </a:rPr>
            </a:br>
            <a:r>
              <a:rPr lang="ru-RU" b="1" dirty="0">
                <a:hlinkClick r:id="rId3"/>
              </a:rPr>
              <a:t>Опрос для младших школьников на тему сказок А.С. Пушкина</a:t>
            </a:r>
            <a:endParaRPr lang="ru-RU" dirty="0"/>
          </a:p>
          <a:p>
            <a:pPr fontAlgn="base"/>
            <a:r>
              <a:rPr lang="ru-RU" dirty="0"/>
              <a:t/>
            </a:r>
            <a:br>
              <a:rPr lang="ru-RU" dirty="0"/>
            </a:br>
            <a:r>
              <a:rPr lang="ru-RU" b="1" dirty="0">
                <a:hlinkClick r:id="rId4"/>
              </a:rPr>
              <a:t>Входной опрос для учеников 5-7 классов</a:t>
            </a:r>
            <a:r>
              <a:rPr lang="ru-RU" dirty="0">
                <a:hlinkClick r:id="rId4"/>
              </a:rPr>
              <a:t> на понимание и восприятие традиционных российских духовно-нравственных ценностей в рамках проекта "Наследие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организации"</a:t>
            </a:r>
            <a:endParaRPr lang="ru-RU" dirty="0"/>
          </a:p>
          <a:p>
            <a:pPr fontAlgn="base"/>
            <a:r>
              <a:rPr lang="ru-RU" dirty="0"/>
              <a:t/>
            </a:r>
            <a:br>
              <a:rPr lang="ru-RU" dirty="0"/>
            </a:br>
            <a:r>
              <a:rPr lang="ru-RU" b="1" dirty="0">
                <a:hlinkClick r:id="rId5"/>
              </a:rPr>
              <a:t>Входной опрос для учеников 8-11 классов</a:t>
            </a:r>
            <a:r>
              <a:rPr lang="ru-RU" dirty="0">
                <a:hlinkClick r:id="rId5"/>
              </a:rPr>
              <a:t> на понимание и восприятие традиционных российских духовно-нравственных ценностей в рамках проекта "Наследие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организации"</a:t>
            </a:r>
            <a:endParaRPr lang="ru-RU" dirty="0"/>
          </a:p>
          <a:p>
            <a:pPr fontAlgn="base"/>
            <a:r>
              <a:rPr lang="ru-RU" dirty="0"/>
              <a:t/>
            </a:r>
            <a:br>
              <a:rPr lang="ru-RU" dirty="0"/>
            </a:br>
            <a:r>
              <a:rPr lang="ru-RU" b="1" u="sng" dirty="0">
                <a:hlinkClick r:id="rId6"/>
              </a:rPr>
              <a:t>Опрос родителей </a:t>
            </a:r>
            <a:r>
              <a:rPr lang="ru-RU" u="sng" dirty="0">
                <a:hlinkClick r:id="rId6"/>
              </a:rPr>
              <a:t>в рамках проекта "Наследие А.С. Пушкина как основа формирования и укрепления традиционных духовно-нравственных ценностей в общеобразовательной организации"</a:t>
            </a:r>
            <a:endParaRPr lang="ru-RU" dirty="0"/>
          </a:p>
          <a:p>
            <a:pPr fontAlgn="base"/>
            <a:r>
              <a:rPr lang="ru-RU" dirty="0"/>
              <a:t/>
            </a:r>
            <a:br>
              <a:rPr lang="ru-RU" dirty="0"/>
            </a:br>
            <a:r>
              <a:rPr lang="ru-RU" b="1" dirty="0">
                <a:hlinkClick r:id="rId7"/>
              </a:rPr>
              <a:t>Опрос педагогического состава</a:t>
            </a:r>
            <a:r>
              <a:rPr lang="ru-RU" dirty="0">
                <a:hlinkClick r:id="rId7"/>
              </a:rPr>
              <a:t> на тему традиционных российских духовно-нравственных ценностей в рамках проекта "Наследие 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организации"</a:t>
            </a:r>
            <a:endParaRPr lang="ru-RU" dirty="0"/>
          </a:p>
          <a:p>
            <a:pPr marL="0" indent="0" fontAlgn="base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265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45883D-5477-4748-B029-822EC049E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775" y="207553"/>
            <a:ext cx="10370906" cy="3233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+mn-lt"/>
              </a:rPr>
              <a:t>СОСТАВ ПРОЕКТНЫХ ГРУПП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F0B06C6-EBB7-42AC-92E6-7B1B49BA1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319" y="530943"/>
            <a:ext cx="5123479" cy="2045366"/>
          </a:xfrm>
        </p:spPr>
        <p:txBody>
          <a:bodyPr>
            <a:normAutofit/>
          </a:bodyPr>
          <a:lstStyle/>
          <a:p>
            <a:r>
              <a:rPr lang="ru-RU" sz="2000" dirty="0"/>
              <a:t>Группа №3</a:t>
            </a:r>
          </a:p>
          <a:p>
            <a:r>
              <a:rPr lang="ru-RU" sz="2000" dirty="0" smtClean="0"/>
              <a:t>Обсуждение </a:t>
            </a:r>
            <a:r>
              <a:rPr lang="ru-RU" sz="2000" dirty="0"/>
              <a:t>инструментария для диагностических процедур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6A879744-7EC7-4CA5-8220-AE83C2E32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4096" y="1887795"/>
            <a:ext cx="5123479" cy="18287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группы: Иванова И.М.</a:t>
            </a:r>
          </a:p>
          <a:p>
            <a:pPr marL="0" indent="0">
              <a:buNone/>
            </a:pPr>
            <a:r>
              <a:rPr lang="ru-RU" sz="6400" dirty="0">
                <a:solidFill>
                  <a:srgbClr val="002060"/>
                </a:solidFill>
              </a:rPr>
              <a:t>Члены группы: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1.	</a:t>
            </a:r>
            <a:r>
              <a:rPr lang="ru-RU" sz="6400" dirty="0" err="1">
                <a:solidFill>
                  <a:srgbClr val="002060"/>
                </a:solidFill>
              </a:rPr>
              <a:t>Мингалиева</a:t>
            </a:r>
            <a:r>
              <a:rPr lang="ru-RU" sz="6400" dirty="0">
                <a:solidFill>
                  <a:srgbClr val="002060"/>
                </a:solidFill>
              </a:rPr>
              <a:t> Л.Э. (по согласованию)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2.	Сидоренко А.В.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3.	Трофименко Ю.А.</a:t>
            </a:r>
          </a:p>
          <a:p>
            <a:pPr marL="0" indent="0">
              <a:buNone/>
              <a:tabLst>
                <a:tab pos="361950" algn="l"/>
              </a:tabLst>
            </a:pPr>
            <a:r>
              <a:rPr lang="ru-RU" sz="6400" dirty="0">
                <a:solidFill>
                  <a:srgbClr val="002060"/>
                </a:solidFill>
              </a:rPr>
              <a:t>4.	Чугунова С.А.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510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160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1 вопрос </a:t>
            </a:r>
            <a:r>
              <a:rPr lang="ru-RU" dirty="0" smtClean="0">
                <a:solidFill>
                  <a:srgbClr val="002060"/>
                </a:solidFill>
              </a:rPr>
              <a:t>разработка </a:t>
            </a:r>
            <a:r>
              <a:rPr lang="ru-RU" dirty="0">
                <a:solidFill>
                  <a:srgbClr val="002060"/>
                </a:solidFill>
              </a:rPr>
              <a:t>информационно-методического ресурса внутренней системы проведения входного мониторингового исследования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444" y="2506662"/>
            <a:ext cx="10515600" cy="4351338"/>
          </a:xfrm>
        </p:spPr>
        <p:txBody>
          <a:bodyPr/>
          <a:lstStyle/>
          <a:p>
            <a:r>
              <a:rPr lang="ru-RU" dirty="0" smtClean="0"/>
              <a:t>Сидоренко А.В.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015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143" y="374993"/>
            <a:ext cx="11911584" cy="648300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62650" y="1087626"/>
            <a:ext cx="10357273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lang="ru-RU" sz="3200" dirty="0" smtClean="0">
                <a:solidFill>
                  <a:srgbClr val="002060"/>
                </a:solidFill>
              </a:rPr>
              <a:t>Разработка </a:t>
            </a:r>
            <a:r>
              <a:rPr lang="ru-RU" sz="3200" dirty="0">
                <a:solidFill>
                  <a:srgbClr val="002060"/>
                </a:solidFill>
              </a:rPr>
              <a:t>информационно-методического ресурса внутренней системы проведения входного мониторингового исследования 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3785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255" y="4709159"/>
            <a:ext cx="12048067" cy="2148840"/>
          </a:xfrm>
          <a:custGeom>
            <a:avLst/>
            <a:gdLst/>
            <a:ahLst/>
            <a:cxnLst/>
            <a:rect l="l" t="t" r="r" b="b"/>
            <a:pathLst>
              <a:path w="9036050" h="2148840">
                <a:moveTo>
                  <a:pt x="0" y="2148840"/>
                </a:moveTo>
                <a:lnTo>
                  <a:pt x="9035796" y="2148840"/>
                </a:lnTo>
                <a:lnTo>
                  <a:pt x="9035796" y="0"/>
                </a:lnTo>
                <a:lnTo>
                  <a:pt x="0" y="0"/>
                </a:lnTo>
                <a:lnTo>
                  <a:pt x="0" y="2148840"/>
                </a:lnTo>
                <a:close/>
              </a:path>
            </a:pathLst>
          </a:custGeom>
          <a:ln w="9144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836" y="4693159"/>
            <a:ext cx="11700933" cy="19773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  <a:tabLst>
                <a:tab pos="1641475" algn="l"/>
              </a:tabLst>
            </a:pPr>
            <a:r>
              <a:rPr sz="2200" b="1" spc="-10" dirty="0">
                <a:solidFill>
                  <a:srgbClr val="800000"/>
                </a:solidFill>
                <a:latin typeface="Calibri"/>
                <a:cs typeface="Calibri"/>
              </a:rPr>
              <a:t>Проведение</a:t>
            </a:r>
            <a:r>
              <a:rPr sz="2200" b="1" dirty="0">
                <a:solidFill>
                  <a:srgbClr val="800000"/>
                </a:solidFill>
                <a:latin typeface="Calibri"/>
                <a:cs typeface="Calibri"/>
              </a:rPr>
              <a:t>	</a:t>
            </a:r>
            <a:r>
              <a:rPr sz="2200" b="1" u="sng" spc="-1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libri"/>
                <a:cs typeface="Calibri"/>
              </a:rPr>
              <a:t>внутренних</a:t>
            </a:r>
            <a:r>
              <a:rPr sz="2200" b="1" u="sng" spc="-7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libri"/>
                <a:cs typeface="Calibri"/>
              </a:rPr>
              <a:t>мониторинговых</a:t>
            </a:r>
            <a:r>
              <a:rPr sz="2200" b="1" u="sng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libri"/>
                <a:cs typeface="Calibri"/>
              </a:rPr>
              <a:t>процедур</a:t>
            </a:r>
            <a:r>
              <a:rPr sz="2200" b="1" spc="-5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относится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к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375"/>
              </a:lnSpc>
            </a:pP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компетенции</a:t>
            </a:r>
            <a:r>
              <a:rPr sz="2200" b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образовательной</a:t>
            </a:r>
            <a:r>
              <a:rPr sz="22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организации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закрепленной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в</a:t>
            </a:r>
            <a:r>
              <a:rPr sz="2200" b="1" spc="-9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Законе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510"/>
              </a:lnSpc>
            </a:pPr>
            <a:r>
              <a:rPr sz="2200" b="1" dirty="0">
                <a:latin typeface="Calibri"/>
                <a:cs typeface="Calibri"/>
              </a:rPr>
              <a:t>«Об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образовании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в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Российской</a:t>
            </a:r>
            <a:r>
              <a:rPr sz="2200" b="1" spc="-2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Федерации»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-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(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ВСОКО</a:t>
            </a:r>
            <a:r>
              <a:rPr sz="2200" b="1" spc="-10" dirty="0">
                <a:latin typeface="Calibri"/>
                <a:cs typeface="Calibri"/>
              </a:rPr>
              <a:t>)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200">
              <a:latin typeface="Calibri"/>
              <a:cs typeface="Calibri"/>
            </a:endParaRPr>
          </a:p>
          <a:p>
            <a:pPr marL="12700" marR="5080">
              <a:lnSpc>
                <a:spcPts val="2210"/>
              </a:lnSpc>
            </a:pPr>
            <a:r>
              <a:rPr sz="2200" b="1" u="sng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libri"/>
                <a:cs typeface="Calibri"/>
              </a:rPr>
              <a:t>Внешний</a:t>
            </a:r>
            <a:r>
              <a:rPr sz="2200" b="1" u="sng" spc="-6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libri"/>
                <a:cs typeface="Calibri"/>
              </a:rPr>
              <a:t>мониторинг</a:t>
            </a:r>
            <a:r>
              <a:rPr sz="2200" b="1" u="sng" spc="-2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относится</a:t>
            </a:r>
            <a:r>
              <a:rPr sz="22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к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функциям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федеральных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региональных </a:t>
            </a:r>
            <a:r>
              <a:rPr sz="2000" b="1" dirty="0">
                <a:latin typeface="Calibri"/>
                <a:cs typeface="Calibri"/>
              </a:rPr>
              <a:t>органов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управления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образования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(НСОКО)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6512" y="-1523"/>
            <a:ext cx="11761893" cy="832485"/>
          </a:xfrm>
          <a:custGeom>
            <a:avLst/>
            <a:gdLst/>
            <a:ahLst/>
            <a:cxnLst/>
            <a:rect l="l" t="t" r="r" b="b"/>
            <a:pathLst>
              <a:path w="8821420" h="832485">
                <a:moveTo>
                  <a:pt x="8820912" y="0"/>
                </a:moveTo>
                <a:lnTo>
                  <a:pt x="0" y="0"/>
                </a:lnTo>
                <a:lnTo>
                  <a:pt x="0" y="832103"/>
                </a:lnTo>
                <a:lnTo>
                  <a:pt x="8820912" y="832103"/>
                </a:lnTo>
                <a:lnTo>
                  <a:pt x="882091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19742" y="-630978"/>
            <a:ext cx="9894993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24710" marR="5080" indent="-2112645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1F5F"/>
                </a:solidFill>
              </a:rPr>
              <a:t>Мониторинг</a:t>
            </a:r>
            <a:r>
              <a:rPr spc="-8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является</a:t>
            </a:r>
            <a:r>
              <a:rPr spc="-10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одним</a:t>
            </a:r>
            <a:r>
              <a:rPr spc="-8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из</a:t>
            </a:r>
            <a:r>
              <a:rPr spc="-8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элементом</a:t>
            </a:r>
            <a:r>
              <a:rPr spc="-9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управления </a:t>
            </a:r>
            <a:r>
              <a:rPr dirty="0">
                <a:solidFill>
                  <a:srgbClr val="001F5F"/>
                </a:solidFill>
              </a:rPr>
              <a:t>качеством</a:t>
            </a:r>
            <a:r>
              <a:rPr spc="-10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образования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0528" y="938783"/>
            <a:ext cx="11759353" cy="1261243"/>
          </a:xfrm>
          <a:prstGeom prst="rect">
            <a:avLst/>
          </a:prstGeom>
          <a:ln w="9144">
            <a:solidFill>
              <a:srgbClr val="4F81BC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35"/>
              </a:spcBef>
            </a:pPr>
            <a:r>
              <a:rPr sz="2000" b="1" dirty="0">
                <a:solidFill>
                  <a:srgbClr val="800000"/>
                </a:solidFill>
                <a:latin typeface="Calibri"/>
                <a:cs typeface="Calibri"/>
              </a:rPr>
              <a:t>Мониторин</a:t>
            </a:r>
            <a:r>
              <a:rPr sz="2000" dirty="0">
                <a:solidFill>
                  <a:srgbClr val="800000"/>
                </a:solidFill>
                <a:latin typeface="Calibri"/>
                <a:cs typeface="Calibri"/>
              </a:rPr>
              <a:t>г</a:t>
            </a:r>
            <a:r>
              <a:rPr sz="2000" spc="-7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включает</a:t>
            </a:r>
            <a:r>
              <a:rPr sz="2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6</a:t>
            </a:r>
            <a:r>
              <a:rPr sz="2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взаимосвязанных</a:t>
            </a:r>
            <a:r>
              <a:rPr sz="2000" b="1" u="sng" spc="-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функций</a:t>
            </a:r>
            <a:r>
              <a:rPr sz="2000" b="1" spc="-10" dirty="0">
                <a:latin typeface="Calibri"/>
                <a:cs typeface="Calibri"/>
              </a:rPr>
              <a:t>:</a:t>
            </a:r>
            <a:endParaRPr sz="2000" dirty="0">
              <a:latin typeface="Calibri"/>
              <a:cs typeface="Calibri"/>
            </a:endParaRPr>
          </a:p>
          <a:p>
            <a:pPr marL="90805" marR="3996690">
              <a:lnSpc>
                <a:spcPct val="150000"/>
              </a:lnSpc>
              <a:spcBef>
                <a:spcPts val="5"/>
              </a:spcBef>
            </a:pPr>
            <a:r>
              <a:rPr sz="2000" b="1" dirty="0">
                <a:solidFill>
                  <a:srgbClr val="008000"/>
                </a:solidFill>
                <a:latin typeface="Calibri"/>
                <a:cs typeface="Calibri"/>
              </a:rPr>
              <a:t>информационную</a:t>
            </a:r>
            <a:r>
              <a:rPr sz="2000" b="1" dirty="0">
                <a:latin typeface="Calibri"/>
                <a:cs typeface="Calibri"/>
              </a:rPr>
              <a:t>,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6F2F9F"/>
                </a:solidFill>
                <a:latin typeface="Calibri"/>
                <a:cs typeface="Calibri"/>
              </a:rPr>
              <a:t>аналитико-оценочную</a:t>
            </a:r>
            <a:r>
              <a:rPr sz="2000" b="1" spc="-10" dirty="0">
                <a:latin typeface="Calibri"/>
                <a:cs typeface="Calibri"/>
              </a:rPr>
              <a:t>, </a:t>
            </a:r>
            <a:r>
              <a:rPr sz="2000" b="1" spc="-10" dirty="0">
                <a:solidFill>
                  <a:srgbClr val="244060"/>
                </a:solidFill>
                <a:latin typeface="Calibri"/>
                <a:cs typeface="Calibri"/>
              </a:rPr>
              <a:t>стимулирующую,</a:t>
            </a:r>
            <a:r>
              <a:rPr sz="2000" b="1" spc="-9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Calibri"/>
                <a:cs typeface="Calibri"/>
              </a:rPr>
              <a:t>контрольную</a:t>
            </a:r>
            <a:r>
              <a:rPr sz="2000" b="1" spc="-10" dirty="0">
                <a:latin typeface="Calibri"/>
                <a:cs typeface="Calibri"/>
              </a:rPr>
              <a:t>, </a:t>
            </a:r>
            <a:r>
              <a:rPr sz="2000" b="1" dirty="0">
                <a:solidFill>
                  <a:srgbClr val="008000"/>
                </a:solidFill>
                <a:latin typeface="Calibri"/>
                <a:cs typeface="Calibri"/>
              </a:rPr>
              <a:t>прогностическую,</a:t>
            </a:r>
            <a:r>
              <a:rPr sz="2000" b="1" spc="34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6F2F9F"/>
                </a:solidFill>
                <a:latin typeface="Calibri"/>
                <a:cs typeface="Calibri"/>
              </a:rPr>
              <a:t>корректирующую.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528" y="2781300"/>
            <a:ext cx="11759353" cy="1383071"/>
          </a:xfrm>
          <a:prstGeom prst="rect">
            <a:avLst/>
          </a:prstGeom>
          <a:ln w="9144">
            <a:solidFill>
              <a:srgbClr val="4F81BC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154305" marR="1247140" indent="-64135">
              <a:lnSpc>
                <a:spcPct val="100000"/>
              </a:lnSpc>
              <a:spcBef>
                <a:spcPts val="225"/>
              </a:spcBef>
              <a:tabLst>
                <a:tab pos="1227455" algn="l"/>
                <a:tab pos="6068695" algn="l"/>
              </a:tabLst>
            </a:pPr>
            <a:r>
              <a:rPr sz="2200" b="1" dirty="0">
                <a:solidFill>
                  <a:srgbClr val="990000"/>
                </a:solidFill>
                <a:latin typeface="Calibri"/>
                <a:cs typeface="Calibri"/>
              </a:rPr>
              <a:t>Основное</a:t>
            </a:r>
            <a:r>
              <a:rPr sz="2200" b="1" spc="-100" dirty="0">
                <a:solidFill>
                  <a:srgbClr val="99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990000"/>
                </a:solidFill>
                <a:latin typeface="Calibri"/>
                <a:cs typeface="Calibri"/>
              </a:rPr>
              <a:t>назначение</a:t>
            </a:r>
            <a:r>
              <a:rPr sz="2200" b="1" spc="-85" dirty="0">
                <a:solidFill>
                  <a:srgbClr val="99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990000"/>
                </a:solidFill>
                <a:latin typeface="Calibri"/>
                <a:cs typeface="Calibri"/>
              </a:rPr>
              <a:t>мониторинга</a:t>
            </a:r>
            <a:r>
              <a:rPr sz="2200" b="1" spc="-60" dirty="0">
                <a:solidFill>
                  <a:srgbClr val="99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как</a:t>
            </a:r>
            <a:r>
              <a:rPr sz="2200" b="1" spc="-12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функции</a:t>
            </a:r>
            <a:r>
              <a:rPr sz="2200" b="1" spc="-12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управления школой</a:t>
            </a:r>
            <a:r>
              <a:rPr sz="2200" b="1" dirty="0">
                <a:latin typeface="Calibri"/>
                <a:cs typeface="Calibri"/>
              </a:rPr>
              <a:t>	в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части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воспитания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состоит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в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изучении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2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состояния</a:t>
            </a:r>
            <a:r>
              <a:rPr sz="2200" b="1" u="sng" spc="-11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200" b="1" spc="-5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endParaRPr sz="2200">
              <a:latin typeface="Calibri"/>
              <a:cs typeface="Calibri"/>
            </a:endParaRPr>
          </a:p>
          <a:p>
            <a:pPr marL="90805" marR="643255">
              <a:lnSpc>
                <a:spcPct val="100000"/>
              </a:lnSpc>
              <a:tabLst>
                <a:tab pos="1668145" algn="l"/>
                <a:tab pos="3124200" algn="l"/>
              </a:tabLst>
            </a:pPr>
            <a:r>
              <a:rPr sz="22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тенденций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2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развития</a:t>
            </a:r>
            <a:r>
              <a:rPr sz="22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воспитательного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процесса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и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его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влияния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на </a:t>
            </a:r>
            <a:r>
              <a:rPr sz="22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позитивные</a:t>
            </a:r>
            <a:r>
              <a:rPr sz="2200" b="1" u="sng" spc="-9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изменении</a:t>
            </a:r>
            <a:r>
              <a:rPr sz="22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	в</a:t>
            </a:r>
            <a:r>
              <a:rPr sz="2200" b="1" u="sng" spc="-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личности</a:t>
            </a:r>
            <a:r>
              <a:rPr sz="2200" b="1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ребенка</a:t>
            </a:r>
            <a:r>
              <a:rPr sz="22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200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4519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3470" y="3397122"/>
            <a:ext cx="11708553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03755">
              <a:lnSpc>
                <a:spcPct val="100000"/>
              </a:lnSpc>
              <a:spcBef>
                <a:spcPts val="95"/>
              </a:spcBef>
            </a:pPr>
            <a:r>
              <a:rPr sz="2200" b="1" spc="-20" dirty="0">
                <a:latin typeface="Calibri"/>
                <a:cs typeface="Calibri"/>
              </a:rPr>
              <a:t>Методические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рекомендации</a:t>
            </a:r>
            <a:endParaRPr sz="2200">
              <a:latin typeface="Calibri"/>
              <a:cs typeface="Calibri"/>
            </a:endParaRPr>
          </a:p>
          <a:p>
            <a:pPr marL="274320" marR="5080" indent="-262255">
              <a:lnSpc>
                <a:spcPct val="100000"/>
              </a:lnSpc>
              <a:tabLst>
                <a:tab pos="502284" algn="l"/>
                <a:tab pos="1731645" algn="l"/>
                <a:tab pos="2261870" algn="l"/>
                <a:tab pos="2672080" algn="l"/>
                <a:tab pos="3504565" algn="l"/>
                <a:tab pos="4343400" algn="l"/>
                <a:tab pos="4847590" algn="l"/>
                <a:tab pos="5427980" algn="l"/>
                <a:tab pos="6155690" algn="l"/>
                <a:tab pos="7328534" algn="l"/>
              </a:tabLst>
            </a:pPr>
            <a:r>
              <a:rPr sz="2200" b="1" spc="-25" dirty="0">
                <a:latin typeface="Calibri"/>
                <a:cs typeface="Calibri"/>
              </a:rPr>
              <a:t>по</a:t>
            </a:r>
            <a:r>
              <a:rPr sz="2200" b="1" dirty="0">
                <a:latin typeface="Calibri"/>
                <a:cs typeface="Calibri"/>
              </a:rPr>
              <a:t>	</a:t>
            </a:r>
            <a:r>
              <a:rPr sz="2200" b="1" spc="-10" dirty="0">
                <a:latin typeface="Calibri"/>
                <a:cs typeface="Calibri"/>
              </a:rPr>
              <a:t>организации</a:t>
            </a:r>
            <a:r>
              <a:rPr sz="2200" b="1" dirty="0">
                <a:latin typeface="Calibri"/>
                <a:cs typeface="Calibri"/>
              </a:rPr>
              <a:t>	</a:t>
            </a:r>
            <a:r>
              <a:rPr sz="2200" b="1" spc="-50" dirty="0">
                <a:latin typeface="Calibri"/>
                <a:cs typeface="Calibri"/>
              </a:rPr>
              <a:t>и</a:t>
            </a:r>
            <a:r>
              <a:rPr sz="2200" b="1" dirty="0">
                <a:latin typeface="Calibri"/>
                <a:cs typeface="Calibri"/>
              </a:rPr>
              <a:t>	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проведению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оценки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механизмов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управления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качеством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образования</a:t>
            </a:r>
            <a:r>
              <a:rPr sz="2200" b="1" dirty="0">
                <a:latin typeface="Calibri"/>
                <a:cs typeface="Calibri"/>
              </a:rPr>
              <a:t>	</a:t>
            </a:r>
            <a:r>
              <a:rPr sz="2200" b="1" spc="-10" dirty="0">
                <a:latin typeface="Calibri"/>
                <a:cs typeface="Calibri"/>
              </a:rPr>
              <a:t>органов</a:t>
            </a:r>
            <a:r>
              <a:rPr sz="2200" b="1" dirty="0">
                <a:latin typeface="Calibri"/>
                <a:cs typeface="Calibri"/>
              </a:rPr>
              <a:t>	</a:t>
            </a:r>
            <a:r>
              <a:rPr sz="2200" b="1" spc="-10" dirty="0">
                <a:latin typeface="Calibri"/>
                <a:cs typeface="Calibri"/>
              </a:rPr>
              <a:t>местного</a:t>
            </a:r>
            <a:r>
              <a:rPr sz="2200" b="1" dirty="0">
                <a:latin typeface="Calibri"/>
                <a:cs typeface="Calibri"/>
              </a:rPr>
              <a:t>	</a:t>
            </a:r>
            <a:r>
              <a:rPr sz="2200" b="1" spc="-10" dirty="0">
                <a:latin typeface="Calibri"/>
                <a:cs typeface="Calibri"/>
              </a:rPr>
              <a:t>самоуправления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8614" y="240828"/>
            <a:ext cx="3710724" cy="27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70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7772" y="-42291"/>
            <a:ext cx="1325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ФИОКО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784" y="477012"/>
            <a:ext cx="11416691" cy="611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63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8175" y="1048512"/>
            <a:ext cx="11915987" cy="4535805"/>
            <a:chOff x="103631" y="1048511"/>
            <a:chExt cx="8936990" cy="4535805"/>
          </a:xfrm>
        </p:grpSpPr>
        <p:sp>
          <p:nvSpPr>
            <p:cNvPr id="3" name="object 3"/>
            <p:cNvSpPr/>
            <p:nvPr/>
          </p:nvSpPr>
          <p:spPr>
            <a:xfrm>
              <a:off x="108203" y="1053083"/>
              <a:ext cx="8928100" cy="4526280"/>
            </a:xfrm>
            <a:custGeom>
              <a:avLst/>
              <a:gdLst/>
              <a:ahLst/>
              <a:cxnLst/>
              <a:rect l="l" t="t" r="r" b="b"/>
              <a:pathLst>
                <a:path w="8928100" h="4526280">
                  <a:moveTo>
                    <a:pt x="8927592" y="0"/>
                  </a:moveTo>
                  <a:lnTo>
                    <a:pt x="0" y="0"/>
                  </a:lnTo>
                  <a:lnTo>
                    <a:pt x="0" y="4526280"/>
                  </a:lnTo>
                  <a:lnTo>
                    <a:pt x="8927592" y="4526280"/>
                  </a:lnTo>
                  <a:lnTo>
                    <a:pt x="8927592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8203" y="1053083"/>
              <a:ext cx="8928100" cy="4526280"/>
            </a:xfrm>
            <a:custGeom>
              <a:avLst/>
              <a:gdLst/>
              <a:ahLst/>
              <a:cxnLst/>
              <a:rect l="l" t="t" r="r" b="b"/>
              <a:pathLst>
                <a:path w="8928100" h="4526280">
                  <a:moveTo>
                    <a:pt x="0" y="4526280"/>
                  </a:moveTo>
                  <a:lnTo>
                    <a:pt x="8927592" y="4526280"/>
                  </a:lnTo>
                  <a:lnTo>
                    <a:pt x="8927592" y="0"/>
                  </a:lnTo>
                  <a:lnTo>
                    <a:pt x="0" y="0"/>
                  </a:lnTo>
                  <a:lnTo>
                    <a:pt x="0" y="4526280"/>
                  </a:lnTo>
                  <a:close/>
                </a:path>
              </a:pathLst>
            </a:custGeom>
            <a:ln w="914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07349" y="1002661"/>
            <a:ext cx="11376660" cy="3425297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670"/>
              </a:spcBef>
            </a:pPr>
            <a:r>
              <a:rPr sz="24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Образовательные</a:t>
            </a:r>
            <a:r>
              <a:rPr sz="2400" b="1" spc="-10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организации</a:t>
            </a:r>
            <a:endParaRPr sz="2400">
              <a:latin typeface="Times New Roman"/>
              <a:cs typeface="Times New Roman"/>
            </a:endParaRPr>
          </a:p>
          <a:p>
            <a:pPr marL="76835" algn="ctr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solidFill>
                  <a:srgbClr val="1F487C"/>
                </a:solidFill>
                <a:latin typeface="Times New Roman"/>
                <a:cs typeface="Times New Roman"/>
              </a:rPr>
              <a:t>в</a:t>
            </a:r>
            <a:r>
              <a:rPr sz="2400" b="1" spc="-5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F487C"/>
                </a:solidFill>
                <a:latin typeface="Times New Roman"/>
                <a:cs typeface="Times New Roman"/>
              </a:rPr>
              <a:t>целях,</a:t>
            </a:r>
            <a:r>
              <a:rPr sz="2400" b="1" spc="-5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F487C"/>
                </a:solidFill>
                <a:latin typeface="Times New Roman"/>
                <a:cs typeface="Times New Roman"/>
              </a:rPr>
              <a:t>обеспечения</a:t>
            </a:r>
            <a:r>
              <a:rPr sz="2400" b="1" spc="-5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функционирования</a:t>
            </a:r>
            <a:endParaRPr sz="24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  <a:spcBef>
                <a:spcPts val="575"/>
              </a:spcBef>
              <a:tabLst>
                <a:tab pos="7205345" algn="l"/>
              </a:tabLst>
            </a:pPr>
            <a:r>
              <a:rPr sz="2400" b="1" dirty="0">
                <a:solidFill>
                  <a:srgbClr val="1F487C"/>
                </a:solidFill>
                <a:latin typeface="Times New Roman"/>
                <a:cs typeface="Times New Roman"/>
              </a:rPr>
              <a:t>внутренней</a:t>
            </a:r>
            <a:r>
              <a:rPr sz="2400" b="1" spc="-7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F487C"/>
                </a:solidFill>
                <a:latin typeface="Times New Roman"/>
                <a:cs typeface="Times New Roman"/>
              </a:rPr>
              <a:t>системы</a:t>
            </a:r>
            <a:r>
              <a:rPr sz="2400" b="1" spc="-9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F487C"/>
                </a:solidFill>
                <a:latin typeface="Times New Roman"/>
                <a:cs typeface="Times New Roman"/>
              </a:rPr>
              <a:t>оценки</a:t>
            </a:r>
            <a:r>
              <a:rPr sz="2400" b="1" spc="-8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F487C"/>
                </a:solidFill>
                <a:latin typeface="Times New Roman"/>
                <a:cs typeface="Times New Roman"/>
              </a:rPr>
              <a:t>качества</a:t>
            </a:r>
            <a:r>
              <a:rPr sz="2400" b="1" spc="-9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образования</a:t>
            </a:r>
            <a:r>
              <a:rPr sz="2400" b="1" dirty="0">
                <a:solidFill>
                  <a:srgbClr val="1F487C"/>
                </a:solidFill>
                <a:latin typeface="Times New Roman"/>
                <a:cs typeface="Times New Roman"/>
              </a:rPr>
              <a:t>	</a:t>
            </a:r>
            <a:r>
              <a:rPr sz="2400" b="1" spc="-20" dirty="0">
                <a:solidFill>
                  <a:srgbClr val="1F487C"/>
                </a:solidFill>
                <a:latin typeface="Times New Roman"/>
                <a:cs typeface="Times New Roman"/>
              </a:rPr>
              <a:t>(ВСОКО) </a:t>
            </a:r>
            <a:r>
              <a:rPr sz="24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проводят</a:t>
            </a:r>
            <a:r>
              <a:rPr sz="2400" b="1" spc="-12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самообследование,</a:t>
            </a:r>
            <a:endParaRPr sz="24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575"/>
              </a:spcBef>
              <a:tabLst>
                <a:tab pos="2740660" algn="l"/>
              </a:tabLst>
            </a:pPr>
            <a:r>
              <a:rPr sz="24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включающее</a:t>
            </a:r>
            <a:r>
              <a:rPr sz="2400" b="1" spc="-4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F487C"/>
                </a:solidFill>
                <a:latin typeface="Times New Roman"/>
                <a:cs typeface="Times New Roman"/>
              </a:rPr>
              <a:t>в</a:t>
            </a:r>
            <a:r>
              <a:rPr sz="2400" b="1" spc="-3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1F487C"/>
                </a:solidFill>
                <a:latin typeface="Times New Roman"/>
                <a:cs typeface="Times New Roman"/>
              </a:rPr>
              <a:t>т.ч.</a:t>
            </a:r>
            <a:r>
              <a:rPr sz="2400" b="1" dirty="0">
                <a:solidFill>
                  <a:srgbClr val="1F487C"/>
                </a:solidFill>
                <a:latin typeface="Times New Roman"/>
                <a:cs typeface="Times New Roman"/>
              </a:rPr>
              <a:t>	состояние</a:t>
            </a:r>
            <a:r>
              <a:rPr sz="2400" b="1" spc="-7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1F487C"/>
                </a:solidFill>
                <a:latin typeface="Times New Roman"/>
                <a:cs typeface="Times New Roman"/>
              </a:rPr>
              <a:t>и</a:t>
            </a:r>
            <a:r>
              <a:rPr sz="2400" b="1" spc="-7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1F487C"/>
                </a:solidFill>
                <a:latin typeface="Times New Roman"/>
                <a:cs typeface="Times New Roman"/>
              </a:rPr>
              <a:t>результаты</a:t>
            </a:r>
            <a:r>
              <a:rPr sz="2400" b="1" spc="-6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воспитания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05"/>
              </a:spcBef>
            </a:pPr>
            <a:endParaRPr sz="24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  <a:tabLst>
                <a:tab pos="4337050" algn="l"/>
                <a:tab pos="7623175" algn="l"/>
              </a:tabLst>
            </a:pPr>
            <a:r>
              <a:rPr sz="2400" i="1" dirty="0">
                <a:latin typeface="Calibri"/>
                <a:cs typeface="Calibri"/>
              </a:rPr>
              <a:t>Основание:</a:t>
            </a:r>
            <a:r>
              <a:rPr sz="2400" i="1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Федеральный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Закон</a:t>
            </a:r>
            <a:r>
              <a:rPr sz="2400" dirty="0">
                <a:latin typeface="Calibri"/>
                <a:cs typeface="Calibri"/>
              </a:rPr>
              <a:t>	№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273-</a:t>
            </a:r>
            <a:r>
              <a:rPr sz="2400" dirty="0">
                <a:latin typeface="Calibri"/>
                <a:cs typeface="Calibri"/>
              </a:rPr>
              <a:t>ФЗ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от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29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декабря</a:t>
            </a:r>
            <a:r>
              <a:rPr sz="2400" dirty="0">
                <a:latin typeface="Calibri"/>
                <a:cs typeface="Calibri"/>
              </a:rPr>
              <a:t>	2012</a:t>
            </a:r>
            <a:r>
              <a:rPr sz="2400" spc="-50" dirty="0">
                <a:latin typeface="Calibri"/>
                <a:cs typeface="Calibri"/>
              </a:rPr>
              <a:t> г</a:t>
            </a:r>
            <a:endParaRPr sz="2400">
              <a:latin typeface="Calibri"/>
              <a:cs typeface="Calibri"/>
            </a:endParaRPr>
          </a:p>
          <a:p>
            <a:pPr marL="3810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«Об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образовании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Российской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Федерации»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(ст.»28,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п.3)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6503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9775" y="405385"/>
            <a:ext cx="11808460" cy="5687695"/>
          </a:xfrm>
          <a:custGeom>
            <a:avLst/>
            <a:gdLst/>
            <a:ahLst/>
            <a:cxnLst/>
            <a:rect l="l" t="t" r="r" b="b"/>
            <a:pathLst>
              <a:path w="8856345" h="5687695">
                <a:moveTo>
                  <a:pt x="8855964" y="0"/>
                </a:moveTo>
                <a:lnTo>
                  <a:pt x="0" y="0"/>
                </a:lnTo>
                <a:lnTo>
                  <a:pt x="0" y="5687568"/>
                </a:lnTo>
                <a:lnTo>
                  <a:pt x="8855964" y="5687568"/>
                </a:lnTo>
                <a:lnTo>
                  <a:pt x="8855964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4356" y="414605"/>
            <a:ext cx="10913533" cy="71628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350" indent="-514350">
              <a:buAutoNum type="arabicParenR"/>
            </a:pPr>
            <a:r>
              <a:rPr lang="ru-RU" sz="2800" spc="-10" dirty="0" smtClean="0">
                <a:latin typeface="Calibri"/>
                <a:cs typeface="Calibri"/>
              </a:rPr>
              <a:t>При реализации ФИП и</a:t>
            </a:r>
            <a:r>
              <a:rPr sz="2800" spc="-10" dirty="0" err="1" smtClean="0">
                <a:latin typeface="Calibri"/>
                <a:cs typeface="Calibri"/>
              </a:rPr>
              <a:t>спользуется</a:t>
            </a:r>
            <a:r>
              <a:rPr lang="ru-RU" sz="2800" spc="-10" dirty="0" smtClean="0">
                <a:latin typeface="Calibri"/>
                <a:cs typeface="Calibri"/>
              </a:rPr>
              <a:t> </a:t>
            </a:r>
            <a:r>
              <a:rPr sz="2800" u="sng" dirty="0" err="1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комплексный</a:t>
            </a:r>
            <a:r>
              <a:rPr sz="2800" u="sng" spc="-85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подход</a:t>
            </a:r>
            <a:r>
              <a:rPr sz="2800" u="sng" spc="-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к</a:t>
            </a:r>
            <a:r>
              <a:rPr sz="2800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оценке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u="sng" spc="-25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результатов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2800" u="sng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готовности к реализации инновационного проекта.</a:t>
            </a:r>
          </a:p>
          <a:p>
            <a:r>
              <a:rPr lang="ru-RU" sz="2800" u="sng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ЦЕЛЬ:</a:t>
            </a:r>
          </a:p>
          <a:p>
            <a:pPr marL="514350" indent="-514350">
              <a:buAutoNum type="arabicParenR"/>
            </a:pPr>
            <a:r>
              <a:rPr lang="ru-RU" sz="2800" b="1" dirty="0" smtClean="0"/>
              <a:t>изучить представление о традиционных российских духовно-нравственных ценностях в лицее № 9 </a:t>
            </a:r>
            <a:r>
              <a:rPr lang="ru-RU" sz="2800" b="1" dirty="0" err="1" smtClean="0"/>
              <a:t>им.А.С.Пушкина</a:t>
            </a:r>
            <a:endParaRPr lang="ru-RU" sz="2800" b="1" dirty="0"/>
          </a:p>
          <a:p>
            <a:pPr marL="514350" indent="-514350">
              <a:buAutoNum type="arabicParenR"/>
            </a:pPr>
            <a:r>
              <a:rPr lang="ru-RU" sz="2800" b="1" dirty="0" smtClean="0"/>
              <a:t>Изучить педагогический потенциал творчества </a:t>
            </a:r>
            <a:r>
              <a:rPr lang="ru-RU" sz="2800" b="1" dirty="0" err="1" smtClean="0"/>
              <a:t>А.С.Пушкина</a:t>
            </a:r>
            <a:r>
              <a:rPr lang="ru-RU" sz="2800" b="1" dirty="0" smtClean="0"/>
              <a:t> с точки зрения восприятия </a:t>
            </a:r>
            <a:r>
              <a:rPr lang="ru-RU" sz="2800" b="1" dirty="0" err="1" smtClean="0"/>
              <a:t>респонтентами</a:t>
            </a:r>
            <a:r>
              <a:rPr lang="ru-RU" sz="2800" b="1" dirty="0" smtClean="0"/>
              <a:t> как основы модели формирования, сохранения и укрепления традиционных российских духовно-нравственных ценностей в общеобразовательном учреждении</a:t>
            </a:r>
          </a:p>
          <a:p>
            <a:pPr marL="355600" marR="611505">
              <a:lnSpc>
                <a:spcPct val="100000"/>
              </a:lnSpc>
              <a:spcBef>
                <a:spcPts val="5"/>
              </a:spcBef>
            </a:pPr>
            <a:r>
              <a:rPr lang="ru-RU" sz="2800" u="sng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</a:p>
          <a:p>
            <a:pPr marL="355600" marR="611505">
              <a:lnSpc>
                <a:spcPct val="100000"/>
              </a:lnSpc>
              <a:spcBef>
                <a:spcPts val="5"/>
              </a:spcBef>
            </a:pPr>
            <a:r>
              <a:rPr sz="2800" u="sng" dirty="0" err="1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процессе</a:t>
            </a:r>
            <a:r>
              <a:rPr sz="2800" u="sng" spc="-65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урочной</a:t>
            </a:r>
            <a:r>
              <a:rPr sz="28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и</a:t>
            </a:r>
            <a:r>
              <a:rPr sz="28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spc="-10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внеурочной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u="sng" spc="-10" dirty="0" err="1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деятельности</a:t>
            </a:r>
            <a:endParaRPr sz="2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  <a:tab pos="5546725" algn="l"/>
              </a:tabLst>
            </a:pPr>
            <a:r>
              <a:rPr sz="2800" spc="-10" dirty="0">
                <a:latin typeface="Calibri"/>
                <a:cs typeface="Calibri"/>
              </a:rPr>
              <a:t>Соответственно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разрабатывается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(определяется)</a:t>
            </a:r>
            <a:endParaRPr sz="2800" dirty="0">
              <a:latin typeface="Calibri"/>
              <a:cs typeface="Calibri"/>
            </a:endParaRPr>
          </a:p>
          <a:p>
            <a:pPr marL="417830">
              <a:lnSpc>
                <a:spcPct val="100000"/>
              </a:lnSpc>
              <a:spcBef>
                <a:spcPts val="675"/>
              </a:spcBef>
            </a:pPr>
            <a:r>
              <a:rPr sz="28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система</a:t>
            </a:r>
            <a:r>
              <a:rPr sz="2800" b="1" u="sng" spc="-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критериев</a:t>
            </a:r>
            <a:r>
              <a:rPr sz="2800" b="1" u="sng" spc="-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и</a:t>
            </a:r>
            <a:r>
              <a:rPr sz="2800" b="1" u="sng" spc="-1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показателей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8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Определяются</a:t>
            </a:r>
            <a:r>
              <a:rPr sz="2800" b="1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диагностические</a:t>
            </a:r>
            <a:r>
              <a:rPr sz="2800" b="1" u="sng" spc="-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методики</a:t>
            </a: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2421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1952393" cy="693420"/>
          </a:xfrm>
          <a:custGeom>
            <a:avLst/>
            <a:gdLst/>
            <a:ahLst/>
            <a:cxnLst/>
            <a:rect l="l" t="t" r="r" b="b"/>
            <a:pathLst>
              <a:path w="8964295" h="693420">
                <a:moveTo>
                  <a:pt x="8964168" y="0"/>
                </a:moveTo>
                <a:lnTo>
                  <a:pt x="0" y="0"/>
                </a:lnTo>
                <a:lnTo>
                  <a:pt x="0" y="693420"/>
                </a:lnTo>
                <a:lnTo>
                  <a:pt x="8964168" y="693420"/>
                </a:lnTo>
                <a:lnTo>
                  <a:pt x="896416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" y="26109"/>
            <a:ext cx="11952393" cy="641201"/>
          </a:xfrm>
          <a:prstGeom prst="rect">
            <a:avLst/>
          </a:prstGeom>
          <a:ln w="9144">
            <a:solidFill>
              <a:srgbClr val="4F81BC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089025" marR="215900" indent="-864869">
              <a:lnSpc>
                <a:spcPct val="100000"/>
              </a:lnSpc>
              <a:spcBef>
                <a:spcPts val="200"/>
              </a:spcBef>
            </a:pPr>
            <a:r>
              <a:rPr sz="2000" dirty="0">
                <a:solidFill>
                  <a:srgbClr val="001F5F"/>
                </a:solidFill>
              </a:rPr>
              <a:t>Направления</a:t>
            </a:r>
            <a:r>
              <a:rPr sz="2000" spc="-5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мониторинга,</a:t>
            </a:r>
            <a:r>
              <a:rPr sz="2000" spc="-6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критерии</a:t>
            </a:r>
            <a:r>
              <a:rPr sz="2000" spc="-60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и</a:t>
            </a:r>
            <a:r>
              <a:rPr sz="2000" spc="-40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показатели</a:t>
            </a:r>
            <a:r>
              <a:rPr sz="2000" spc="375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определяются</a:t>
            </a:r>
            <a:r>
              <a:rPr sz="2000" spc="-6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на</a:t>
            </a:r>
            <a:r>
              <a:rPr sz="2000" spc="-40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основе федеральных</a:t>
            </a:r>
            <a:r>
              <a:rPr sz="2000" spc="-25" dirty="0">
                <a:solidFill>
                  <a:srgbClr val="001F5F"/>
                </a:solidFill>
              </a:rPr>
              <a:t> </a:t>
            </a:r>
            <a:r>
              <a:rPr sz="2000" dirty="0"/>
              <a:t>ц</a:t>
            </a:r>
            <a:r>
              <a:rPr sz="2000" dirty="0">
                <a:solidFill>
                  <a:srgbClr val="800000"/>
                </a:solidFill>
              </a:rPr>
              <a:t>елевых</a:t>
            </a:r>
            <a:r>
              <a:rPr sz="2000" spc="-15" dirty="0">
                <a:solidFill>
                  <a:srgbClr val="800000"/>
                </a:solidFill>
              </a:rPr>
              <a:t> </a:t>
            </a:r>
            <a:r>
              <a:rPr sz="2000" spc="-10" dirty="0">
                <a:solidFill>
                  <a:srgbClr val="800000"/>
                </a:solidFill>
              </a:rPr>
              <a:t>показателей/</a:t>
            </a:r>
            <a:r>
              <a:rPr sz="2000" spc="-25" dirty="0">
                <a:solidFill>
                  <a:srgbClr val="800000"/>
                </a:solidFill>
              </a:rPr>
              <a:t> </a:t>
            </a:r>
            <a:r>
              <a:rPr sz="2000" spc="-20" dirty="0">
                <a:solidFill>
                  <a:srgbClr val="800000"/>
                </a:solidFill>
              </a:rPr>
              <a:t>результатов</a:t>
            </a:r>
            <a:r>
              <a:rPr sz="2000" spc="-50" dirty="0">
                <a:solidFill>
                  <a:srgbClr val="800000"/>
                </a:solidFill>
              </a:rPr>
              <a:t> </a:t>
            </a:r>
            <a:r>
              <a:rPr sz="2000" spc="-10" dirty="0">
                <a:solidFill>
                  <a:srgbClr val="800000"/>
                </a:solidFill>
              </a:rPr>
              <a:t>воспитания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302496" y="661493"/>
            <a:ext cx="11345333" cy="5012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lang="ru-RU" sz="1800" b="1" spc="-10" dirty="0" smtClean="0">
                <a:solidFill>
                  <a:srgbClr val="001F5F"/>
                </a:solidFill>
                <a:latin typeface="Calibri"/>
                <a:cs typeface="Calibri"/>
              </a:rPr>
              <a:t>Патриотическое</a:t>
            </a:r>
            <a:r>
              <a:rPr lang="ru-RU" sz="1800" b="1" spc="-3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001F5F"/>
                </a:solidFill>
                <a:latin typeface="Calibri"/>
                <a:cs typeface="Calibri"/>
              </a:rPr>
              <a:t>воспитание</a:t>
            </a:r>
            <a:r>
              <a:rPr lang="ru-RU" sz="1800" b="1" spc="-6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lang="ru-RU" sz="1800" b="1" spc="-2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001F5F"/>
                </a:solidFill>
                <a:latin typeface="Calibri"/>
                <a:cs typeface="Calibri"/>
              </a:rPr>
              <a:t>формирование</a:t>
            </a:r>
            <a:r>
              <a:rPr lang="ru-RU" sz="1800" b="1" spc="-6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001F5F"/>
                </a:solidFill>
                <a:latin typeface="Calibri"/>
                <a:cs typeface="Calibri"/>
              </a:rPr>
              <a:t>российской</a:t>
            </a:r>
            <a:r>
              <a:rPr lang="ru-RU" sz="1800" b="1" spc="-6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001F5F"/>
                </a:solidFill>
                <a:latin typeface="Calibri"/>
                <a:cs typeface="Calibri"/>
              </a:rPr>
              <a:t>идентичности;</a:t>
            </a:r>
            <a:endParaRPr lang="ru-RU" sz="1800" dirty="0" smtClean="0">
              <a:latin typeface="Calibri"/>
              <a:cs typeface="Calibri"/>
            </a:endParaRPr>
          </a:p>
          <a:p>
            <a:pPr marL="354965" marR="13970" indent="-342900">
              <a:lnSpc>
                <a:spcPct val="80000"/>
              </a:lnSpc>
              <a:spcBef>
                <a:spcPts val="434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lang="ru-RU" sz="1800" b="1" spc="-10" dirty="0" smtClean="0">
                <a:solidFill>
                  <a:srgbClr val="001F5F"/>
                </a:solidFill>
                <a:latin typeface="Calibri"/>
                <a:cs typeface="Calibri"/>
              </a:rPr>
              <a:t>Духовное</a:t>
            </a:r>
            <a:r>
              <a:rPr lang="ru-RU" sz="1800" b="1" spc="-4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lang="ru-RU" sz="1800" b="1" spc="-3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001F5F"/>
                </a:solidFill>
                <a:latin typeface="Calibri"/>
                <a:cs typeface="Calibri"/>
              </a:rPr>
              <a:t>нравственное</a:t>
            </a:r>
            <a:r>
              <a:rPr lang="ru-RU" sz="1800" b="1" spc="-4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001F5F"/>
                </a:solidFill>
                <a:latin typeface="Calibri"/>
                <a:cs typeface="Calibri"/>
              </a:rPr>
              <a:t>воспитание</a:t>
            </a:r>
            <a:r>
              <a:rPr lang="ru-RU" sz="1800" b="1" spc="-5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001F5F"/>
                </a:solidFill>
                <a:latin typeface="Calibri"/>
                <a:cs typeface="Calibri"/>
              </a:rPr>
              <a:t>детей</a:t>
            </a:r>
            <a:r>
              <a:rPr lang="ru-RU" sz="1800" b="1" spc="-4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lang="ru-RU" sz="1800" b="1" spc="-2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001F5F"/>
                </a:solidFill>
                <a:latin typeface="Calibri"/>
                <a:cs typeface="Calibri"/>
              </a:rPr>
              <a:t>основе</a:t>
            </a:r>
            <a:r>
              <a:rPr lang="ru-RU" sz="1800" b="1" spc="-5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001F5F"/>
                </a:solidFill>
                <a:latin typeface="Calibri"/>
                <a:cs typeface="Calibri"/>
              </a:rPr>
              <a:t>российских</a:t>
            </a:r>
            <a:r>
              <a:rPr lang="ru-RU" sz="1800" b="1" spc="-6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001F5F"/>
                </a:solidFill>
                <a:latin typeface="Calibri"/>
                <a:cs typeface="Calibri"/>
              </a:rPr>
              <a:t>традиционных ценностей;</a:t>
            </a:r>
            <a:endParaRPr lang="ru-RU" sz="1800" dirty="0" smtClean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lang="ru-RU" sz="1800" b="1" spc="-10" dirty="0" smtClean="0">
                <a:solidFill>
                  <a:srgbClr val="001F5F"/>
                </a:solidFill>
                <a:latin typeface="Calibri"/>
                <a:cs typeface="Calibri"/>
              </a:rPr>
              <a:t>Влияние </a:t>
            </a:r>
            <a:r>
              <a:rPr lang="ru-RU" sz="1800" b="1" spc="-10" dirty="0" err="1" smtClean="0">
                <a:solidFill>
                  <a:srgbClr val="001F5F"/>
                </a:solidFill>
                <a:latin typeface="Calibri"/>
                <a:cs typeface="Calibri"/>
              </a:rPr>
              <a:t>А.С.Пушкина</a:t>
            </a:r>
            <a:r>
              <a:rPr lang="ru-RU" sz="1800" b="1" spc="-10" dirty="0" smtClean="0">
                <a:solidFill>
                  <a:srgbClr val="001F5F"/>
                </a:solidFill>
                <a:latin typeface="Calibri"/>
                <a:cs typeface="Calibri"/>
              </a:rPr>
              <a:t> и его творчества на формирование традиционных ценностей </a:t>
            </a:r>
          </a:p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800" b="1" spc="-10" dirty="0" err="1" smtClean="0">
                <a:solidFill>
                  <a:srgbClr val="001F5F"/>
                </a:solidFill>
                <a:latin typeface="Calibri"/>
                <a:cs typeface="Calibri"/>
              </a:rPr>
              <a:t>Поддержка</a:t>
            </a:r>
            <a:r>
              <a:rPr sz="1800" b="1" spc="-6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семейного</a:t>
            </a:r>
            <a:r>
              <a:rPr sz="1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воспитания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Развитие</a:t>
            </a:r>
            <a:r>
              <a:rPr sz="1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воспитания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системе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образования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Расширение</a:t>
            </a:r>
            <a:r>
              <a:rPr sz="1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возможностей</a:t>
            </a:r>
            <a:r>
              <a:rPr sz="1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информационных</a:t>
            </a:r>
            <a:r>
              <a:rPr sz="18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ресурсов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Поддержка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общественных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объединений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сфере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воспитания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Гражданское</a:t>
            </a:r>
            <a:r>
              <a:rPr sz="18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воспитание;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800" b="1" dirty="0" err="1" smtClean="0">
                <a:solidFill>
                  <a:srgbClr val="001F5F"/>
                </a:solidFill>
                <a:latin typeface="Calibri"/>
                <a:cs typeface="Calibri"/>
              </a:rPr>
              <a:t>Приобщение</a:t>
            </a:r>
            <a:r>
              <a:rPr sz="1800" b="1" spc="-7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детей</a:t>
            </a:r>
            <a:r>
              <a:rPr sz="18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культурному</a:t>
            </a:r>
            <a:r>
              <a:rPr sz="1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наследию;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Популяризация</a:t>
            </a:r>
            <a:r>
              <a:rPr sz="1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научных</a:t>
            </a:r>
            <a:r>
              <a:rPr sz="1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знаний</a:t>
            </a:r>
            <a:r>
              <a:rPr sz="1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среди</a:t>
            </a:r>
            <a:r>
              <a:rPr sz="18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детей;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Физическое</a:t>
            </a:r>
            <a:r>
              <a:rPr sz="1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воспитание</a:t>
            </a:r>
            <a:r>
              <a:rPr sz="1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формирование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культуры</a:t>
            </a:r>
            <a:r>
              <a:rPr sz="1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здоровья;</a:t>
            </a:r>
            <a:endParaRPr sz="1800" dirty="0">
              <a:latin typeface="Calibri"/>
              <a:cs typeface="Calibri"/>
            </a:endParaRPr>
          </a:p>
          <a:p>
            <a:pPr marL="407034" indent="-394335">
              <a:lnSpc>
                <a:spcPct val="100000"/>
              </a:lnSpc>
              <a:buFont typeface="Microsoft Sans Serif"/>
              <a:buChar char="•"/>
              <a:tabLst>
                <a:tab pos="407034" algn="l"/>
              </a:tabLst>
            </a:pP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Трудовое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воспитание</a:t>
            </a:r>
            <a:r>
              <a:rPr sz="18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профессиональное</a:t>
            </a:r>
            <a:r>
              <a:rPr sz="18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самоопределение;</a:t>
            </a:r>
            <a:endParaRPr sz="1800" dirty="0">
              <a:latin typeface="Calibri"/>
              <a:cs typeface="Calibri"/>
            </a:endParaRPr>
          </a:p>
          <a:p>
            <a:pPr marL="407034" indent="-394335">
              <a:lnSpc>
                <a:spcPct val="100000"/>
              </a:lnSpc>
              <a:buFont typeface="Microsoft Sans Serif"/>
              <a:buChar char="•"/>
              <a:tabLst>
                <a:tab pos="407034" algn="l"/>
              </a:tabLst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Экологическое воспитание;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Развитие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добровольческой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(волонтерской)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деятельности;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800" b="1" dirty="0" err="1" smtClean="0">
                <a:solidFill>
                  <a:srgbClr val="001F5F"/>
                </a:solidFill>
                <a:latin typeface="Calibri"/>
                <a:cs typeface="Calibri"/>
              </a:rPr>
              <a:t>Повышение</a:t>
            </a:r>
            <a:r>
              <a:rPr sz="1800" b="1" spc="-1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педагогической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Calibri"/>
                <a:cs typeface="Calibri"/>
              </a:rPr>
              <a:t>культуры</a:t>
            </a:r>
            <a:r>
              <a:rPr sz="1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родителей;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800" b="1" dirty="0">
                <a:solidFill>
                  <a:srgbClr val="1F487C"/>
                </a:solidFill>
                <a:latin typeface="Calibri"/>
                <a:cs typeface="Calibri"/>
              </a:rPr>
              <a:t>Организация</a:t>
            </a:r>
            <a:r>
              <a:rPr sz="1800" b="1" spc="-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487C"/>
                </a:solidFill>
                <a:latin typeface="Calibri"/>
                <a:cs typeface="Calibri"/>
              </a:rPr>
              <a:t>работы</a:t>
            </a:r>
            <a:r>
              <a:rPr sz="1800" b="1" spc="-5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487C"/>
                </a:solidFill>
                <a:latin typeface="Calibri"/>
                <a:cs typeface="Calibri"/>
              </a:rPr>
              <a:t>классных</a:t>
            </a:r>
            <a:r>
              <a:rPr sz="1800" b="1" spc="-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F487C"/>
                </a:solidFill>
                <a:latin typeface="Calibri"/>
                <a:cs typeface="Calibri"/>
              </a:rPr>
              <a:t>руководителей</a:t>
            </a:r>
            <a:endParaRPr sz="1800" dirty="0">
              <a:latin typeface="Calibri"/>
              <a:cs typeface="Calibri"/>
            </a:endParaRPr>
          </a:p>
          <a:p>
            <a:pPr marL="354965" marR="5080" indent="-342900">
              <a:lnSpc>
                <a:spcPts val="1730"/>
              </a:lnSpc>
              <a:spcBef>
                <a:spcPts val="41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800" b="1" dirty="0" err="1" smtClean="0">
                <a:solidFill>
                  <a:srgbClr val="001F5F"/>
                </a:solidFill>
                <a:latin typeface="Calibri"/>
                <a:cs typeface="Calibri"/>
              </a:rPr>
              <a:t>Сетевое</a:t>
            </a:r>
            <a:r>
              <a:rPr sz="1800" b="1" spc="-3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межведомственное</a:t>
            </a:r>
            <a:r>
              <a:rPr sz="1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взаимодействие</a:t>
            </a:r>
            <a:r>
              <a:rPr sz="1800" b="1" spc="3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обеспечения</a:t>
            </a:r>
            <a:r>
              <a:rPr sz="1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воспитательной деятельности;</a:t>
            </a:r>
            <a:endParaRPr sz="18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Подготовка педагогических</a:t>
            </a: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кадров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76642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381</Words>
  <Application>Microsoft Office PowerPoint</Application>
  <PresentationFormat>Произвольный</PresentationFormat>
  <Paragraphs>93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12.04.2024 заседание координационного совета  </vt:lpstr>
      <vt:lpstr>1 вопрос разработка информационно-методического ресурса внутренней системы проведения входного мониторингового исследования </vt:lpstr>
      <vt:lpstr>Презентация PowerPoint</vt:lpstr>
      <vt:lpstr>Мониторинг является одним из элементом управления качеством образования</vt:lpstr>
      <vt:lpstr>Презентация PowerPoint</vt:lpstr>
      <vt:lpstr>ФИОКО</vt:lpstr>
      <vt:lpstr>Презентация PowerPoint</vt:lpstr>
      <vt:lpstr>Презентация PowerPoint</vt:lpstr>
      <vt:lpstr>Направления мониторинга, критерии и показатели определяются на основе федеральных целевых показателей/ результатов воспитания</vt:lpstr>
      <vt:lpstr>Информационно -методический ресурс внутренней системы проведения входного мониторингового исследования</vt:lpstr>
      <vt:lpstr>Изучение результатов воспитания, социализации и саморазвития обучающихся </vt:lpstr>
      <vt:lpstr>Разработанный инструментарий </vt:lpstr>
      <vt:lpstr>Ссылка на исследование </vt:lpstr>
      <vt:lpstr>СОСТАВ ПРОЕКТНЫХ ГРУПП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Координационного совета  по реализации инновационного проекта «Наследие А.М.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организации»</dc:title>
  <dc:creator>Сидоренко Анна Владимировна</dc:creator>
  <cp:lastModifiedBy>Admin</cp:lastModifiedBy>
  <cp:revision>21</cp:revision>
  <cp:lastPrinted>2024-02-26T13:25:38Z</cp:lastPrinted>
  <dcterms:created xsi:type="dcterms:W3CDTF">2024-02-26T07:55:39Z</dcterms:created>
  <dcterms:modified xsi:type="dcterms:W3CDTF">2024-09-25T08:04:45Z</dcterms:modified>
</cp:coreProperties>
</file>