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58" r:id="rId5"/>
    <p:sldId id="259" r:id="rId6"/>
    <p:sldId id="263" r:id="rId7"/>
    <p:sldId id="268" r:id="rId8"/>
    <p:sldId id="269" r:id="rId9"/>
    <p:sldId id="261" r:id="rId10"/>
    <p:sldId id="262" r:id="rId11"/>
    <p:sldId id="270" r:id="rId12"/>
    <p:sldId id="271" r:id="rId13"/>
    <p:sldId id="260" r:id="rId14"/>
    <p:sldId id="264" r:id="rId15"/>
    <p:sldId id="273" r:id="rId16"/>
    <p:sldId id="274" r:id="rId17"/>
    <p:sldId id="276" r:id="rId18"/>
    <p:sldId id="275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1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44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9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79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29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5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3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25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6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3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BF06-100D-4652-A341-62A5AF75510B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9E56E-3FED-4B81-9494-5D1687828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5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du.tatar.ru/z_dol/lic9/page5265818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ИНФОГРАФИКА 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Инновационный проект ФИП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«Наследие </a:t>
            </a:r>
            <a:r>
              <a:rPr lang="ru-RU" b="1" dirty="0" err="1" smtClean="0">
                <a:solidFill>
                  <a:schemeClr val="tx2"/>
                </a:solidFill>
              </a:rPr>
              <a:t>А.С.Пушкина</a:t>
            </a:r>
            <a:r>
              <a:rPr lang="ru-RU" b="1" dirty="0" smtClean="0">
                <a:solidFill>
                  <a:schemeClr val="tx2"/>
                </a:solidFill>
              </a:rPr>
              <a:t> как основа модели формирования, сохранения и укрепления традиционных ценностей в общеобразовательной организации»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955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>
            <a:off x="7956376" y="2132856"/>
            <a:ext cx="0" cy="288032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02921" y="2225147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1"/>
          </p:cNvCxnSpPr>
          <p:nvPr/>
        </p:nvCxnSpPr>
        <p:spPr>
          <a:xfrm>
            <a:off x="4059255" y="985866"/>
            <a:ext cx="2820949" cy="4268097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>
            <a:off x="2557255" y="3573016"/>
            <a:ext cx="4319001" cy="1800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984385" y="5778500"/>
            <a:ext cx="3266610" cy="5677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Выгнутая влево стрелка 21"/>
          <p:cNvSpPr/>
          <p:nvPr/>
        </p:nvSpPr>
        <p:spPr>
          <a:xfrm>
            <a:off x="863588" y="1584096"/>
            <a:ext cx="792088" cy="198929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129471" y="3287347"/>
            <a:ext cx="1364824" cy="270081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331544"/>
            <a:ext cx="6696744" cy="649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Модель методического сопровождения инновационного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97690" y="1960390"/>
            <a:ext cx="3359240" cy="2720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Сопровождение педагогов,  реализующих инновационный проект: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обучение (КПК), стажировки,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методические материалы, методические дни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 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6609" y="1124744"/>
            <a:ext cx="2126312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Команда специалистов, обеспечивающих реализацию проекта, координационный совет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1124744"/>
            <a:ext cx="2510112" cy="1340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Учителя-предметники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Повышение квалификации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Открытые уроки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Педагогические технологии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Ключевые компетенции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6609" y="5078048"/>
            <a:ext cx="2707776" cy="12178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Реализация воспитательной практики «Уклад ОО»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9471" y="2621191"/>
            <a:ext cx="2427784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Проектные  группы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2756533"/>
            <a:ext cx="2160240" cy="8164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Педагогика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А.С. Пушкина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20208" y="3933056"/>
            <a:ext cx="2200264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Родители, социальные партнёры, школы-партнеры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4869160"/>
            <a:ext cx="1828946" cy="14267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Создание ценностно-ориентированной среды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532208" y="5013176"/>
            <a:ext cx="2376264" cy="1644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Модель формирования, сохранения и укрепления духовно-нравственных ценностей в ОУ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2535288" y="3114036"/>
            <a:ext cx="504056" cy="269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256930" y="3104826"/>
            <a:ext cx="61932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185811" y="948659"/>
            <a:ext cx="2707776" cy="6089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Научные руководители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Разработка моделей </a:t>
            </a:r>
            <a:br>
              <a:rPr lang="ru-RU" dirty="0" smtClean="0"/>
            </a:br>
            <a:r>
              <a:rPr lang="ru-RU" dirty="0" smtClean="0"/>
              <a:t>на 2025 год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в </a:t>
            </a:r>
            <a:r>
              <a:rPr lang="ru-RU" b="1" dirty="0">
                <a:solidFill>
                  <a:schemeClr val="tx2"/>
                </a:solidFill>
              </a:rPr>
              <a:t>школах: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с русским языком обучения; 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с русским неродным;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русские школы за рубежом; </a:t>
            </a:r>
            <a:endParaRPr lang="ru-RU" dirty="0"/>
          </a:p>
          <a:p>
            <a:pPr algn="ctr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023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Разработка моделей </a:t>
            </a:r>
            <a:br>
              <a:rPr lang="ru-RU" dirty="0" smtClean="0"/>
            </a:br>
            <a:r>
              <a:rPr lang="ru-RU" dirty="0" smtClean="0"/>
              <a:t>на 2026 год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Модель развития ценностно-ориентированного </a:t>
            </a:r>
            <a:r>
              <a:rPr lang="ru-RU" b="1" dirty="0" smtClean="0">
                <a:solidFill>
                  <a:schemeClr val="tx2"/>
                </a:solidFill>
              </a:rPr>
              <a:t>учителя (для реализации проекта «педагогические классы»); </a:t>
            </a:r>
            <a:endParaRPr lang="ru-RU" b="1" dirty="0">
              <a:solidFill>
                <a:schemeClr val="tx2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tx2"/>
                </a:solidFill>
              </a:rPr>
              <a:t>Модель взаимодействия образовательных организаций;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450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Средства контроля и обеспечения достоверности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sz="1400" b="1" dirty="0"/>
              <a:t>к</a:t>
            </a:r>
            <a:r>
              <a:rPr lang="ru-RU" sz="1400" b="1" dirty="0" smtClean="0"/>
              <a:t>онтроль </a:t>
            </a:r>
            <a:r>
              <a:rPr lang="ru-RU" sz="1400" b="1" dirty="0"/>
              <a:t>за исполнением плана мероприятий проекта,</a:t>
            </a:r>
          </a:p>
          <a:p>
            <a:pPr lvl="1"/>
            <a:r>
              <a:rPr lang="ru-RU" sz="1400" b="1" dirty="0"/>
              <a:t>о</a:t>
            </a:r>
            <a:r>
              <a:rPr lang="ru-RU" sz="1400" b="1" dirty="0" smtClean="0"/>
              <a:t>ценка </a:t>
            </a:r>
            <a:r>
              <a:rPr lang="ru-RU" sz="1400" b="1" dirty="0"/>
              <a:t>результатов внедрения элементов инновационного проекта путем проведения мониторинговых и оценочных </a:t>
            </a:r>
            <a:r>
              <a:rPr lang="ru-RU" sz="1400" b="1" dirty="0" smtClean="0"/>
              <a:t>процедур.</a:t>
            </a:r>
          </a:p>
          <a:p>
            <a:pPr lvl="1"/>
            <a:r>
              <a:rPr lang="ru-RU" sz="1400" b="1" dirty="0"/>
              <a:t>З</a:t>
            </a:r>
            <a:r>
              <a:rPr lang="ru-RU" sz="1400" b="1" dirty="0" smtClean="0"/>
              <a:t>аседания  </a:t>
            </a:r>
            <a:r>
              <a:rPr lang="ru-RU" sz="1400" b="1" dirty="0"/>
              <a:t>Координационного  совета  по  реализации  проекта,  на  котором  будут заслушиваться доклады руководителей проектных групп по направлениям, а также рассматриваться аналитические записки о результатах мониторинговых исследований. </a:t>
            </a:r>
          </a:p>
          <a:p>
            <a:pPr lvl="1"/>
            <a:r>
              <a:rPr lang="ru-RU" sz="1400" b="1" dirty="0" smtClean="0"/>
              <a:t>Анализ </a:t>
            </a:r>
            <a:r>
              <a:rPr lang="ru-RU" sz="1400" b="1" dirty="0"/>
              <a:t>условий внедрения модели формирования, сохранения и укрепления традиционных российских духовно-нравственных </a:t>
            </a:r>
            <a:r>
              <a:rPr lang="ru-RU" sz="1400" b="1" dirty="0" smtClean="0"/>
              <a:t>ценностей.</a:t>
            </a:r>
          </a:p>
          <a:p>
            <a:pPr lvl="1"/>
            <a:r>
              <a:rPr lang="ru-RU" sz="1400" b="1" dirty="0" smtClean="0"/>
              <a:t>Критерии </a:t>
            </a:r>
            <a:r>
              <a:rPr lang="ru-RU" sz="1400" b="1" dirty="0"/>
              <a:t>соответствия нормативной базы (локальных актов </a:t>
            </a:r>
            <a:r>
              <a:rPr lang="ru-RU" sz="1400" b="1" dirty="0" smtClean="0"/>
              <a:t>общеобразовательной </a:t>
            </a:r>
            <a:r>
              <a:rPr lang="ru-RU" sz="1400" b="1" dirty="0"/>
              <a:t>организации), учебно-методического и ресурсного обеспечения, обеспечения педагогическими работниками соответствующей квалификации) условиям, описанным в модели формирования, сохранения и укрепления традиционных российских духовно-нравственных </a:t>
            </a:r>
            <a:r>
              <a:rPr lang="ru-RU" sz="1400" b="1" dirty="0" smtClean="0"/>
              <a:t>ценностей.</a:t>
            </a:r>
          </a:p>
          <a:p>
            <a:pPr lvl="1"/>
            <a:r>
              <a:rPr lang="ru-RU" sz="1400" b="1" dirty="0" smtClean="0"/>
              <a:t>Анализ </a:t>
            </a:r>
            <a:r>
              <a:rPr lang="ru-RU" sz="1400" b="1" dirty="0"/>
              <a:t>ценностных ориентаций участников образовательного процесса, показывающий степень их корреляции с транслируемыми образовательной организацией при помощи ценностно-</a:t>
            </a:r>
            <a:r>
              <a:rPr lang="ru-RU" sz="1400" b="1" dirty="0" err="1"/>
              <a:t>деятельностной</a:t>
            </a:r>
            <a:r>
              <a:rPr lang="ru-RU" sz="1400" b="1" dirty="0"/>
              <a:t> среды и ценностно-</a:t>
            </a:r>
            <a:r>
              <a:rPr lang="ru-RU" sz="1400" b="1" dirty="0" err="1"/>
              <a:t>деятельностной</a:t>
            </a:r>
            <a:r>
              <a:rPr lang="ru-RU" sz="1400" b="1" dirty="0"/>
              <a:t> технологии «Педагогика А.С. Пушкина» традиционными российскими духовно-нравственными ценностями. Инструментарий мониторингового исследования будет разработан совместно с ГАУ «Центр оценки профессионального мастерства и квалификации педагогов».</a:t>
            </a:r>
          </a:p>
          <a:p>
            <a:pPr lvl="1"/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33619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Обоснование устойчивости результатов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268760"/>
            <a:ext cx="8784976" cy="4525963"/>
          </a:xfrm>
        </p:spPr>
        <p:txBody>
          <a:bodyPr>
            <a:noAutofit/>
          </a:bodyPr>
          <a:lstStyle/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создана организационно-методическая модель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формирования сохранения и укрепления традиционных  российских  духовно-нравственных ценностей в общеобразовательной организации (уклад жизни школы) на основе наследия А.С. Пушкина;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Актуализирована рабочая программа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воспитательной деятельности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Разработаны 2 рабочие тетради для педагогов, участвующих в реализации инновационного проекта;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Проведены методические дни по реализации инновационного проекта;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Разработано и представлено к рецензированию методическое пособие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внедрению и реализации педагогами ценностно-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технологии «Педагогика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С. Пушкина»;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разработана программы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работы с родителями, 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также проект программы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деятельности школьного самоуправления;</a:t>
            </a:r>
          </a:p>
          <a:p>
            <a:pPr marL="0" lvl="1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Осведомленность педагогов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родителей (законных представителей) о принципах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реализации инновационного проекта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4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Обоснование устойчивости результатов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268760"/>
            <a:ext cx="8784976" cy="4525963"/>
          </a:xfrm>
        </p:spPr>
        <p:txBody>
          <a:bodyPr>
            <a:noAutofit/>
          </a:bodyPr>
          <a:lstStyle/>
          <a:p>
            <a:r>
              <a:rPr lang="ru-RU" sz="2000" dirty="0" smtClean="0"/>
              <a:t>Участие педагогов во внедрении </a:t>
            </a:r>
            <a:r>
              <a:rPr lang="ru-RU" sz="2000" dirty="0"/>
              <a:t>в профессиональную подготовку педагогических работников </a:t>
            </a:r>
            <a:r>
              <a:rPr lang="ru-RU" sz="2000" dirty="0" smtClean="0"/>
              <a:t>организационно-методической модели </a:t>
            </a:r>
            <a:r>
              <a:rPr lang="ru-RU" sz="2000" dirty="0"/>
              <a:t>формирования сохранения и укрепления традиционных  российских  духовно-нравственных ценностей в общеобразовательной организации (уклад жизни школы) на основе наследия А.С. </a:t>
            </a:r>
            <a:r>
              <a:rPr lang="ru-RU" sz="2000" dirty="0" smtClean="0"/>
              <a:t>Пушкина; </a:t>
            </a:r>
            <a:endParaRPr lang="ru-RU" sz="2000" dirty="0"/>
          </a:p>
          <a:p>
            <a:r>
              <a:rPr lang="ru-RU" sz="2000" dirty="0" smtClean="0"/>
              <a:t>возможность  трансляции </a:t>
            </a:r>
            <a:r>
              <a:rPr lang="ru-RU" sz="2000" dirty="0"/>
              <a:t>опыта;</a:t>
            </a:r>
          </a:p>
          <a:p>
            <a:r>
              <a:rPr lang="ru-RU" sz="2000" dirty="0" smtClean="0"/>
              <a:t>развитие сетевого </a:t>
            </a:r>
            <a:r>
              <a:rPr lang="ru-RU" sz="2000" dirty="0"/>
              <a:t>взаимодействия с образовательными организациями, родителями (законными представителями), учениками, местным сообществом</a:t>
            </a:r>
            <a:r>
              <a:rPr lang="ru-RU" sz="1800" dirty="0"/>
              <a:t>.</a:t>
            </a:r>
            <a:endParaRPr lang="ru-RU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22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Провели на подготовительном этапе следующие мероприятия: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r>
              <a:rPr lang="ru-RU" sz="1800" b="1" dirty="0" smtClean="0"/>
              <a:t>Республиканская с международным участием НПК «</a:t>
            </a:r>
            <a:r>
              <a:rPr lang="ru-RU" sz="1800" b="1" dirty="0" err="1" smtClean="0"/>
              <a:t>Онегинские</a:t>
            </a:r>
            <a:r>
              <a:rPr lang="ru-RU" sz="1800" b="1" dirty="0" smtClean="0"/>
              <a:t> чтения»</a:t>
            </a:r>
          </a:p>
          <a:p>
            <a:r>
              <a:rPr lang="ru-RU" sz="1800" b="1" dirty="0" smtClean="0"/>
              <a:t>Нравственные </a:t>
            </a:r>
            <a:r>
              <a:rPr lang="ru-RU" sz="1800" b="1" dirty="0" err="1" smtClean="0"/>
              <a:t>затеси</a:t>
            </a:r>
            <a:endParaRPr lang="ru-RU" sz="1800" b="1" dirty="0" smtClean="0"/>
          </a:p>
          <a:p>
            <a:r>
              <a:rPr lang="ru-RU" sz="1800" b="1" dirty="0" smtClean="0"/>
              <a:t>День памяти А.С. Пушкина</a:t>
            </a:r>
          </a:p>
          <a:p>
            <a:r>
              <a:rPr lang="ru-RU" sz="1800" b="1" dirty="0" smtClean="0"/>
              <a:t>Мисс Натали</a:t>
            </a:r>
          </a:p>
          <a:p>
            <a:r>
              <a:rPr lang="ru-RU" sz="1800" b="1" dirty="0" smtClean="0"/>
              <a:t>День рождения А.С. Пушкина</a:t>
            </a:r>
          </a:p>
          <a:p>
            <a:r>
              <a:rPr lang="ru-RU" sz="1800" b="1" dirty="0" smtClean="0"/>
              <a:t>Болдинская осень</a:t>
            </a:r>
          </a:p>
          <a:p>
            <a:r>
              <a:rPr lang="ru-RU" sz="1800" b="1" dirty="0" smtClean="0"/>
              <a:t>Проект «Языковые детективы»</a:t>
            </a:r>
          </a:p>
          <a:p>
            <a:r>
              <a:rPr lang="ru-RU" sz="1800" b="1" dirty="0" smtClean="0"/>
              <a:t>Конкурс на лучший костюм героев произведений А.С. Пушкина</a:t>
            </a:r>
          </a:p>
          <a:p>
            <a:r>
              <a:rPr lang="ru-RU" sz="1800" b="1" dirty="0" smtClean="0"/>
              <a:t>Экспозиция «Друзья и Учителя А.С. Пушкина»</a:t>
            </a:r>
          </a:p>
          <a:p>
            <a:r>
              <a:rPr lang="ru-RU" sz="1800" b="1" dirty="0" smtClean="0"/>
              <a:t>Проект «Умный четверг»</a:t>
            </a:r>
          </a:p>
          <a:p>
            <a:r>
              <a:rPr lang="ru-RU" sz="1800" b="1" dirty="0" smtClean="0"/>
              <a:t>День Российской науки</a:t>
            </a:r>
          </a:p>
          <a:p>
            <a:r>
              <a:rPr lang="ru-RU" sz="1800" b="1" dirty="0" smtClean="0"/>
              <a:t>Фестиваль военно-патриотической песни</a:t>
            </a:r>
          </a:p>
          <a:p>
            <a:r>
              <a:rPr lang="ru-RU" sz="1800" b="1" dirty="0" smtClean="0"/>
              <a:t>Военно-спортивные соревнования «Сыны Отечества»</a:t>
            </a:r>
          </a:p>
          <a:p>
            <a:r>
              <a:rPr lang="ru-RU" sz="1800" b="1" dirty="0" smtClean="0"/>
              <a:t>Стажировка учащихся педагогического класса в г. Ярославль</a:t>
            </a:r>
          </a:p>
          <a:p>
            <a:r>
              <a:rPr lang="ru-RU" sz="1800" b="1" dirty="0" smtClean="0"/>
              <a:t>Всероссийская патриотическая акция «Верни герою имя»</a:t>
            </a:r>
          </a:p>
          <a:p>
            <a:r>
              <a:rPr lang="ru-RU" sz="1800" b="1" dirty="0" smtClean="0"/>
              <a:t>Праздник поэзии</a:t>
            </a:r>
          </a:p>
          <a:p>
            <a:r>
              <a:rPr lang="ru-RU" sz="1800" b="1" dirty="0" smtClean="0"/>
              <a:t>Игра «Что? Где? Когда?»</a:t>
            </a:r>
          </a:p>
          <a:p>
            <a:r>
              <a:rPr lang="ru-RU" sz="1800" b="1" dirty="0" smtClean="0"/>
              <a:t>Проект «</a:t>
            </a:r>
            <a:r>
              <a:rPr lang="ru-RU" sz="1800" b="1" dirty="0" err="1" smtClean="0"/>
              <a:t>Эковесна</a:t>
            </a:r>
            <a:r>
              <a:rPr lang="ru-RU" sz="1800" b="1" dirty="0" smtClean="0"/>
              <a:t>»</a:t>
            </a:r>
          </a:p>
          <a:p>
            <a:r>
              <a:rPr lang="ru-RU" sz="1800" b="1" dirty="0" smtClean="0"/>
              <a:t>Уроки мужества</a:t>
            </a:r>
          </a:p>
          <a:p>
            <a:r>
              <a:rPr lang="ru-RU" sz="1800" b="1" dirty="0" smtClean="0"/>
              <a:t>Акция «Доброта в ладошке»</a:t>
            </a:r>
          </a:p>
          <a:p>
            <a:r>
              <a:rPr lang="ru-RU" sz="1800" b="1" dirty="0" smtClean="0"/>
              <a:t>Проект «Ночь в лицее»</a:t>
            </a:r>
          </a:p>
          <a:p>
            <a:endParaRPr lang="ru-RU" sz="1800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155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Профессиональное обеспечение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Участие в развитии инновационного проекта ФИП "Наследие </a:t>
            </a:r>
            <a:r>
              <a:rPr lang="ru-RU" dirty="0"/>
              <a:t>А.С. Пушкина как основа модели формирования, сохранения и укрепления российских традиционных духовно-нравственных ценностей в общеобразовательной </a:t>
            </a:r>
            <a:r>
              <a:rPr lang="ru-RU" dirty="0" smtClean="0"/>
              <a:t>организации« позволяет развить профессиональные навыки Учителя.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605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Инновационный учитель - это человек, осуществляющий целенаправленные изменения в педагогической системе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5256584"/>
          </a:xfrm>
        </p:spPr>
        <p:txBody>
          <a:bodyPr>
            <a:normAutofit fontScale="47500" lnSpcReduction="20000"/>
          </a:bodyPr>
          <a:lstStyle/>
          <a:p>
            <a:r>
              <a:rPr lang="ru-RU" sz="4200" dirty="0" smtClean="0"/>
              <a:t>Креативность и умение увлекать</a:t>
            </a:r>
          </a:p>
          <a:p>
            <a:r>
              <a:rPr lang="ru-RU" sz="4200" dirty="0" smtClean="0"/>
              <a:t>Тактичность и доброжелательность</a:t>
            </a:r>
          </a:p>
          <a:p>
            <a:r>
              <a:rPr lang="ru-RU" sz="4200" dirty="0" smtClean="0"/>
              <a:t>Честность и справедливость</a:t>
            </a:r>
          </a:p>
          <a:p>
            <a:r>
              <a:rPr lang="ru-RU" sz="4200" dirty="0" smtClean="0"/>
              <a:t>Самооценка и самоуважение</a:t>
            </a:r>
          </a:p>
          <a:p>
            <a:r>
              <a:rPr lang="ru-RU" sz="4200" dirty="0" smtClean="0"/>
              <a:t>Адаптивность и гибкость</a:t>
            </a:r>
          </a:p>
          <a:p>
            <a:r>
              <a:rPr lang="ru-RU" sz="4200" dirty="0" smtClean="0"/>
              <a:t>Лидерство</a:t>
            </a:r>
          </a:p>
          <a:p>
            <a:r>
              <a:rPr lang="ru-RU" sz="4200" dirty="0" smtClean="0"/>
              <a:t>Умение работать в команде, сотрудничество</a:t>
            </a:r>
          </a:p>
          <a:p>
            <a:r>
              <a:rPr lang="ru-RU" sz="4200" dirty="0" smtClean="0"/>
              <a:t>Высокий уровень ответственности</a:t>
            </a:r>
          </a:p>
          <a:p>
            <a:r>
              <a:rPr lang="ru-RU" sz="4200" dirty="0" smtClean="0"/>
              <a:t>Высокая развитая способность к </a:t>
            </a:r>
            <a:r>
              <a:rPr lang="ru-RU" sz="4200" dirty="0" err="1" smtClean="0"/>
              <a:t>эмпатии</a:t>
            </a:r>
            <a:r>
              <a:rPr lang="ru-RU" sz="4200" dirty="0" smtClean="0"/>
              <a:t>, рефлексии</a:t>
            </a:r>
          </a:p>
          <a:p>
            <a:r>
              <a:rPr lang="ru-RU" sz="4200" dirty="0" smtClean="0"/>
              <a:t>Творчество</a:t>
            </a:r>
          </a:p>
          <a:p>
            <a:r>
              <a:rPr lang="ru-RU" sz="4200" dirty="0" smtClean="0"/>
              <a:t>Требовательность</a:t>
            </a:r>
          </a:p>
          <a:p>
            <a:r>
              <a:rPr lang="ru-RU" sz="4200" dirty="0" smtClean="0"/>
              <a:t>Инициативность</a:t>
            </a:r>
          </a:p>
          <a:p>
            <a:r>
              <a:rPr lang="ru-RU" sz="4200" dirty="0" smtClean="0"/>
              <a:t>Чувство такта</a:t>
            </a:r>
          </a:p>
          <a:p>
            <a:r>
              <a:rPr lang="ru-RU" sz="4200" dirty="0" smtClean="0"/>
              <a:t>Искренность</a:t>
            </a:r>
          </a:p>
          <a:p>
            <a:r>
              <a:rPr lang="ru-RU" sz="4200" dirty="0" smtClean="0"/>
              <a:t>Ответственность и добросовестность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51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3768" y="2764"/>
            <a:ext cx="475252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вы</a:t>
            </a:r>
            <a:r>
              <a:rPr spc="-25" dirty="0">
                <a:solidFill>
                  <a:srgbClr val="FF0000"/>
                </a:solidFill>
              </a:rPr>
              <a:t>в</a:t>
            </a:r>
            <a:r>
              <a:rPr spc="-110" dirty="0">
                <a:solidFill>
                  <a:srgbClr val="FF0000"/>
                </a:solidFill>
              </a:rPr>
              <a:t>о</a:t>
            </a:r>
            <a:r>
              <a:rPr dirty="0">
                <a:solidFill>
                  <a:srgbClr val="FF0000"/>
                </a:solidFill>
              </a:rPr>
              <a:t>ды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5536" y="692696"/>
            <a:ext cx="7559993" cy="67640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080" lvl="2" indent="-228600" algn="just"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dirty="0">
                <a:latin typeface="Times New Roman"/>
                <a:cs typeface="Times New Roman"/>
              </a:rPr>
              <a:t>На </a:t>
            </a:r>
            <a:r>
              <a:rPr spc="-5" dirty="0">
                <a:latin typeface="Times New Roman"/>
                <a:cs typeface="Times New Roman"/>
              </a:rPr>
              <a:t>текущий </a:t>
            </a:r>
            <a:r>
              <a:rPr spc="-10" dirty="0">
                <a:latin typeface="Times New Roman"/>
                <a:cs typeface="Times New Roman"/>
              </a:rPr>
              <a:t>период </a:t>
            </a:r>
            <a:r>
              <a:rPr spc="5" dirty="0">
                <a:latin typeface="Times New Roman"/>
                <a:cs typeface="Times New Roman"/>
              </a:rPr>
              <a:t>2024 </a:t>
            </a:r>
            <a:r>
              <a:rPr spc="-30" dirty="0">
                <a:latin typeface="Times New Roman"/>
                <a:cs typeface="Times New Roman"/>
              </a:rPr>
              <a:t>года </a:t>
            </a:r>
            <a:r>
              <a:rPr spc="-5" dirty="0">
                <a:latin typeface="Times New Roman"/>
                <a:cs typeface="Times New Roman"/>
              </a:rPr>
              <a:t>выполнены </a:t>
            </a:r>
            <a:r>
              <a:rPr spc="-15" dirty="0">
                <a:latin typeface="Times New Roman"/>
                <a:cs typeface="Times New Roman"/>
              </a:rPr>
              <a:t>задачи </a:t>
            </a:r>
            <a:r>
              <a:rPr dirty="0">
                <a:latin typeface="Times New Roman"/>
                <a:cs typeface="Times New Roman"/>
              </a:rPr>
              <a:t>проекта </a:t>
            </a:r>
            <a:r>
              <a:rPr spc="-5" dirty="0" err="1">
                <a:latin typeface="Times New Roman"/>
                <a:cs typeface="Times New Roman"/>
              </a:rPr>
              <a:t>по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разработке организационно-методической модели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240665" marR="5080" lvl="0" indent="-228600" algn="just"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dirty="0" err="1" smtClean="0">
                <a:latin typeface="Times New Roman"/>
                <a:cs typeface="Times New Roman"/>
              </a:rPr>
              <a:t>Идет</a:t>
            </a:r>
            <a:r>
              <a:rPr spc="-5" dirty="0" smtClean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активная</a:t>
            </a:r>
            <a:r>
              <a:rPr spc="2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работа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-5" dirty="0" err="1">
                <a:latin typeface="Times New Roman"/>
                <a:cs typeface="Times New Roman"/>
              </a:rPr>
              <a:t>по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spc="-5" dirty="0" err="1" smtClean="0">
                <a:latin typeface="Times New Roman"/>
                <a:cs typeface="Times New Roman"/>
              </a:rPr>
              <a:t>выявлению</a:t>
            </a:r>
            <a:r>
              <a:rPr lang="ru-RU" spc="-5" dirty="0" smtClean="0">
                <a:latin typeface="Times New Roman"/>
                <a:cs typeface="Times New Roman"/>
              </a:rPr>
              <a:t>: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всех участников образовательного процесса общепринятых и установленных нормативными государственными актами и Укладом жизни школы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ценностей; 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комфортной психолого-педагогической среды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обучения;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ситуации успеха и признания для каждого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обучающегося;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удовлетворенности общественности качеством работы общеобразовательной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организации;</a:t>
            </a:r>
          </a:p>
          <a:p>
            <a:pPr marL="297815" marR="5080" lvl="0" indent="-285750" algn="just">
              <a:spcBef>
                <a:spcPts val="105"/>
              </a:spcBef>
              <a:buSzPct val="95000"/>
              <a:buFontTx/>
              <a:buChar char="-"/>
              <a:tabLst>
                <a:tab pos="2413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вовлеченности и родительского сообщества в деятельность образовательной организации по формированию ценностных ориентаций обучающихся.</a:t>
            </a:r>
          </a:p>
          <a:p>
            <a:pPr marL="240665" marR="5080" indent="-228600" algn="just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spc="-15" dirty="0" err="1" smtClean="0">
                <a:latin typeface="Times New Roman"/>
                <a:cs typeface="Times New Roman"/>
              </a:rPr>
              <a:t>Подготовлен</a:t>
            </a:r>
            <a:r>
              <a:rPr spc="-15" dirty="0" smtClean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материал </a:t>
            </a:r>
            <a:r>
              <a:rPr dirty="0">
                <a:latin typeface="Times New Roman"/>
                <a:cs typeface="Times New Roman"/>
              </a:rPr>
              <a:t>для </a:t>
            </a:r>
            <a:r>
              <a:rPr spc="-5" dirty="0">
                <a:latin typeface="Times New Roman"/>
                <a:cs typeface="Times New Roman"/>
              </a:rPr>
              <a:t>разработки </a:t>
            </a:r>
            <a:r>
              <a:rPr spc="-10" dirty="0" err="1">
                <a:latin typeface="Times New Roman"/>
                <a:cs typeface="Times New Roman"/>
              </a:rPr>
              <a:t>модели</a:t>
            </a:r>
            <a:r>
              <a:rPr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Пушкина.</a:t>
            </a:r>
            <a:endParaRPr lang="ru-RU" spc="-5" dirty="0">
              <a:latin typeface="Times New Roman" pitchFamily="18" charset="0"/>
              <a:cs typeface="Times New Roman" pitchFamily="18" charset="0"/>
            </a:endParaRPr>
          </a:p>
          <a:p>
            <a:pPr marL="240665" marR="5080" indent="-228600" algn="just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spc="-5" dirty="0" err="1" smtClean="0">
                <a:latin typeface="Times New Roman"/>
                <a:cs typeface="Times New Roman"/>
              </a:rPr>
              <a:t>Разрабатывается</a:t>
            </a:r>
            <a:r>
              <a:rPr spc="-5" dirty="0" smtClean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диагностический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 err="1">
                <a:latin typeface="Times New Roman"/>
                <a:cs typeface="Times New Roman"/>
              </a:rPr>
              <a:t>инструментарий</a:t>
            </a:r>
            <a:r>
              <a:rPr spc="15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ориентаций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spc="-1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marR="632460" indent="-228600">
              <a:lnSpc>
                <a:spcPct val="100000"/>
              </a:lnSpc>
              <a:buSzPct val="95000"/>
              <a:buFont typeface="Wingdings"/>
              <a:buChar char=""/>
              <a:tabLst>
                <a:tab pos="241300" algn="l"/>
              </a:tabLst>
            </a:pPr>
            <a:r>
              <a:rPr dirty="0" smtClean="0">
                <a:latin typeface="Times New Roman"/>
                <a:cs typeface="Times New Roman"/>
              </a:rPr>
              <a:t>В </a:t>
            </a:r>
            <a:r>
              <a:rPr spc="5" dirty="0" smtClean="0">
                <a:latin typeface="Times New Roman"/>
                <a:cs typeface="Times New Roman"/>
              </a:rPr>
              <a:t>202</a:t>
            </a:r>
            <a:r>
              <a:rPr lang="ru-RU" spc="5" dirty="0" smtClean="0">
                <a:latin typeface="Times New Roman"/>
                <a:cs typeface="Times New Roman"/>
              </a:rPr>
              <a:t>5</a:t>
            </a:r>
            <a:r>
              <a:rPr spc="5" dirty="0" smtClean="0">
                <a:latin typeface="Times New Roman"/>
                <a:cs typeface="Times New Roman"/>
              </a:rPr>
              <a:t> </a:t>
            </a:r>
            <a:r>
              <a:rPr spc="-30" dirty="0">
                <a:latin typeface="Times New Roman"/>
                <a:cs typeface="Times New Roman"/>
              </a:rPr>
              <a:t>году </a:t>
            </a:r>
            <a:r>
              <a:rPr spc="-5" dirty="0">
                <a:latin typeface="Times New Roman"/>
                <a:cs typeface="Times New Roman"/>
              </a:rPr>
              <a:t>планируется </a:t>
            </a:r>
            <a:r>
              <a:rPr spc="-10" dirty="0" err="1">
                <a:latin typeface="Times New Roman"/>
                <a:cs typeface="Times New Roman"/>
              </a:rPr>
              <a:t>разработка</a:t>
            </a:r>
            <a:r>
              <a:rPr spc="-10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программ</a:t>
            </a:r>
            <a:endParaRPr lang="ru-RU" dirty="0" smtClean="0">
              <a:latin typeface="Times New Roman"/>
              <a:cs typeface="Times New Roman"/>
            </a:endParaRPr>
          </a:p>
          <a:p>
            <a:pPr marL="241300" marR="632460" indent="-228600">
              <a:lnSpc>
                <a:spcPct val="100000"/>
              </a:lnSpc>
              <a:buSzPct val="95000"/>
              <a:buFont typeface="Wingdings"/>
              <a:buChar char=""/>
              <a:tabLst>
                <a:tab pos="241300" algn="l"/>
              </a:tabLst>
            </a:pPr>
            <a:endParaRPr lang="ru-RU" dirty="0">
              <a:latin typeface="Times New Roman"/>
              <a:cs typeface="Times New Roman"/>
            </a:endParaRPr>
          </a:p>
          <a:p>
            <a:pPr marL="241300" marR="632460" indent="-228600">
              <a:lnSpc>
                <a:spcPct val="100000"/>
              </a:lnSpc>
              <a:buSzPct val="95000"/>
              <a:buFont typeface="Wingdings"/>
              <a:buChar char=""/>
              <a:tabLst>
                <a:tab pos="241300" algn="l"/>
              </a:tabLst>
            </a:pPr>
            <a:endParaRPr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837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6707" y="1196752"/>
            <a:ext cx="4248472" cy="49685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15616" y="332656"/>
            <a:ext cx="5230654" cy="59247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38100" rIns="0" bIns="0" rtlCol="0">
            <a:spAutoFit/>
          </a:bodyPr>
          <a:lstStyle/>
          <a:p>
            <a:pPr marL="455295" algn="ctr">
              <a:lnSpc>
                <a:spcPct val="100000"/>
              </a:lnSpc>
              <a:spcBef>
                <a:spcPts val="300"/>
              </a:spcBef>
            </a:pPr>
            <a:r>
              <a:rPr sz="1800" b="1" spc="-15" dirty="0">
                <a:latin typeface="Times New Roman"/>
                <a:cs typeface="Times New Roman"/>
              </a:rPr>
              <a:t>Период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реализации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проекта</a:t>
            </a:r>
            <a:endParaRPr sz="1800" dirty="0">
              <a:latin typeface="Times New Roman"/>
              <a:cs typeface="Times New Roman"/>
            </a:endParaRPr>
          </a:p>
          <a:p>
            <a:pPr marL="455295" algn="ctr">
              <a:lnSpc>
                <a:spcPct val="100000"/>
              </a:lnSpc>
            </a:pPr>
            <a:r>
              <a:rPr sz="1800" dirty="0" smtClean="0">
                <a:latin typeface="Times New Roman"/>
                <a:cs typeface="Times New Roman"/>
              </a:rPr>
              <a:t>3</a:t>
            </a:r>
            <a:r>
              <a:rPr sz="1800" spc="-10" dirty="0" smtClean="0">
                <a:latin typeface="Times New Roman"/>
                <a:cs typeface="Times New Roman"/>
              </a:rPr>
              <a:t> 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01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01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2024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31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12</a:t>
            </a:r>
            <a:r>
              <a:rPr sz="1800" spc="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2026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5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Направления деятельности инновационной  площадки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разработка</a:t>
            </a:r>
            <a:r>
              <a:rPr lang="ru-RU" dirty="0"/>
              <a:t>, апробация и (или) внедрение новых  механизмов, форм и методов управления  образованием на разных уровнях, на основе  применения современных образовательных  технологий;</a:t>
            </a:r>
          </a:p>
          <a:p>
            <a:pPr lvl="0"/>
            <a:r>
              <a:rPr lang="ru-RU" dirty="0"/>
              <a:t>инновационная деятельность в сфере образования,  направленная на совершенствование научно-  педагогического, учебно-методического,  организационного, правового, финансово-  экономического, кадрового, материально-  технического обеспечения системы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16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Цели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Cоздание</a:t>
            </a:r>
            <a:r>
              <a:rPr lang="ru-RU" b="1" dirty="0"/>
              <a:t> и апробация модели формирования, сохранения и укрепления традиционных российских духовно-нравственных ценностей в общеобразовательной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96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76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24544" y="764704"/>
            <a:ext cx="9361040" cy="6093296"/>
          </a:xfrm>
        </p:spPr>
        <p:txBody>
          <a:bodyPr>
            <a:normAutofit fontScale="25000" lnSpcReduction="20000"/>
          </a:bodyPr>
          <a:lstStyle/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Разработка и обоснование теоретико-методологической основы (концепции) модели формирования сохранения и укрепления традиционных российских духовно-нравственных ценностей в общеобразовательной организации, основным инструментом которой является ценностно-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деятельностная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технология «Педагогика А.С. Пушкина».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Разработка организационно-методической модели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Разработка содержательного контента организационно-методической модели формирования, сохранения  и  укрепления  традиционных российских духовно-нравственных ценностей в общеобразовательной организации (уклад жизни  школы,  актуализированная  рабочая  программа воспитательной деятельности, программа внеурочной деятельности общеобразовательной организации, методические пособия по внедрению и реализации педагогами ценностно-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технологии «Педагогика А. С. Пушкина» в единстве содержания обучения и воспитания,  программа  работы  с родителями, программа деятельности школьного самоуправления), инструментария для оценки результативности реализации проекта.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Создание ценностно-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 среды общеобразовательной организации.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Апробация организационно-методической модели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 в образовательных организациях, в том числе, входящих в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Ассоциацию</a:t>
            </a:r>
          </a:p>
          <a:p>
            <a:pPr lvl="2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«Содружество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образовательных организаций имени А.С. Пушкина и педагогов»</a:t>
            </a:r>
          </a:p>
          <a:p>
            <a:pPr lvl="2"/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Диссеминация опыта работы по формированию, сохранению и укреплению традиционных российских духовно-нравственных ценностей в общеобразовательной организации.</a:t>
            </a:r>
          </a:p>
          <a:p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87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6632"/>
            <a:ext cx="6840760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ПРИОРИТЕТНЫЕ ЗАДАЧИ НА 2024 ГОД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8084348" y="1748744"/>
            <a:ext cx="290576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3632560" y="2053670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130908" y="1849778"/>
            <a:ext cx="345192" cy="34736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332" y="2347182"/>
            <a:ext cx="1690120" cy="278138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Локальные акты, программы реализации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15816" y="2368288"/>
            <a:ext cx="1656184" cy="2797960"/>
          </a:xfrm>
          <a:prstGeom prst="roundRect">
            <a:avLst/>
          </a:prstGeom>
          <a:solidFill>
            <a:schemeClr val="accent6">
              <a:tint val="50000"/>
              <a:satMod val="30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Выявление педагогического потенциала, наследия </a:t>
            </a:r>
          </a:p>
          <a:p>
            <a:pPr algn="ctr"/>
            <a:r>
              <a:rPr lang="ru-RU" sz="1400" b="1" dirty="0" smtClean="0"/>
              <a:t>А.С. Пушкина</a:t>
            </a:r>
            <a:endParaRPr lang="ru-RU" sz="1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50832" y="2450556"/>
            <a:ext cx="1849360" cy="2732160"/>
          </a:xfrm>
          <a:prstGeom prst="roundRect">
            <a:avLst/>
          </a:prstGeom>
          <a:solidFill>
            <a:srgbClr val="EEF16B"/>
          </a:solidFill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Ценностно-ориентированные технологии «Педагогика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А.С. Пушкина»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63102" y="2374108"/>
            <a:ext cx="1473394" cy="280860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Семинары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Форумы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Стажировки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Презентации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332" y="867770"/>
            <a:ext cx="1742492" cy="1130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Разработка и обоснование теоретико-методологической основы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91980" y="687653"/>
            <a:ext cx="1584176" cy="1130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Создание ценностно-</a:t>
            </a:r>
            <a:r>
              <a:rPr lang="ru-RU" sz="1400" b="1" dirty="0" err="1">
                <a:solidFill>
                  <a:schemeClr val="tx1"/>
                </a:solidFill>
              </a:rPr>
              <a:t>деятельностной</a:t>
            </a:r>
            <a:r>
              <a:rPr lang="ru-RU" sz="1400" b="1" dirty="0">
                <a:solidFill>
                  <a:schemeClr val="tx1"/>
                </a:solidFill>
              </a:rPr>
              <a:t> среды</a:t>
            </a:r>
          </a:p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97408" y="956566"/>
            <a:ext cx="1535744" cy="11466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Апробация организационно-методической </a:t>
            </a:r>
            <a:r>
              <a:rPr lang="ru-RU" sz="1400" b="1" dirty="0">
                <a:solidFill>
                  <a:schemeClr val="tx1"/>
                </a:solidFill>
              </a:rPr>
              <a:t>модели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33152" y="804923"/>
            <a:ext cx="1659328" cy="895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Диссеминация опыта работы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37540" y="715568"/>
            <a:ext cx="1296144" cy="1130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Разработка организационно-методической модели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36692" y="804922"/>
            <a:ext cx="1535308" cy="11932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Разработка содержательного контента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619672" y="2351844"/>
            <a:ext cx="1417020" cy="2781388"/>
          </a:xfrm>
          <a:prstGeom prst="roundRect">
            <a:avLst/>
          </a:prstGeom>
          <a:solidFill>
            <a:srgbClr val="EEF16B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Координационный совет, проектная команда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13280" y="2401328"/>
            <a:ext cx="1584176" cy="278138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Разработка программы воспитательной </a:t>
            </a:r>
            <a:r>
              <a:rPr lang="ru-RU" sz="1400" b="1" dirty="0" smtClean="0">
                <a:solidFill>
                  <a:schemeClr val="tx1"/>
                </a:solidFill>
              </a:rPr>
              <a:t>деятельности, </a:t>
            </a:r>
            <a:r>
              <a:rPr lang="ru-RU" sz="1400" b="1" dirty="0">
                <a:solidFill>
                  <a:schemeClr val="tx1"/>
                </a:solidFill>
              </a:rPr>
              <a:t>программы внеурочной деятельности</a:t>
            </a:r>
          </a:p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2200488" y="1849710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6526015" y="2131072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722268" y="2037404"/>
            <a:ext cx="370248" cy="31948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73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5" dirty="0">
                <a:solidFill>
                  <a:srgbClr val="385622"/>
                </a:solidFill>
              </a:rPr>
              <a:t>Страница</a:t>
            </a:r>
            <a:r>
              <a:rPr lang="ru-RU" spc="5" dirty="0">
                <a:solidFill>
                  <a:srgbClr val="385622"/>
                </a:solidFill>
              </a:rPr>
              <a:t> </a:t>
            </a:r>
            <a:r>
              <a:rPr lang="ru-RU" spc="-10" dirty="0">
                <a:solidFill>
                  <a:srgbClr val="385622"/>
                </a:solidFill>
              </a:rPr>
              <a:t>ФИП </a:t>
            </a:r>
            <a:r>
              <a:rPr lang="ru-RU" spc="-5" dirty="0">
                <a:solidFill>
                  <a:srgbClr val="385622"/>
                </a:solidFill>
              </a:rPr>
              <a:t>на</a:t>
            </a:r>
            <a:r>
              <a:rPr lang="ru-RU" spc="-15" dirty="0">
                <a:solidFill>
                  <a:srgbClr val="385622"/>
                </a:solidFill>
              </a:rPr>
              <a:t> </a:t>
            </a:r>
            <a:r>
              <a:rPr lang="ru-RU" dirty="0" smtClean="0">
                <a:solidFill>
                  <a:srgbClr val="385622"/>
                </a:solidFill>
              </a:rPr>
              <a:t>сайте ЛИЦЕЯ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04056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hlinkClick r:id="rId2"/>
              </a:rPr>
              <a:t>ФИП (</a:t>
            </a:r>
            <a:r>
              <a:rPr lang="en-US" dirty="0">
                <a:hlinkClick r:id="rId2"/>
              </a:rPr>
              <a:t>tatar.ru)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1" t="3108" r="22675" b="4672"/>
          <a:stretch/>
        </p:blipFill>
        <p:spPr bwMode="auto">
          <a:xfrm>
            <a:off x="1475656" y="1844824"/>
            <a:ext cx="6984776" cy="470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220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-10" dirty="0"/>
              <a:t>Разработанные</a:t>
            </a:r>
            <a:r>
              <a:rPr lang="ru-RU" spc="-15" dirty="0"/>
              <a:t> </a:t>
            </a:r>
            <a:r>
              <a:rPr lang="ru-RU" spc="-30" dirty="0"/>
              <a:t>модели</a:t>
            </a:r>
            <a:r>
              <a:rPr lang="ru-RU" spc="10" dirty="0"/>
              <a:t> </a:t>
            </a:r>
            <a:r>
              <a:rPr lang="ru-RU" dirty="0"/>
              <a:t>и</a:t>
            </a:r>
            <a:r>
              <a:rPr lang="ru-RU" spc="-5" dirty="0"/>
              <a:t> </a:t>
            </a:r>
            <a:r>
              <a:rPr lang="ru-RU" spc="-15" dirty="0"/>
              <a:t>продукты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2024 год</a:t>
            </a:r>
          </a:p>
          <a:p>
            <a:r>
              <a:rPr lang="ru-RU" b="1" dirty="0">
                <a:solidFill>
                  <a:srgbClr val="002060"/>
                </a:solidFill>
              </a:rPr>
              <a:t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</a:t>
            </a:r>
            <a:r>
              <a:rPr lang="ru-RU" b="1" dirty="0" smtClean="0">
                <a:solidFill>
                  <a:srgbClr val="002060"/>
                </a:solidFill>
              </a:rPr>
              <a:t>Пушкина</a:t>
            </a:r>
          </a:p>
          <a:p>
            <a:r>
              <a:rPr lang="ru-RU" dirty="0">
                <a:solidFill>
                  <a:srgbClr val="002060"/>
                </a:solidFill>
              </a:rPr>
              <a:t>Модель методического сопровождения инновационного проекта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75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Скругленный прямоугольник 84"/>
          <p:cNvSpPr/>
          <p:nvPr/>
        </p:nvSpPr>
        <p:spPr>
          <a:xfrm>
            <a:off x="5840534" y="5813737"/>
            <a:ext cx="2913209" cy="101675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развития ценностно-ориентированного учителя; </a:t>
            </a:r>
          </a:p>
          <a:p>
            <a:pPr marL="285750" indent="-285750" algn="ctr">
              <a:buFontTx/>
              <a:buChar char="-"/>
            </a:pPr>
            <a:r>
              <a:rPr lang="ru-RU" sz="1300" b="1" dirty="0" smtClean="0">
                <a:solidFill>
                  <a:schemeClr val="tx2"/>
                </a:solidFill>
              </a:rPr>
              <a:t>Модель взаимодействия образовательных организаций;</a:t>
            </a:r>
            <a:endParaRPr lang="ru-RU" sz="1300" dirty="0" smtClean="0"/>
          </a:p>
          <a:p>
            <a:pPr algn="ctr"/>
            <a:endParaRPr lang="ru-RU" sz="13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84976" cy="864096"/>
          </a:xfrm>
          <a:solidFill>
            <a:schemeClr val="accent1">
              <a:alpha val="50000"/>
            </a:schemeClr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ru-RU" sz="2000" dirty="0"/>
              <a:t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a:t>
            </a:r>
          </a:p>
        </p:txBody>
      </p:sp>
      <p:sp>
        <p:nvSpPr>
          <p:cNvPr id="4" name="Кольцо 3"/>
          <p:cNvSpPr/>
          <p:nvPr/>
        </p:nvSpPr>
        <p:spPr>
          <a:xfrm>
            <a:off x="2224000" y="1311161"/>
            <a:ext cx="3982144" cy="3702015"/>
          </a:xfrm>
          <a:prstGeom prst="donut">
            <a:avLst>
              <a:gd name="adj" fmla="val 1385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ро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957" y="921588"/>
            <a:ext cx="2285006" cy="275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Условия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441" y="1213556"/>
            <a:ext cx="1914933" cy="2520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Кадровый потенциал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18606" y="931604"/>
            <a:ext cx="2493311" cy="3007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Управление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617" y="2410376"/>
            <a:ext cx="1910606" cy="43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/>
              <a:t>Материально-техническое оснащение</a:t>
            </a:r>
            <a:endParaRPr lang="ru-RU" sz="105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3173" y="5171603"/>
            <a:ext cx="3665341" cy="42355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Обсуждение, корректировка  модели 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779" y="4293096"/>
            <a:ext cx="2437184" cy="50405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Образовательные организации</a:t>
            </a:r>
            <a:endParaRPr lang="ru-RU" sz="16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251520" y="4794795"/>
            <a:ext cx="288032" cy="10287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 smtClean="0"/>
              <a:t>Д.ОО</a:t>
            </a:r>
            <a:endParaRPr lang="ru-RU" sz="11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688875" y="4787945"/>
            <a:ext cx="441263" cy="103556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00" dirty="0" smtClean="0"/>
              <a:t>НОО</a:t>
            </a:r>
            <a:endParaRPr lang="ru-RU" sz="12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1139355" y="4794795"/>
            <a:ext cx="288032" cy="102871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/>
              <a:t>ООО</a:t>
            </a:r>
            <a:endParaRPr lang="ru-RU" sz="14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1546759" y="4797151"/>
            <a:ext cx="288032" cy="102635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СОО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1791933" y="4787945"/>
            <a:ext cx="710029" cy="114417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ссуз,вуз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5" y="5823507"/>
            <a:ext cx="2373958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подготовительный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921588"/>
            <a:ext cx="3384376" cy="291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Информационно-методическое сопровождение</a:t>
            </a:r>
            <a:endParaRPr lang="ru-RU" sz="1100" b="1" dirty="0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095669" y="602244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8095669" y="744041"/>
            <a:ext cx="0" cy="4527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Блок-схема: подготовка 45"/>
          <p:cNvSpPr/>
          <p:nvPr/>
        </p:nvSpPr>
        <p:spPr>
          <a:xfrm>
            <a:off x="6969969" y="1616176"/>
            <a:ext cx="1105214" cy="743116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КПК</a:t>
            </a:r>
            <a:endParaRPr lang="ru-RU" sz="1600" b="1" dirty="0"/>
          </a:p>
        </p:txBody>
      </p:sp>
      <p:sp>
        <p:nvSpPr>
          <p:cNvPr id="47" name="Блок-схема: подготовка 46"/>
          <p:cNvSpPr/>
          <p:nvPr/>
        </p:nvSpPr>
        <p:spPr>
          <a:xfrm>
            <a:off x="7813717" y="1187218"/>
            <a:ext cx="1248728" cy="821993"/>
          </a:xfrm>
          <a:prstGeom prst="flowChartPreparat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Стажировки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48" name="Блок-схема: подготовка 47"/>
          <p:cNvSpPr/>
          <p:nvPr/>
        </p:nvSpPr>
        <p:spPr>
          <a:xfrm>
            <a:off x="6468463" y="2359410"/>
            <a:ext cx="1657353" cy="827464"/>
          </a:xfrm>
          <a:prstGeom prst="flowChartPreparation">
            <a:avLst/>
          </a:prstGeom>
          <a:solidFill>
            <a:srgbClr val="16F6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Тьюторское</a:t>
            </a:r>
            <a:r>
              <a:rPr lang="ru-RU" sz="1200" dirty="0" smtClean="0"/>
              <a:t> сопровождение</a:t>
            </a:r>
            <a:endParaRPr lang="ru-RU" sz="1200" dirty="0"/>
          </a:p>
        </p:txBody>
      </p:sp>
      <p:sp>
        <p:nvSpPr>
          <p:cNvPr id="49" name="Блок-схема: подготовка 48"/>
          <p:cNvSpPr/>
          <p:nvPr/>
        </p:nvSpPr>
        <p:spPr>
          <a:xfrm>
            <a:off x="7813717" y="2009211"/>
            <a:ext cx="1248728" cy="873439"/>
          </a:xfrm>
          <a:prstGeom prst="flowChartPrepara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rgbClr val="002060"/>
                </a:solidFill>
              </a:rPr>
              <a:t>Методи-ческие</a:t>
            </a:r>
            <a:r>
              <a:rPr lang="ru-RU" sz="1200" b="1" dirty="0" smtClean="0">
                <a:solidFill>
                  <a:srgbClr val="002060"/>
                </a:solidFill>
              </a:rPr>
              <a:t> дни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2" name="Блок-схема: подготовка 51"/>
          <p:cNvSpPr/>
          <p:nvPr/>
        </p:nvSpPr>
        <p:spPr>
          <a:xfrm>
            <a:off x="7813717" y="2859694"/>
            <a:ext cx="1332148" cy="883171"/>
          </a:xfrm>
          <a:prstGeom prst="flowChartPreparati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err="1" smtClean="0">
                <a:solidFill>
                  <a:srgbClr val="002060"/>
                </a:solidFill>
              </a:rPr>
              <a:t>Метод.разработки</a:t>
            </a:r>
            <a:r>
              <a:rPr lang="ru-RU" sz="1050" b="1" dirty="0" smtClean="0">
                <a:solidFill>
                  <a:srgbClr val="002060"/>
                </a:solidFill>
              </a:rPr>
              <a:t> в помощь Учителю</a:t>
            </a:r>
            <a:endParaRPr lang="ru-RU" sz="1050" b="1" dirty="0">
              <a:solidFill>
                <a:srgbClr val="002060"/>
              </a:solidFill>
            </a:endParaRPr>
          </a:p>
        </p:txBody>
      </p:sp>
      <p:sp>
        <p:nvSpPr>
          <p:cNvPr id="53" name="Блок-схема: подготовка 52"/>
          <p:cNvSpPr/>
          <p:nvPr/>
        </p:nvSpPr>
        <p:spPr>
          <a:xfrm>
            <a:off x="6444921" y="3166188"/>
            <a:ext cx="1798773" cy="1568163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</a:rPr>
              <a:t>Диагностика</a:t>
            </a:r>
            <a:r>
              <a:rPr lang="en-US" sz="12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</a:rPr>
              <a:t>ГАОУ </a:t>
            </a:r>
            <a:r>
              <a:rPr lang="ru-RU" sz="1200" b="1" dirty="0">
                <a:solidFill>
                  <a:schemeClr val="bg1">
                    <a:lumMod val="95000"/>
                  </a:schemeClr>
                </a:solidFill>
              </a:rPr>
              <a:t>«Центр оценки профессионального мастерства и квалификации </a:t>
            </a:r>
            <a:r>
              <a:rPr lang="ru-RU" sz="1100" b="1" dirty="0">
                <a:solidFill>
                  <a:schemeClr val="bg1">
                    <a:lumMod val="95000"/>
                  </a:schemeClr>
                </a:solidFill>
              </a:rPr>
              <a:t>педагогов</a:t>
            </a:r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805024" y="5582568"/>
            <a:ext cx="2847096" cy="963737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Создание моделей в школах: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с русским языком обучения; 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с русским неродным;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</a:rPr>
              <a:t>русские школы за рубежом; 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55" name="Двойная стрелка влево/вправо 54"/>
          <p:cNvSpPr/>
          <p:nvPr/>
        </p:nvSpPr>
        <p:spPr>
          <a:xfrm rot="18038681">
            <a:off x="2147502" y="1841643"/>
            <a:ext cx="1298149" cy="851059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Самоуп-равление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6" name="Двойная стрелка влево/вправо 55"/>
          <p:cNvSpPr/>
          <p:nvPr/>
        </p:nvSpPr>
        <p:spPr>
          <a:xfrm rot="20341943">
            <a:off x="3102444" y="1372286"/>
            <a:ext cx="1368239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2"/>
                </a:solidFill>
              </a:rPr>
              <a:t>Лицей №9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57" name="Двойная стрелка влево/вправо 56"/>
          <p:cNvSpPr/>
          <p:nvPr/>
        </p:nvSpPr>
        <p:spPr>
          <a:xfrm rot="1683736">
            <a:off x="4440756" y="1587552"/>
            <a:ext cx="133915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solidFill>
                  <a:schemeClr val="tx2"/>
                </a:solidFill>
              </a:rPr>
              <a:t>Коорд.совет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58" name="Двойная стрелка влево/вправо 57"/>
          <p:cNvSpPr/>
          <p:nvPr/>
        </p:nvSpPr>
        <p:spPr>
          <a:xfrm rot="4544740">
            <a:off x="5053414" y="2753770"/>
            <a:ext cx="1773476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chemeClr val="tx2"/>
                </a:solidFill>
              </a:rPr>
              <a:t>проектн</a:t>
            </a:r>
            <a:r>
              <a:rPr lang="ru-RU" sz="1100" b="1" dirty="0" smtClean="0">
                <a:solidFill>
                  <a:schemeClr val="tx2"/>
                </a:solidFill>
              </a:rPr>
              <a:t>, </a:t>
            </a:r>
            <a:r>
              <a:rPr lang="ru-RU" sz="1100" b="1" dirty="0" err="1" smtClean="0">
                <a:solidFill>
                  <a:schemeClr val="tx2"/>
                </a:solidFill>
              </a:rPr>
              <a:t>раб.группы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59" name="Двойная стрелка влево/вправо 58"/>
          <p:cNvSpPr/>
          <p:nvPr/>
        </p:nvSpPr>
        <p:spPr>
          <a:xfrm rot="10800000">
            <a:off x="5346960" y="5967523"/>
            <a:ext cx="705803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Двойная стрелка влево/вправо 60"/>
          <p:cNvSpPr/>
          <p:nvPr/>
        </p:nvSpPr>
        <p:spPr>
          <a:xfrm rot="18447439">
            <a:off x="4808794" y="3959743"/>
            <a:ext cx="1537465" cy="768463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Совет родителей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2909151" y="4371915"/>
            <a:ext cx="2593690" cy="90870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2"/>
                </a:solidFill>
              </a:rPr>
              <a:t>Ценностно-ориентированная образовательная среда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63" name="Двойная стрелка влево/вправо 62"/>
          <p:cNvSpPr/>
          <p:nvPr/>
        </p:nvSpPr>
        <p:spPr>
          <a:xfrm rot="3663486">
            <a:off x="2304913" y="4067168"/>
            <a:ext cx="1242157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УКЛАД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64" name="Двойная стрелка влево/вправо 63"/>
          <p:cNvSpPr/>
          <p:nvPr/>
        </p:nvSpPr>
        <p:spPr>
          <a:xfrm rot="5174300">
            <a:off x="1923670" y="3149995"/>
            <a:ext cx="1008112" cy="451855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НПА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2796576" y="1916939"/>
            <a:ext cx="2780950" cy="250896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Ценностно-ориентированная технология «ПЕДАГОГИКА </a:t>
            </a:r>
            <a:r>
              <a:rPr lang="ru-RU" sz="1600" b="1" dirty="0" err="1" smtClean="0">
                <a:solidFill>
                  <a:srgbClr val="002060"/>
                </a:solidFill>
              </a:rPr>
              <a:t>А.С.Пушкина</a:t>
            </a:r>
            <a:r>
              <a:rPr lang="ru-RU" sz="1600" b="1" dirty="0" smtClean="0">
                <a:solidFill>
                  <a:srgbClr val="002060"/>
                </a:solidFill>
              </a:rPr>
              <a:t>»</a:t>
            </a:r>
            <a:endParaRPr lang="ru-RU" sz="4000" b="1" dirty="0"/>
          </a:p>
          <a:p>
            <a:pPr algn="ctr"/>
            <a:endParaRPr lang="ru-RU" sz="1200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11502" y="6175945"/>
            <a:ext cx="23659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технологический</a:t>
            </a:r>
            <a:endParaRPr lang="ru-RU" dirty="0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36001" y="6546305"/>
            <a:ext cx="2341466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обощающий</a:t>
            </a:r>
            <a:endParaRPr lang="ru-RU" dirty="0"/>
          </a:p>
        </p:txBody>
      </p:sp>
      <p:sp>
        <p:nvSpPr>
          <p:cNvPr id="68" name="Блок-схема: подготовка 67"/>
          <p:cNvSpPr/>
          <p:nvPr/>
        </p:nvSpPr>
        <p:spPr>
          <a:xfrm>
            <a:off x="6052763" y="1215763"/>
            <a:ext cx="1182973" cy="805645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Научное </a:t>
            </a:r>
            <a:r>
              <a:rPr lang="ru-RU" sz="1100" b="1" dirty="0" err="1" smtClean="0"/>
              <a:t>руковод-ство</a:t>
            </a:r>
            <a:endParaRPr lang="ru-RU" sz="1100" b="1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-4328" y="1480045"/>
            <a:ext cx="1919260" cy="4740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Информационно-технологическое сопровождение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886" y="2858336"/>
            <a:ext cx="1914933" cy="3683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Технологическое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886" y="1950000"/>
            <a:ext cx="1914933" cy="436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bg1">
                    <a:lumMod val="95000"/>
                  </a:schemeClr>
                </a:solidFill>
              </a:rPr>
              <a:t>Диагностика и анализ образовательных запросов </a:t>
            </a:r>
            <a:endParaRPr lang="ru-RU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3738" y="3239169"/>
            <a:ext cx="1914933" cy="484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Профессиональное обеспечение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-13595" y="3698241"/>
            <a:ext cx="1914933" cy="4508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Организационное обеспечение</a:t>
            </a:r>
            <a:endParaRPr lang="ru-RU" sz="1100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>
            <a:stCxn id="9" idx="1"/>
            <a:endCxn id="16" idx="3"/>
          </p:cNvCxnSpPr>
          <p:nvPr/>
        </p:nvCxnSpPr>
        <p:spPr>
          <a:xfrm flipH="1">
            <a:off x="2481463" y="5383383"/>
            <a:ext cx="371710" cy="58414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stCxn id="9" idx="1"/>
          </p:cNvCxnSpPr>
          <p:nvPr/>
        </p:nvCxnSpPr>
        <p:spPr>
          <a:xfrm flipH="1">
            <a:off x="2137135" y="5383383"/>
            <a:ext cx="716038" cy="77018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9" idx="1"/>
            <a:endCxn id="67" idx="3"/>
          </p:cNvCxnSpPr>
          <p:nvPr/>
        </p:nvCxnSpPr>
        <p:spPr>
          <a:xfrm flipH="1">
            <a:off x="2477467" y="5383383"/>
            <a:ext cx="375706" cy="13069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H="1">
            <a:off x="2105350" y="6382638"/>
            <a:ext cx="699674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endCxn id="67" idx="3"/>
          </p:cNvCxnSpPr>
          <p:nvPr/>
        </p:nvCxnSpPr>
        <p:spPr>
          <a:xfrm flipH="1">
            <a:off x="2477467" y="6690321"/>
            <a:ext cx="372867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Двойная стрелка влево/вправо 59"/>
          <p:cNvSpPr/>
          <p:nvPr/>
        </p:nvSpPr>
        <p:spPr>
          <a:xfrm rot="16200000">
            <a:off x="-14217" y="3988017"/>
            <a:ext cx="504055" cy="315451"/>
          </a:xfrm>
          <a:prstGeom prst="leftRightArrow">
            <a:avLst>
              <a:gd name="adj1" fmla="val 50000"/>
              <a:gd name="adj2" fmla="val 4789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1313</Words>
  <Application>Microsoft Office PowerPoint</Application>
  <PresentationFormat>Экран (4:3)</PresentationFormat>
  <Paragraphs>191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ИНФОГРАФИКА </vt:lpstr>
      <vt:lpstr>Презентация PowerPoint</vt:lpstr>
      <vt:lpstr>Направления деятельности инновационной  площадки </vt:lpstr>
      <vt:lpstr>Цели </vt:lpstr>
      <vt:lpstr>Задачи </vt:lpstr>
      <vt:lpstr>Презентация PowerPoint</vt:lpstr>
      <vt:lpstr>Страница ФИП на сайте ЛИЦЕЯ </vt:lpstr>
      <vt:lpstr>Разработанные модели и продукты</vt:lpstr>
      <vt:lpstr>Организационно-методическая модель формирования, сохранения и укрепления традиционных российских духовно-нравственных ценностей в общеобразовательной организации на основе наследия А.С. Пушкина</vt:lpstr>
      <vt:lpstr>Презентация PowerPoint</vt:lpstr>
      <vt:lpstr>Разработка моделей  на 2025 год </vt:lpstr>
      <vt:lpstr>Разработка моделей  на 2026 год </vt:lpstr>
      <vt:lpstr>Средства контроля и обеспечения достоверности результатов</vt:lpstr>
      <vt:lpstr>Обоснование устойчивости результатов проекта </vt:lpstr>
      <vt:lpstr>Обоснование устойчивости результатов проекта </vt:lpstr>
      <vt:lpstr>Провели на подготовительном этапе следующие мероприятия:</vt:lpstr>
      <vt:lpstr>Профессиональное обеспечение реализации проекта</vt:lpstr>
      <vt:lpstr>Инновационный учитель - это человек, осуществляющий целенаправленные изменения в педагогической системе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21</cp:revision>
  <dcterms:created xsi:type="dcterms:W3CDTF">2024-09-25T12:08:03Z</dcterms:created>
  <dcterms:modified xsi:type="dcterms:W3CDTF">2024-09-25T17:19:47Z</dcterms:modified>
</cp:coreProperties>
</file>