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57" r:id="rId3"/>
    <p:sldId id="270" r:id="rId4"/>
    <p:sldId id="258" r:id="rId5"/>
    <p:sldId id="259" r:id="rId6"/>
    <p:sldId id="260" r:id="rId7"/>
    <p:sldId id="262" r:id="rId8"/>
    <p:sldId id="261" r:id="rId9"/>
    <p:sldId id="263" r:id="rId10"/>
    <p:sldId id="272" r:id="rId11"/>
    <p:sldId id="264" r:id="rId12"/>
    <p:sldId id="265" r:id="rId13"/>
    <p:sldId id="266" r:id="rId14"/>
    <p:sldId id="267" r:id="rId15"/>
    <p:sldId id="268" r:id="rId16"/>
    <p:sldId id="269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23F3E-B714-4990-A11E-D4868AB95397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13BD-C0D4-4886-ADB4-946B1B7A0B2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Составила: Тагирова Людмила Александровна педагог</a:t>
            </a:r>
            <a:r>
              <a:rPr lang="ru-RU" baseline="0" dirty="0" smtClean="0"/>
              <a:t> по профориентации МБОУ </a:t>
            </a:r>
            <a:r>
              <a:rPr lang="ru-RU" baseline="0" smtClean="0"/>
              <a:t>«Гимназия №3 ЗМР РТ»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E13BD-C0D4-4886-ADB4-946B1B7A0B22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E13BD-C0D4-4886-ADB4-946B1B7A0B22}" type="slidenum">
              <a:rPr lang="ru-RU" smtClean="0"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957E06AB-9C50-4070-931A-94546B4460B6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007D1DE-EA3A-4F0D-83BE-9FB8199D7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E06AB-9C50-4070-931A-94546B4460B6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D1DE-EA3A-4F0D-83BE-9FB8199D7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E06AB-9C50-4070-931A-94546B4460B6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D1DE-EA3A-4F0D-83BE-9FB8199D7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957E06AB-9C50-4070-931A-94546B4460B6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D1DE-EA3A-4F0D-83BE-9FB8199D7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957E06AB-9C50-4070-931A-94546B4460B6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007D1DE-EA3A-4F0D-83BE-9FB8199D79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57E06AB-9C50-4070-931A-94546B4460B6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007D1DE-EA3A-4F0D-83BE-9FB8199D7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957E06AB-9C50-4070-931A-94546B4460B6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007D1DE-EA3A-4F0D-83BE-9FB8199D7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E06AB-9C50-4070-931A-94546B4460B6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D1DE-EA3A-4F0D-83BE-9FB8199D7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57E06AB-9C50-4070-931A-94546B4460B6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007D1DE-EA3A-4F0D-83BE-9FB8199D7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957E06AB-9C50-4070-931A-94546B4460B6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007D1DE-EA3A-4F0D-83BE-9FB8199D7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957E06AB-9C50-4070-931A-94546B4460B6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007D1DE-EA3A-4F0D-83BE-9FB8199D7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957E06AB-9C50-4070-931A-94546B4460B6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007D1DE-EA3A-4F0D-83BE-9FB8199D7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ofguide.io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 smtClean="0"/>
              <a:t>Профориентационное</a:t>
            </a:r>
            <a:r>
              <a:rPr lang="ru-RU" sz="4000" dirty="0" smtClean="0"/>
              <a:t> занятие в школе</a:t>
            </a:r>
            <a:endParaRPr lang="ru-RU" sz="40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VIRT\Desktop\ra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988840"/>
            <a:ext cx="8208911" cy="4425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Тестирование: </a:t>
            </a:r>
            <a:r>
              <a:rPr lang="ru-RU" sz="2400" dirty="0" smtClean="0"/>
              <a:t>определи свой предмет труда</a:t>
            </a:r>
            <a:endParaRPr lang="ru-RU" sz="2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indent="-457200">
              <a:buAutoNum type="arabicPeriod"/>
            </a:pPr>
            <a:r>
              <a:rPr lang="ru-RU" sz="2400" dirty="0" smtClean="0"/>
              <a:t>Набираем в интернете в адресной сроке</a:t>
            </a:r>
          </a:p>
          <a:p>
            <a:pPr marL="521208" indent="-457200">
              <a:buNone/>
            </a:pPr>
            <a:r>
              <a:rPr lang="en-US" sz="2400" dirty="0" smtClean="0">
                <a:hlinkClick r:id="rId2"/>
              </a:rPr>
              <a:t>www.profguide.io</a:t>
            </a:r>
            <a:endParaRPr lang="en-US" sz="2400" dirty="0" smtClean="0"/>
          </a:p>
          <a:p>
            <a:pPr marL="521208" indent="-457200">
              <a:buAutoNum type="arabicPeriod" startAt="2"/>
            </a:pPr>
            <a:r>
              <a:rPr lang="ru-RU" sz="2400" dirty="0" smtClean="0"/>
              <a:t>Нажимаем курсором на слово «тесты»</a:t>
            </a:r>
          </a:p>
          <a:p>
            <a:pPr marL="521208" indent="-457200">
              <a:buAutoNum type="arabicPeriod" startAt="2"/>
            </a:pPr>
            <a:r>
              <a:rPr lang="ru-RU" sz="2400" dirty="0" smtClean="0"/>
              <a:t>Выбираем самый первый тест «Тест на профориентацию по методике Е.А.Климова»</a:t>
            </a:r>
          </a:p>
          <a:p>
            <a:pPr marL="521208" indent="-457200">
              <a:buAutoNum type="arabicPeriod" startAt="2"/>
            </a:pPr>
            <a:r>
              <a:rPr lang="ru-RU" sz="2400" dirty="0" smtClean="0"/>
              <a:t>Проходим его, отвечаем на 20 вопросов</a:t>
            </a:r>
          </a:p>
          <a:p>
            <a:pPr marL="521208" indent="-457200">
              <a:buAutoNum type="arabicPeriod" startAt="2"/>
            </a:pPr>
            <a:r>
              <a:rPr lang="ru-RU" sz="2400" dirty="0" smtClean="0"/>
              <a:t>Делаем </a:t>
            </a:r>
            <a:r>
              <a:rPr lang="ru-RU" sz="2400" dirty="0" err="1" smtClean="0"/>
              <a:t>скриншот</a:t>
            </a:r>
            <a:r>
              <a:rPr lang="ru-RU" sz="2400" dirty="0" smtClean="0"/>
              <a:t>  результатов (сохраняем его себе), либо выписываем результаты на отдельный листочек.</a:t>
            </a:r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Востребованные </a:t>
            </a:r>
            <a:r>
              <a:rPr lang="ru-RU" b="1" dirty="0" err="1" smtClean="0"/>
              <a:t>професси</a:t>
            </a:r>
            <a:r>
              <a:rPr lang="ru-RU" b="1" dirty="0" smtClean="0"/>
              <a:t>: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Самой большой группой востребованных профессий остаются рабочие специальности</a:t>
            </a:r>
            <a:r>
              <a:rPr lang="ru-RU" dirty="0" smtClean="0"/>
              <a:t> в сфере промышленного производства в самых разных отраслях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txBody>
          <a:bodyPr/>
          <a:lstStyle/>
          <a:p>
            <a:pPr algn="ctr"/>
            <a:r>
              <a:rPr lang="ru-RU" b="1" dirty="0" smtClean="0"/>
              <a:t>ТОП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3006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токарь-универсал, </a:t>
            </a:r>
          </a:p>
          <a:p>
            <a:pPr>
              <a:buNone/>
            </a:pPr>
            <a:r>
              <a:rPr lang="ru-RU" dirty="0" smtClean="0"/>
              <a:t>    фрезеровщик-универсал, электромонтажник,</a:t>
            </a:r>
          </a:p>
          <a:p>
            <a:pPr>
              <a:buNone/>
            </a:pPr>
            <a:r>
              <a:rPr lang="ru-RU" dirty="0" smtClean="0"/>
              <a:t>    наладчик-ремонтник, </a:t>
            </a:r>
          </a:p>
          <a:p>
            <a:pPr>
              <a:buNone/>
            </a:pPr>
            <a:r>
              <a:rPr lang="ru-RU" dirty="0" smtClean="0"/>
              <a:t>    оператор станков с программным управлением, оптик-механик, </a:t>
            </a:r>
          </a:p>
          <a:p>
            <a:pPr>
              <a:buNone/>
            </a:pPr>
            <a:r>
              <a:rPr lang="ru-RU" dirty="0" smtClean="0"/>
              <a:t>    сборщик электронных систем, </a:t>
            </a:r>
          </a:p>
          <a:p>
            <a:pPr>
              <a:buNone/>
            </a:pPr>
            <a:r>
              <a:rPr lang="ru-RU" dirty="0" smtClean="0"/>
              <a:t>    сварщик, </a:t>
            </a:r>
          </a:p>
          <a:p>
            <a:pPr>
              <a:buNone/>
            </a:pPr>
            <a:r>
              <a:rPr lang="ru-RU" dirty="0" smtClean="0"/>
              <a:t>    слесарь </a:t>
            </a:r>
            <a:r>
              <a:rPr lang="ru-RU" dirty="0" err="1" smtClean="0"/>
              <a:t>КИПиА</a:t>
            </a:r>
            <a:r>
              <a:rPr lang="ru-RU" dirty="0" smtClean="0"/>
              <a:t>, </a:t>
            </a:r>
          </a:p>
          <a:p>
            <a:pPr>
              <a:buNone/>
            </a:pPr>
            <a:r>
              <a:rPr lang="ru-RU" dirty="0" smtClean="0"/>
              <a:t>    специалист по техническому контролю качества продукции, </a:t>
            </a:r>
          </a:p>
          <a:p>
            <a:pPr>
              <a:buNone/>
            </a:pPr>
            <a:r>
              <a:rPr lang="ru-RU" dirty="0" smtClean="0"/>
              <a:t>     специалист по технологии машиностроения, специалист по холодильно-вентиляционной технике, </a:t>
            </a:r>
          </a:p>
          <a:p>
            <a:pPr>
              <a:buNone/>
            </a:pPr>
            <a:r>
              <a:rPr lang="ru-RU" dirty="0" smtClean="0"/>
              <a:t>     техник по автоматизированным системам управления технологическими процессами, техник-конструктор и т.д.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Востребованные профессии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3250704" cy="452596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специалисты IT-отрасли: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203848" y="1722437"/>
            <a:ext cx="5482952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администратор баз данных, программист, разработчик </a:t>
            </a:r>
            <a:r>
              <a:rPr lang="ru-RU" dirty="0" err="1" smtClean="0"/>
              <a:t>Web</a:t>
            </a:r>
            <a:r>
              <a:rPr lang="ru-RU" dirty="0" smtClean="0"/>
              <a:t> и </a:t>
            </a:r>
            <a:r>
              <a:rPr lang="ru-RU" dirty="0" err="1" smtClean="0"/>
              <a:t>мультимедийных</a:t>
            </a:r>
            <a:r>
              <a:rPr lang="ru-RU" dirty="0" smtClean="0"/>
              <a:t> приложений, сетевой и системный администратор, специалист по информационным ресурсам, специалист по информационным системам, специалист по обслуживанию телекоммуникаций, специалист по тестированию в области информационных технологий, техник по защите информации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Востребованные профессии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Востребованными остаются и профессии, связанные с ремонтом и дизайном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>
                <a:solidFill>
                  <a:srgbClr val="FFFF00"/>
                </a:solidFill>
              </a:rPr>
              <a:t>востребованы и профессии в сфере услуг: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/>
              <a:t>косметолог, парикмахер, повар-кондитер, специалисты в области гостиничного бизнеса и туризма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специальности, связанные с </a:t>
            </a:r>
            <a:r>
              <a:rPr lang="ru-RU" b="1" dirty="0" err="1" smtClean="0">
                <a:solidFill>
                  <a:srgbClr val="FFFF00"/>
                </a:solidFill>
              </a:rPr>
              <a:t>автотехникой</a:t>
            </a:r>
            <a:r>
              <a:rPr lang="ru-RU" b="1" dirty="0" smtClean="0">
                <a:solidFill>
                  <a:srgbClr val="FFFF00"/>
                </a:solidFill>
              </a:rPr>
              <a:t> и ремонтом автомобилей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</a:p>
          <a:p>
            <a:endParaRPr lang="ru-RU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>
                <a:solidFill>
                  <a:srgbClr val="FFFF00"/>
                </a:solidFill>
              </a:rPr>
              <a:t>редкие специальности</a:t>
            </a:r>
            <a:r>
              <a:rPr lang="ru-RU" dirty="0" smtClean="0"/>
              <a:t>, как оператор беспилотных летательных средств, мобильный </a:t>
            </a:r>
            <a:r>
              <a:rPr lang="ru-RU" dirty="0" err="1" smtClean="0"/>
              <a:t>робототехник</a:t>
            </a:r>
            <a:r>
              <a:rPr lang="ru-RU" dirty="0" smtClean="0"/>
              <a:t>, специалист по аддитивным технологиям, </a:t>
            </a:r>
            <a:r>
              <a:rPr lang="ru-RU" dirty="0" err="1" smtClean="0"/>
              <a:t>мехатроник</a:t>
            </a:r>
            <a:r>
              <a:rPr lang="ru-RU" dirty="0" smtClean="0"/>
              <a:t> и техник по композитным материалам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ПОДВОДИМ ИТОГИ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Ответь на вопросы:</a:t>
            </a:r>
          </a:p>
          <a:p>
            <a:r>
              <a:rPr lang="ru-RU" sz="1800" dirty="0" smtClean="0"/>
              <a:t>1. </a:t>
            </a:r>
            <a:r>
              <a:rPr lang="ru-RU" sz="2000" b="1" i="1" dirty="0" smtClean="0"/>
              <a:t>система мероприятий, призванная подготовить личность к общественно полезному труду, оказать ей помощь в выборе профессии в соответствии с её интересами, склонностями и способностями и с учетом потребностей рынка труда</a:t>
            </a:r>
          </a:p>
          <a:p>
            <a:r>
              <a:rPr lang="ru-RU" sz="2000" b="1" i="1" dirty="0" smtClean="0"/>
              <a:t>2. Что должен учитывать человек, выбирающий будущую профессию?</a:t>
            </a:r>
          </a:p>
          <a:p>
            <a:r>
              <a:rPr lang="ru-RU" sz="2000" b="1" i="1" dirty="0" smtClean="0"/>
              <a:t>3. Вид трудовой деятельности человека, которая требует особой подготовки и которая является источником дохода?</a:t>
            </a:r>
            <a:endParaRPr lang="ru-RU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ПОДВОДИМ ИТОГИ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000" b="1" dirty="0" smtClean="0"/>
              <a:t>4.По какому признаку  все профессии выделены в 5 групп? Назови их. </a:t>
            </a:r>
          </a:p>
          <a:p>
            <a:r>
              <a:rPr lang="ru-RU" sz="2000" b="1" dirty="0" smtClean="0"/>
              <a:t>5. Какой предмет привлекает тебя? Ты сделал тест и получил результаты.</a:t>
            </a:r>
          </a:p>
          <a:p>
            <a:endParaRPr lang="ru-RU" sz="2000" b="1" dirty="0" smtClean="0"/>
          </a:p>
          <a:p>
            <a:pPr>
              <a:buNone/>
            </a:pPr>
            <a:r>
              <a:rPr lang="ru-RU" dirty="0" smtClean="0"/>
              <a:t>Ответы на 5 вопросов </a:t>
            </a:r>
            <a:r>
              <a:rPr lang="en-US" dirty="0" smtClean="0"/>
              <a:t> </a:t>
            </a:r>
            <a:r>
              <a:rPr lang="ru-RU" dirty="0" smtClean="0"/>
              <a:t>запиши на листочек  (ФИО, класс, затем ответы в столбик)и  результаты теста (сохраненные или выписанные на листе) - отправь на почту: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en-US" dirty="0" smtClean="0"/>
              <a:t>mila1977-07@mail.ri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Профориентация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Спасибо за работу, </a:t>
            </a:r>
          </a:p>
          <a:p>
            <a:pPr algn="ctr">
              <a:buNone/>
            </a:pPr>
            <a:r>
              <a:rPr lang="ru-RU" b="1" dirty="0" smtClean="0"/>
              <a:t>Всем хорошего настроения!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Профориентация-это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научно обоснованная система мероприятий, призванная подготовить личность к общественно полезному труду, оказать ей помощь в выборе профессии в соответствии с её интересами, склонностями и способностями и с учетом потребностей рынка труда.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ПРОФОРИЕНТАЦИЯ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600" b="1" dirty="0" smtClean="0">
                <a:solidFill>
                  <a:srgbClr val="FFFF00"/>
                </a:solidFill>
              </a:rPr>
              <a:t>Профессией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sz="3600" dirty="0" smtClean="0"/>
              <a:t>можно назвать такой вид трудовой деятельности человека, которая требует особой подготовки и которая является источником доходов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РЫНОК ТРУДА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23528" y="1722437"/>
            <a:ext cx="4464496" cy="452596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20% занятого населения работает по полученной в базовом профессиональном образовании по специальности</a:t>
            </a:r>
          </a:p>
          <a:p>
            <a:pPr>
              <a:buNone/>
            </a:pP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316288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42% молодежи меняет свои профессии в первые два года по окончании профессионального учебного заведения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717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41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2411760" y="3068960"/>
            <a:ext cx="3888432" cy="338437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НАДО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187624" y="764704"/>
            <a:ext cx="3888432" cy="388843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ХОЧУ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3563888" y="836712"/>
            <a:ext cx="3960440" cy="3888432"/>
          </a:xfrm>
          <a:prstGeom prst="ellipse">
            <a:avLst/>
          </a:prstGeom>
          <a:solidFill>
            <a:srgbClr val="FFFF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МОГУ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</a:rPr>
              <a:t>На какие вопросы следует ответить в первую очередь:</a:t>
            </a:r>
            <a:r>
              <a:rPr lang="ru-RU" sz="2400" dirty="0" smtClean="0">
                <a:solidFill>
                  <a:srgbClr val="FFFF00"/>
                </a:solidFill>
              </a:rPr>
              <a:t/>
            </a:r>
            <a:br>
              <a:rPr lang="ru-RU" sz="2400" dirty="0" smtClean="0">
                <a:solidFill>
                  <a:srgbClr val="FFFF00"/>
                </a:solidFill>
              </a:rPr>
            </a:br>
            <a:r>
              <a:rPr lang="ru-RU" sz="2400" dirty="0" smtClean="0">
                <a:solidFill>
                  <a:srgbClr val="FFFF00"/>
                </a:solidFill>
              </a:rPr>
              <a:t/>
            </a:r>
            <a:br>
              <a:rPr lang="ru-RU" sz="2400" dirty="0" smtClean="0">
                <a:solidFill>
                  <a:srgbClr val="FFFF00"/>
                </a:solidFill>
              </a:rPr>
            </a:br>
            <a:r>
              <a:rPr lang="ru-RU" sz="2400" dirty="0" smtClean="0">
                <a:solidFill>
                  <a:srgbClr val="FFFF00"/>
                </a:solidFill>
              </a:rPr>
              <a:t/>
            </a:r>
            <a:br>
              <a:rPr lang="ru-RU" sz="2400" dirty="0" smtClean="0">
                <a:solidFill>
                  <a:srgbClr val="FFFF00"/>
                </a:solidFill>
              </a:rPr>
            </a:b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00034" y="1428736"/>
            <a:ext cx="8062912" cy="4714908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sz="3200" b="1" dirty="0" smtClean="0">
                <a:solidFill>
                  <a:schemeClr val="tx1"/>
                </a:solidFill>
              </a:rPr>
              <a:t>1.  Определить, каковы ваши профессиональные интересы и склонности (ХОЧУ);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endParaRPr lang="ru-RU" b="1" dirty="0" smtClean="0">
              <a:solidFill>
                <a:schemeClr val="tx1"/>
              </a:solidFill>
            </a:endParaRPr>
          </a:p>
          <a:p>
            <a:pPr algn="just"/>
            <a:endParaRPr lang="ru-RU" b="1" dirty="0" smtClean="0">
              <a:solidFill>
                <a:schemeClr val="tx1"/>
              </a:solidFill>
            </a:endParaRPr>
          </a:p>
          <a:p>
            <a:pPr algn="just"/>
            <a:endParaRPr lang="ru-RU" b="1" dirty="0" smtClean="0">
              <a:solidFill>
                <a:schemeClr val="tx1"/>
              </a:solidFill>
            </a:endParaRPr>
          </a:p>
          <a:p>
            <a:pPr algn="just"/>
            <a:r>
              <a:rPr lang="ru-RU" b="1" dirty="0" smtClean="0">
                <a:solidFill>
                  <a:schemeClr val="tx1"/>
                </a:solidFill>
              </a:rPr>
              <a:t>2.Оценить каковы ваши профессионально важные качества: </a:t>
            </a:r>
          </a:p>
          <a:p>
            <a:pPr algn="just"/>
            <a:r>
              <a:rPr lang="ru-RU" b="1" dirty="0" smtClean="0">
                <a:solidFill>
                  <a:schemeClr val="tx1"/>
                </a:solidFill>
              </a:rPr>
              <a:t>- здоровье, </a:t>
            </a:r>
          </a:p>
          <a:p>
            <a:pPr algn="just"/>
            <a:r>
              <a:rPr lang="ru-RU" b="1" dirty="0" smtClean="0">
                <a:solidFill>
                  <a:schemeClr val="tx1"/>
                </a:solidFill>
              </a:rPr>
              <a:t>- Ваши интересы и способности, которые определяют в конечном счете, Вашу дальнейшую профессиональную пригодность и возможность (МОГУ);</a:t>
            </a:r>
          </a:p>
          <a:p>
            <a:pPr algn="just"/>
            <a:endParaRPr lang="ru-RU" b="1" dirty="0" smtClean="0">
              <a:solidFill>
                <a:srgbClr val="FFFF00"/>
              </a:solidFill>
            </a:endParaRPr>
          </a:p>
          <a:p>
            <a:pPr algn="just"/>
            <a:endParaRPr lang="ru-RU" b="1" dirty="0" smtClean="0">
              <a:solidFill>
                <a:srgbClr val="FFFF00"/>
              </a:solidFill>
            </a:endParaRPr>
          </a:p>
          <a:p>
            <a:pPr algn="just"/>
            <a:r>
              <a:rPr lang="ru-RU" b="1" dirty="0" smtClean="0"/>
              <a:t>3. Узнать какие профессии пользуются спросом на рынке труда, по каким профессиям можно найти себе работу   (НАДО)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67494"/>
            <a:ext cx="8115328" cy="12326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Практическое задание</a:t>
            </a:r>
            <a:br>
              <a:rPr lang="ru-RU" sz="4400" dirty="0" smtClean="0"/>
            </a:br>
            <a:r>
              <a:rPr lang="ru-RU" sz="4400" dirty="0" smtClean="0"/>
              <a:t>«Лого-дом»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71612"/>
            <a:ext cx="8186766" cy="4883196"/>
          </a:xfrm>
        </p:spPr>
        <p:txBody>
          <a:bodyPr>
            <a:normAutofit/>
          </a:bodyPr>
          <a:lstStyle/>
          <a:p>
            <a:pPr marL="320040" indent="-320040">
              <a:buNone/>
              <a:defRPr/>
            </a:pPr>
            <a:r>
              <a:rPr lang="ru-RU" sz="2000" dirty="0" smtClean="0"/>
              <a:t>Заполни таблицу (образец 1 столбец, т.е. указать место где может работать человек той или иной профессии или наоборот, подобрать профессии к указанному  месту работы):</a:t>
            </a:r>
          </a:p>
          <a:p>
            <a:pPr marL="320040" indent="-320040">
              <a:buNone/>
              <a:defRPr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60" y="3143248"/>
          <a:ext cx="8358246" cy="3214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3041"/>
                <a:gridCol w="1393041"/>
                <a:gridCol w="1393041"/>
                <a:gridCol w="1393041"/>
                <a:gridCol w="1393041"/>
                <a:gridCol w="1393041"/>
              </a:tblGrid>
              <a:tr h="2155229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Магазин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Колл-центр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Консалтинговое агентство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1600"/>
                    </a:p>
                  </a:txBody>
                  <a:tcPr/>
                </a:tc>
              </a:tr>
              <a:tr h="1059481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Продавец </a:t>
                      </a:r>
                    </a:p>
                    <a:p>
                      <a:pPr algn="l"/>
                      <a:r>
                        <a:rPr lang="ru-RU" sz="1600" dirty="0" smtClean="0"/>
                        <a:t>товаровед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Санитарный врач</a:t>
                      </a:r>
                    </a:p>
                    <a:p>
                      <a:pPr algn="l"/>
                      <a:r>
                        <a:rPr lang="ru-RU" sz="1600" dirty="0" smtClean="0"/>
                        <a:t>лаборант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Судосборщик</a:t>
                      </a:r>
                    </a:p>
                    <a:p>
                      <a:pPr algn="l"/>
                      <a:r>
                        <a:rPr lang="ru-RU" sz="1600" dirty="0" smtClean="0"/>
                        <a:t>Инженер</a:t>
                      </a:r>
                      <a:r>
                        <a:rPr lang="ru-RU" sz="1600" baseline="0" dirty="0" smtClean="0"/>
                        <a:t>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Портной</a:t>
                      </a:r>
                    </a:p>
                    <a:p>
                      <a:pPr algn="l"/>
                      <a:r>
                        <a:rPr lang="ru-RU" sz="1600" dirty="0" smtClean="0"/>
                        <a:t>модельер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45282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>Классификация профессий </a:t>
            </a:r>
            <a:br>
              <a:rPr lang="ru-RU" sz="4400" dirty="0" smtClean="0"/>
            </a:br>
            <a:r>
              <a:rPr lang="ru-RU" sz="4400" dirty="0" smtClean="0"/>
              <a:t>строится по своим законам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500174"/>
            <a:ext cx="8043890" cy="4954634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В мире более 50 000 профессий!</a:t>
            </a:r>
          </a:p>
          <a:p>
            <a:r>
              <a:rPr lang="ru-RU" sz="2400" dirty="0" smtClean="0"/>
              <a:t>Каждый год исчезают 10-ки старых и возникают 100-ни новых!</a:t>
            </a:r>
          </a:p>
          <a:p>
            <a:pPr>
              <a:buNone/>
            </a:pPr>
            <a:r>
              <a:rPr lang="ru-RU" sz="2400" dirty="0" smtClean="0"/>
              <a:t>Некоторые меняют название, прикидываясь современными: БАРМЕН </a:t>
            </a:r>
            <a:r>
              <a:rPr lang="ru-RU" sz="2400" dirty="0" smtClean="0">
                <a:sym typeface="Symbol" pitchFamily="18" charset="2"/>
              </a:rPr>
              <a:t> буфетчик, МЕНЕДЖЕР  управляющий и т.д.</a:t>
            </a:r>
          </a:p>
          <a:p>
            <a:r>
              <a:rPr lang="ru-RU" sz="2400" dirty="0" smtClean="0">
                <a:sym typeface="Symbol" pitchFamily="18" charset="2"/>
              </a:rPr>
              <a:t>Классификация профессий ПО АЛФАВИТУ поможет, если знать названия всех 50 000. Сколько знаете вы?</a:t>
            </a:r>
          </a:p>
          <a:p>
            <a:pPr>
              <a:buNone/>
            </a:pPr>
            <a:r>
              <a:rPr lang="ru-RU" sz="2400" dirty="0" smtClean="0">
                <a:sym typeface="Symbol" pitchFamily="18" charset="2"/>
              </a:rPr>
              <a:t>Для удобства используют различные классификации, т.е. осмысленный порядок. Мы познакомимся с </a:t>
            </a:r>
            <a:r>
              <a:rPr lang="ru-RU" sz="2400" dirty="0" err="1" smtClean="0">
                <a:sym typeface="Symbol" pitchFamily="18" charset="2"/>
              </a:rPr>
              <a:t>класификациией</a:t>
            </a:r>
            <a:r>
              <a:rPr lang="ru-RU" sz="2400" dirty="0" smtClean="0">
                <a:sym typeface="Symbol" pitchFamily="18" charset="2"/>
              </a:rPr>
              <a:t> по предмету (Климова Е.А.):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23528" y="367664"/>
            <a:ext cx="3250728" cy="59436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Все профессии можно распределить по группам, сходных по предмету труда:</a:t>
            </a:r>
            <a:endParaRPr lang="ru-RU" sz="32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«Человек-человек»</a:t>
            </a:r>
          </a:p>
          <a:p>
            <a:endParaRPr lang="ru-RU" dirty="0" smtClean="0"/>
          </a:p>
          <a:p>
            <a:r>
              <a:rPr lang="ru-RU" b="1" dirty="0" smtClean="0"/>
              <a:t>«Человек-техника»</a:t>
            </a:r>
            <a:endParaRPr lang="ru-RU" dirty="0" smtClean="0"/>
          </a:p>
          <a:p>
            <a:endParaRPr lang="ru-RU" b="1" dirty="0" smtClean="0"/>
          </a:p>
          <a:p>
            <a:r>
              <a:rPr lang="ru-RU" b="1" dirty="0" smtClean="0"/>
              <a:t>«</a:t>
            </a:r>
            <a:r>
              <a:rPr lang="ru-RU" b="1" dirty="0" err="1" smtClean="0"/>
              <a:t>Человек-знаковая</a:t>
            </a:r>
            <a:r>
              <a:rPr lang="ru-RU" b="1" dirty="0" smtClean="0"/>
              <a:t> </a:t>
            </a:r>
          </a:p>
          <a:p>
            <a:r>
              <a:rPr lang="ru-RU" b="1" dirty="0" smtClean="0"/>
              <a:t>система»</a:t>
            </a:r>
            <a:endParaRPr lang="ru-RU" dirty="0" smtClean="0"/>
          </a:p>
          <a:p>
            <a:endParaRPr lang="ru-RU" b="1" dirty="0" smtClean="0"/>
          </a:p>
          <a:p>
            <a:r>
              <a:rPr lang="ru-RU" b="1" dirty="0" smtClean="0"/>
              <a:t>«</a:t>
            </a:r>
            <a:r>
              <a:rPr lang="ru-RU" b="1" dirty="0" err="1" smtClean="0"/>
              <a:t>Человек-художественный</a:t>
            </a:r>
            <a:r>
              <a:rPr lang="ru-RU" b="1" dirty="0" smtClean="0"/>
              <a:t> образ»</a:t>
            </a:r>
            <a:endParaRPr lang="ru-RU" dirty="0" smtClean="0"/>
          </a:p>
          <a:p>
            <a:endParaRPr lang="ru-RU" b="1" dirty="0" smtClean="0"/>
          </a:p>
          <a:p>
            <a:r>
              <a:rPr lang="ru-RU" b="1" dirty="0" smtClean="0"/>
              <a:t>«Человек-природа »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218</TotalTime>
  <Words>669</Words>
  <Application>Microsoft Office PowerPoint</Application>
  <PresentationFormat>Экран (4:3)</PresentationFormat>
  <Paragraphs>105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Яркая</vt:lpstr>
      <vt:lpstr>Профориентационное занятие в школе</vt:lpstr>
      <vt:lpstr>Профориентация-это</vt:lpstr>
      <vt:lpstr>ПРОФОРИЕНТАЦИЯ</vt:lpstr>
      <vt:lpstr>РЫНОК ТРУДА</vt:lpstr>
      <vt:lpstr>Слайд 5</vt:lpstr>
      <vt:lpstr>На какие вопросы следует ответить в первую очередь:   </vt:lpstr>
      <vt:lpstr>Практическое задание «Лого-дом»</vt:lpstr>
      <vt:lpstr>Классификация профессий  строится по своим законам</vt:lpstr>
      <vt:lpstr>Слайд 9</vt:lpstr>
      <vt:lpstr>Тестирование: определи свой предмет труда</vt:lpstr>
      <vt:lpstr>Востребованные професси:</vt:lpstr>
      <vt:lpstr>ТОП </vt:lpstr>
      <vt:lpstr>Востребованные профессии</vt:lpstr>
      <vt:lpstr>Востребованные профессии</vt:lpstr>
      <vt:lpstr>ПОДВОДИМ ИТОГИ</vt:lpstr>
      <vt:lpstr>ПОДВОДИМ ИТОГИ</vt:lpstr>
      <vt:lpstr>Профориентация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VIRT</dc:creator>
  <cp:lastModifiedBy>tagirova.l</cp:lastModifiedBy>
  <cp:revision>42</cp:revision>
  <dcterms:created xsi:type="dcterms:W3CDTF">2015-12-21T15:35:11Z</dcterms:created>
  <dcterms:modified xsi:type="dcterms:W3CDTF">2020-04-10T12:40:42Z</dcterms:modified>
</cp:coreProperties>
</file>