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7"/>
  </p:notesMasterIdLst>
  <p:sldIdLst>
    <p:sldId id="276" r:id="rId2"/>
    <p:sldId id="259" r:id="rId3"/>
    <p:sldId id="260" r:id="rId4"/>
    <p:sldId id="290" r:id="rId5"/>
    <p:sldId id="291" r:id="rId6"/>
    <p:sldId id="292" r:id="rId7"/>
    <p:sldId id="261" r:id="rId8"/>
    <p:sldId id="256" r:id="rId9"/>
    <p:sldId id="262" r:id="rId10"/>
    <p:sldId id="272" r:id="rId11"/>
    <p:sldId id="271" r:id="rId12"/>
    <p:sldId id="258" r:id="rId13"/>
    <p:sldId id="263" r:id="rId14"/>
    <p:sldId id="278" r:id="rId15"/>
    <p:sldId id="277" r:id="rId16"/>
    <p:sldId id="280" r:id="rId17"/>
    <p:sldId id="279" r:id="rId18"/>
    <p:sldId id="265" r:id="rId19"/>
    <p:sldId id="273" r:id="rId20"/>
    <p:sldId id="268" r:id="rId21"/>
    <p:sldId id="269" r:id="rId22"/>
    <p:sldId id="270" r:id="rId23"/>
    <p:sldId id="281" r:id="rId24"/>
    <p:sldId id="293" r:id="rId25"/>
    <p:sldId id="289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062" y="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0" d="100"/>
          <a:sy n="70" d="100"/>
        </p:scale>
        <p:origin x="2766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FAB7F1-16A9-45EF-B537-62271CC6AB51}" type="datetimeFigureOut">
              <a:rPr lang="ru-RU" smtClean="0"/>
              <a:pPr/>
              <a:t>19.01.2017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C9944F-EF83-40C0-969C-ADFA14AD36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68743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19.01.2017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19.01.2017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19.01.2017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19.01.2017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19.01.2017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19.01.2017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40.png"/><Relationship Id="rId7" Type="http://schemas.openxmlformats.org/officeDocument/2006/relationships/image" Target="../media/image28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Relationship Id="rId9" Type="http://schemas.openxmlformats.org/officeDocument/2006/relationships/image" Target="../media/image45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116632"/>
            <a:ext cx="7054552" cy="216024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К 135-летию со </a:t>
            </a:r>
            <a:r>
              <a:rPr lang="ru-RU" dirty="0">
                <a:solidFill>
                  <a:schemeClr val="bg1"/>
                </a:solidFill>
              </a:rPr>
              <a:t>дня </a:t>
            </a:r>
            <a:r>
              <a:rPr lang="ru-RU" dirty="0" smtClean="0">
                <a:solidFill>
                  <a:schemeClr val="bg1"/>
                </a:solidFill>
              </a:rPr>
              <a:t>рождения Корнея Ивановича Чуковского</a:t>
            </a:r>
            <a:r>
              <a:rPr lang="ru-RU" dirty="0">
                <a:solidFill>
                  <a:schemeClr val="bg1"/>
                </a:solidFill>
              </a:rPr>
              <a:t/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dirty="0">
                <a:solidFill>
                  <a:schemeClr val="bg1"/>
                </a:solidFill>
              </a:rPr>
              <a:t>31 марта 1882 – 28 октября 1969</a:t>
            </a:r>
            <a:br>
              <a:rPr lang="ru-RU" dirty="0">
                <a:solidFill>
                  <a:schemeClr val="bg1"/>
                </a:solidFill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7824" y="2204864"/>
            <a:ext cx="3672408" cy="396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730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2"/>
          <p:cNvSpPr txBox="1">
            <a:spLocks/>
          </p:cNvSpPr>
          <p:nvPr/>
        </p:nvSpPr>
        <p:spPr>
          <a:xfrm>
            <a:off x="3214678" y="2714620"/>
            <a:ext cx="2214578" cy="42862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lvl="0">
              <a:spcBef>
                <a:spcPct val="20000"/>
              </a:spcBef>
              <a:defRPr/>
            </a:pPr>
            <a:r>
              <a:rPr lang="ru-RU" sz="1600" b="1" dirty="0" smtClean="0">
                <a:solidFill>
                  <a:prstClr val="black"/>
                </a:solidFill>
              </a:rPr>
              <a:t>«</a:t>
            </a:r>
            <a:r>
              <a:rPr lang="ru-RU" sz="1700" b="1" dirty="0" err="1" smtClean="0">
                <a:solidFill>
                  <a:prstClr val="black"/>
                </a:solidFill>
              </a:rPr>
              <a:t>Тараканище</a:t>
            </a:r>
            <a:r>
              <a:rPr lang="ru-RU" sz="1600" b="1" dirty="0" smtClean="0">
                <a:solidFill>
                  <a:prstClr val="black"/>
                </a:solidFill>
              </a:rPr>
              <a:t>»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1714488"/>
            <a:ext cx="264320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prstClr val="black"/>
                </a:solidFill>
              </a:rPr>
              <a:t>Лечит маленьких детей,</a:t>
            </a:r>
            <a:br>
              <a:rPr lang="ru-RU" sz="1600" dirty="0" smtClean="0">
                <a:solidFill>
                  <a:prstClr val="black"/>
                </a:solidFill>
              </a:rPr>
            </a:br>
            <a:r>
              <a:rPr lang="ru-RU" sz="1600" dirty="0" smtClean="0">
                <a:solidFill>
                  <a:prstClr val="black"/>
                </a:solidFill>
              </a:rPr>
              <a:t>Лечит птичек и зверей,</a:t>
            </a:r>
            <a:br>
              <a:rPr lang="ru-RU" sz="1600" dirty="0" smtClean="0">
                <a:solidFill>
                  <a:prstClr val="black"/>
                </a:solidFill>
              </a:rPr>
            </a:br>
            <a:r>
              <a:rPr lang="ru-RU" sz="1600" dirty="0" smtClean="0">
                <a:solidFill>
                  <a:prstClr val="black"/>
                </a:solidFill>
              </a:rPr>
              <a:t>Сквозь очки свои глядит</a:t>
            </a:r>
            <a:br>
              <a:rPr lang="ru-RU" sz="1600" dirty="0" smtClean="0">
                <a:solidFill>
                  <a:prstClr val="black"/>
                </a:solidFill>
              </a:rPr>
            </a:br>
            <a:r>
              <a:rPr lang="ru-RU" sz="1600" dirty="0" smtClean="0">
                <a:solidFill>
                  <a:prstClr val="black"/>
                </a:solidFill>
              </a:rPr>
              <a:t>Добрый доктор… </a:t>
            </a:r>
            <a:endParaRPr lang="ru-RU" sz="1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215074" y="1714488"/>
            <a:ext cx="292892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prstClr val="black"/>
                </a:solidFill>
              </a:rPr>
              <a:t>А посуда вперёд и вперёд</a:t>
            </a:r>
            <a:br>
              <a:rPr lang="ru-RU" sz="1600" dirty="0" smtClean="0">
                <a:solidFill>
                  <a:prstClr val="black"/>
                </a:solidFill>
              </a:rPr>
            </a:br>
            <a:r>
              <a:rPr lang="ru-RU" sz="1600" dirty="0" smtClean="0">
                <a:solidFill>
                  <a:prstClr val="black"/>
                </a:solidFill>
              </a:rPr>
              <a:t>По полям, по болотам идёт.</a:t>
            </a:r>
            <a:br>
              <a:rPr lang="ru-RU" sz="1600" dirty="0" smtClean="0">
                <a:solidFill>
                  <a:prstClr val="black"/>
                </a:solidFill>
              </a:rPr>
            </a:br>
            <a:r>
              <a:rPr lang="ru-RU" sz="1600" dirty="0" smtClean="0">
                <a:solidFill>
                  <a:prstClr val="black"/>
                </a:solidFill>
              </a:rPr>
              <a:t>И чайник сказал утюгу</a:t>
            </a:r>
            <a:br>
              <a:rPr lang="ru-RU" sz="1600" dirty="0" smtClean="0">
                <a:solidFill>
                  <a:prstClr val="black"/>
                </a:solidFill>
              </a:rPr>
            </a:br>
            <a:r>
              <a:rPr lang="ru-RU" sz="1600" dirty="0" smtClean="0">
                <a:solidFill>
                  <a:prstClr val="black"/>
                </a:solidFill>
              </a:rPr>
              <a:t>- Я больше идти… </a:t>
            </a:r>
            <a:endParaRPr lang="ru-RU" sz="1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000364" y="1714488"/>
            <a:ext cx="321471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prstClr val="black"/>
                </a:solidFill>
              </a:rPr>
              <a:t>Только вдруг из – за кусточка</a:t>
            </a:r>
            <a:br>
              <a:rPr lang="ru-RU" sz="1600" dirty="0" smtClean="0">
                <a:solidFill>
                  <a:prstClr val="black"/>
                </a:solidFill>
              </a:rPr>
            </a:br>
            <a:r>
              <a:rPr lang="ru-RU" sz="1600" dirty="0" smtClean="0">
                <a:solidFill>
                  <a:prstClr val="black"/>
                </a:solidFill>
              </a:rPr>
              <a:t>Из-за синего лесочка,</a:t>
            </a:r>
            <a:br>
              <a:rPr lang="ru-RU" sz="1600" dirty="0" smtClean="0">
                <a:solidFill>
                  <a:prstClr val="black"/>
                </a:solidFill>
              </a:rPr>
            </a:br>
            <a:r>
              <a:rPr lang="ru-RU" sz="1600" dirty="0" smtClean="0">
                <a:solidFill>
                  <a:prstClr val="black"/>
                </a:solidFill>
              </a:rPr>
              <a:t>Из далёких из полей</a:t>
            </a:r>
            <a:br>
              <a:rPr lang="ru-RU" sz="1600" dirty="0" smtClean="0">
                <a:solidFill>
                  <a:prstClr val="black"/>
                </a:solidFill>
              </a:rPr>
            </a:br>
            <a:r>
              <a:rPr lang="ru-RU" sz="1600" dirty="0" smtClean="0">
                <a:solidFill>
                  <a:prstClr val="black"/>
                </a:solidFill>
              </a:rPr>
              <a:t>Прилетает…</a:t>
            </a:r>
            <a:endParaRPr lang="ru-RU" sz="1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85786" y="2786058"/>
            <a:ext cx="116217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>
                <a:solidFill>
                  <a:prstClr val="black"/>
                </a:solidFill>
              </a:rPr>
              <a:t>«Айболит»</a:t>
            </a:r>
            <a:endParaRPr lang="ru-RU" sz="1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215074" y="2786058"/>
            <a:ext cx="177138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>
                <a:solidFill>
                  <a:prstClr val="black"/>
                </a:solidFill>
              </a:rPr>
              <a:t>«</a:t>
            </a:r>
            <a:r>
              <a:rPr lang="ru-RU" sz="1600" b="1" dirty="0" err="1" smtClean="0">
                <a:solidFill>
                  <a:prstClr val="black"/>
                </a:solidFill>
              </a:rPr>
              <a:t>Федорино</a:t>
            </a:r>
            <a:r>
              <a:rPr lang="ru-RU" sz="1600" b="1" dirty="0" smtClean="0">
                <a:solidFill>
                  <a:prstClr val="black"/>
                </a:solidFill>
              </a:rPr>
              <a:t> горе»</a:t>
            </a:r>
            <a:endParaRPr lang="ru-RU" sz="1600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86116" y="3286124"/>
            <a:ext cx="2214578" cy="3286148"/>
          </a:xfrm>
          <a:prstGeom prst="rect">
            <a:avLst/>
          </a:prstGeom>
          <a:noFill/>
          <a:ln w="34925">
            <a:solidFill>
              <a:schemeClr val="accent1">
                <a:lumMod val="50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3"/>
          <a:srcRect b="4082"/>
          <a:stretch>
            <a:fillRect/>
          </a:stretch>
        </p:blipFill>
        <p:spPr bwMode="auto">
          <a:xfrm>
            <a:off x="500034" y="3214686"/>
            <a:ext cx="2304471" cy="3357586"/>
          </a:xfrm>
          <a:prstGeom prst="rect">
            <a:avLst/>
          </a:prstGeom>
          <a:noFill/>
          <a:ln w="34925">
            <a:solidFill>
              <a:schemeClr val="accent1">
                <a:lumMod val="50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4"/>
          <a:srcRect l="3030"/>
          <a:stretch>
            <a:fillRect/>
          </a:stretch>
        </p:blipFill>
        <p:spPr bwMode="auto">
          <a:xfrm>
            <a:off x="5929322" y="3286124"/>
            <a:ext cx="2286016" cy="3265074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14" name="Прямоугольник 13"/>
          <p:cNvSpPr/>
          <p:nvPr/>
        </p:nvSpPr>
        <p:spPr>
          <a:xfrm>
            <a:off x="285720" y="142852"/>
            <a:ext cx="8501122" cy="707886"/>
          </a:xfrm>
          <a:prstGeom prst="rect">
            <a:avLst/>
          </a:prstGeom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40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ea typeface="+mj-ea"/>
                <a:cs typeface="+mj-cs"/>
              </a:rPr>
              <a:t>«Вспомни сказку».</a:t>
            </a:r>
            <a:endParaRPr lang="ru-RU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57158" y="1071546"/>
            <a:ext cx="828680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Вспомни, какими словами оканчивается строчка, и назови сказку.</a:t>
            </a:r>
            <a:r>
              <a:rPr lang="ru-RU" sz="2000" b="1" dirty="0" smtClean="0">
                <a:ln w="11430"/>
                <a:gradFill>
                  <a:gsLst>
                    <a:gs pos="0">
                      <a:srgbClr val="777C84">
                        <a:tint val="90000"/>
                        <a:satMod val="120000"/>
                      </a:srgbClr>
                    </a:gs>
                    <a:gs pos="25000">
                      <a:srgbClr val="777C84">
                        <a:tint val="93000"/>
                        <a:satMod val="120000"/>
                      </a:srgbClr>
                    </a:gs>
                    <a:gs pos="50000">
                      <a:srgbClr val="777C84">
                        <a:shade val="89000"/>
                        <a:satMod val="110000"/>
                      </a:srgbClr>
                    </a:gs>
                    <a:gs pos="75000">
                      <a:srgbClr val="777C84">
                        <a:tint val="93000"/>
                        <a:satMod val="120000"/>
                      </a:srgbClr>
                    </a:gs>
                    <a:gs pos="100000">
                      <a:srgbClr val="777C84">
                        <a:tint val="90000"/>
                        <a:satMod val="120000"/>
                      </a:srgb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/>
            </a:r>
            <a:br>
              <a:rPr lang="ru-RU" sz="2000" b="1" dirty="0" smtClean="0">
                <a:ln w="11430"/>
                <a:gradFill>
                  <a:gsLst>
                    <a:gs pos="0">
                      <a:srgbClr val="777C84">
                        <a:tint val="90000"/>
                        <a:satMod val="120000"/>
                      </a:srgbClr>
                    </a:gs>
                    <a:gs pos="25000">
                      <a:srgbClr val="777C84">
                        <a:tint val="93000"/>
                        <a:satMod val="120000"/>
                      </a:srgbClr>
                    </a:gs>
                    <a:gs pos="50000">
                      <a:srgbClr val="777C84">
                        <a:shade val="89000"/>
                        <a:satMod val="110000"/>
                      </a:srgbClr>
                    </a:gs>
                    <a:gs pos="75000">
                      <a:srgbClr val="777C84">
                        <a:tint val="93000"/>
                        <a:satMod val="120000"/>
                      </a:srgbClr>
                    </a:gs>
                    <a:gs pos="100000">
                      <a:srgbClr val="777C84">
                        <a:tint val="90000"/>
                        <a:satMod val="120000"/>
                      </a:srgb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</a:br>
            <a:endParaRPr lang="ru-RU" sz="2000" b="1" dirty="0">
              <a:ln w="11430"/>
              <a:gradFill>
                <a:gsLst>
                  <a:gs pos="0">
                    <a:srgbClr val="777C84">
                      <a:tint val="90000"/>
                      <a:satMod val="120000"/>
                    </a:srgbClr>
                  </a:gs>
                  <a:gs pos="25000">
                    <a:srgbClr val="777C84">
                      <a:tint val="93000"/>
                      <a:satMod val="120000"/>
                    </a:srgbClr>
                  </a:gs>
                  <a:gs pos="50000">
                    <a:srgbClr val="777C84">
                      <a:shade val="89000"/>
                      <a:satMod val="110000"/>
                    </a:srgbClr>
                  </a:gs>
                  <a:gs pos="75000">
                    <a:srgbClr val="777C84">
                      <a:tint val="93000"/>
                      <a:satMod val="120000"/>
                    </a:srgbClr>
                  </a:gs>
                  <a:gs pos="100000">
                    <a:srgbClr val="777C84">
                      <a:tint val="90000"/>
                      <a:satMod val="120000"/>
                    </a:srgb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282" y="1571612"/>
            <a:ext cx="314325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prstClr val="black"/>
                </a:solidFill>
              </a:rPr>
              <a:t>А за ним – то народ</a:t>
            </a:r>
            <a:br>
              <a:rPr lang="ru-RU" sz="1600" dirty="0" smtClean="0">
                <a:solidFill>
                  <a:prstClr val="black"/>
                </a:solidFill>
              </a:rPr>
            </a:br>
            <a:r>
              <a:rPr lang="ru-RU" sz="1600" dirty="0" smtClean="0">
                <a:solidFill>
                  <a:prstClr val="black"/>
                </a:solidFill>
              </a:rPr>
              <a:t>И поёт, и орёт:</a:t>
            </a:r>
            <a:br>
              <a:rPr lang="ru-RU" sz="1600" dirty="0" smtClean="0">
                <a:solidFill>
                  <a:prstClr val="black"/>
                </a:solidFill>
              </a:rPr>
            </a:br>
            <a:r>
              <a:rPr lang="ru-RU" sz="1600" dirty="0" smtClean="0">
                <a:solidFill>
                  <a:prstClr val="black"/>
                </a:solidFill>
              </a:rPr>
              <a:t>- Вот урод, так урод!</a:t>
            </a:r>
            <a:br>
              <a:rPr lang="ru-RU" sz="1600" dirty="0" smtClean="0">
                <a:solidFill>
                  <a:prstClr val="black"/>
                </a:solidFill>
              </a:rPr>
            </a:br>
            <a:r>
              <a:rPr lang="ru-RU" sz="1600" dirty="0" smtClean="0">
                <a:solidFill>
                  <a:prstClr val="black"/>
                </a:solidFill>
              </a:rPr>
              <a:t>Что за нос, что за рот!</a:t>
            </a:r>
            <a:br>
              <a:rPr lang="ru-RU" sz="1600" dirty="0" smtClean="0">
                <a:solidFill>
                  <a:prstClr val="black"/>
                </a:solidFill>
              </a:rPr>
            </a:br>
            <a:r>
              <a:rPr lang="ru-RU" sz="1600" dirty="0" smtClean="0">
                <a:solidFill>
                  <a:prstClr val="black"/>
                </a:solidFill>
              </a:rPr>
              <a:t>И откуда такое…</a:t>
            </a:r>
            <a:endParaRPr lang="ru-RU" sz="1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786050" y="1714488"/>
            <a:ext cx="271464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Солнце по небу гуляло</a:t>
            </a:r>
            <a:br>
              <a:rPr lang="ru-RU" sz="1600" dirty="0" smtClean="0"/>
            </a:br>
            <a:r>
              <a:rPr lang="ru-RU" sz="1600" dirty="0" smtClean="0"/>
              <a:t>И за тучку забежало.</a:t>
            </a:r>
            <a:br>
              <a:rPr lang="ru-RU" sz="1600" dirty="0" smtClean="0"/>
            </a:br>
            <a:r>
              <a:rPr lang="ru-RU" sz="1600" dirty="0" smtClean="0"/>
              <a:t>Глянул заинька в окно,</a:t>
            </a:r>
            <a:br>
              <a:rPr lang="ru-RU" sz="1600" dirty="0" smtClean="0"/>
            </a:br>
            <a:r>
              <a:rPr lang="ru-RU" sz="1600" dirty="0" smtClean="0"/>
              <a:t>Стало заиньке… </a:t>
            </a:r>
            <a:endParaRPr lang="ru-RU" sz="1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500694" y="1785926"/>
            <a:ext cx="364330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prstClr val="black"/>
                </a:solidFill>
              </a:rPr>
              <a:t>Свинки замяукали – мяу – мяу,</a:t>
            </a:r>
            <a:br>
              <a:rPr lang="ru-RU" sz="1600" dirty="0" smtClean="0">
                <a:solidFill>
                  <a:prstClr val="black"/>
                </a:solidFill>
              </a:rPr>
            </a:br>
            <a:r>
              <a:rPr lang="ru-RU" sz="1600" dirty="0" smtClean="0">
                <a:solidFill>
                  <a:prstClr val="black"/>
                </a:solidFill>
              </a:rPr>
              <a:t>Кошечки</a:t>
            </a:r>
            <a:r>
              <a:rPr lang="ru-RU" sz="1600" dirty="0" smtClean="0">
                <a:solidFill>
                  <a:prstClr val="black"/>
                </a:solidFill>
              </a:rPr>
              <a:t>…</a:t>
            </a:r>
            <a:endParaRPr lang="ru-RU" sz="1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85786" y="2857496"/>
            <a:ext cx="128689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>
                <a:solidFill>
                  <a:prstClr val="black"/>
                </a:solidFill>
              </a:rPr>
              <a:t>«Крокодил»</a:t>
            </a:r>
            <a:endParaRPr lang="ru-RU" sz="16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071802" y="2714620"/>
            <a:ext cx="200990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>
                <a:solidFill>
                  <a:prstClr val="black"/>
                </a:solidFill>
              </a:rPr>
              <a:t>«Краденое солнце».</a:t>
            </a:r>
            <a:endParaRPr lang="ru-RU" sz="1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715140" y="2714620"/>
            <a:ext cx="125707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>
                <a:solidFill>
                  <a:prstClr val="black"/>
                </a:solidFill>
              </a:rPr>
              <a:t>«Путаница»</a:t>
            </a:r>
            <a:endParaRPr lang="ru-RU" sz="1600" dirty="0"/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29322" y="3286124"/>
            <a:ext cx="2592731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71802" y="3286124"/>
            <a:ext cx="2389564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3286124"/>
            <a:ext cx="2524294" cy="3571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Прямоугольник 14"/>
          <p:cNvSpPr/>
          <p:nvPr/>
        </p:nvSpPr>
        <p:spPr>
          <a:xfrm>
            <a:off x="285720" y="214290"/>
            <a:ext cx="8501122" cy="707886"/>
          </a:xfrm>
          <a:prstGeom prst="rect">
            <a:avLst/>
          </a:prstGeom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40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ea typeface="+mj-ea"/>
                <a:cs typeface="+mj-cs"/>
              </a:rPr>
              <a:t>       «Вспомни сказку»</a:t>
            </a:r>
            <a:endParaRPr lang="ru-RU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57158" y="1142984"/>
            <a:ext cx="828680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Вспомни, какими словами оканчивается строчка, и назови сказку.</a:t>
            </a:r>
            <a:r>
              <a:rPr lang="ru-RU" sz="2000" b="1" dirty="0" smtClean="0">
                <a:ln w="11430"/>
                <a:gradFill>
                  <a:gsLst>
                    <a:gs pos="0">
                      <a:srgbClr val="777C84">
                        <a:tint val="90000"/>
                        <a:satMod val="120000"/>
                      </a:srgbClr>
                    </a:gs>
                    <a:gs pos="25000">
                      <a:srgbClr val="777C84">
                        <a:tint val="93000"/>
                        <a:satMod val="120000"/>
                      </a:srgbClr>
                    </a:gs>
                    <a:gs pos="50000">
                      <a:srgbClr val="777C84">
                        <a:shade val="89000"/>
                        <a:satMod val="110000"/>
                      </a:srgbClr>
                    </a:gs>
                    <a:gs pos="75000">
                      <a:srgbClr val="777C84">
                        <a:tint val="93000"/>
                        <a:satMod val="120000"/>
                      </a:srgbClr>
                    </a:gs>
                    <a:gs pos="100000">
                      <a:srgbClr val="777C84">
                        <a:tint val="90000"/>
                        <a:satMod val="120000"/>
                      </a:srgb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/>
            </a:r>
            <a:br>
              <a:rPr lang="ru-RU" sz="2000" b="1" dirty="0" smtClean="0">
                <a:ln w="11430"/>
                <a:gradFill>
                  <a:gsLst>
                    <a:gs pos="0">
                      <a:srgbClr val="777C84">
                        <a:tint val="90000"/>
                        <a:satMod val="120000"/>
                      </a:srgbClr>
                    </a:gs>
                    <a:gs pos="25000">
                      <a:srgbClr val="777C84">
                        <a:tint val="93000"/>
                        <a:satMod val="120000"/>
                      </a:srgbClr>
                    </a:gs>
                    <a:gs pos="50000">
                      <a:srgbClr val="777C84">
                        <a:shade val="89000"/>
                        <a:satMod val="110000"/>
                      </a:srgbClr>
                    </a:gs>
                    <a:gs pos="75000">
                      <a:srgbClr val="777C84">
                        <a:tint val="93000"/>
                        <a:satMod val="120000"/>
                      </a:srgbClr>
                    </a:gs>
                    <a:gs pos="100000">
                      <a:srgbClr val="777C84">
                        <a:tint val="90000"/>
                        <a:satMod val="120000"/>
                      </a:srgb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</a:br>
            <a:endParaRPr lang="ru-RU" sz="2000" b="1" dirty="0">
              <a:ln w="11430"/>
              <a:gradFill>
                <a:gsLst>
                  <a:gs pos="0">
                    <a:srgbClr val="777C84">
                      <a:tint val="90000"/>
                      <a:satMod val="120000"/>
                    </a:srgbClr>
                  </a:gs>
                  <a:gs pos="25000">
                    <a:srgbClr val="777C84">
                      <a:tint val="93000"/>
                      <a:satMod val="120000"/>
                    </a:srgbClr>
                  </a:gs>
                  <a:gs pos="50000">
                    <a:srgbClr val="777C84">
                      <a:shade val="89000"/>
                      <a:satMod val="110000"/>
                    </a:srgbClr>
                  </a:gs>
                  <a:gs pos="75000">
                    <a:srgbClr val="777C84">
                      <a:tint val="93000"/>
                      <a:satMod val="120000"/>
                    </a:srgbClr>
                  </a:gs>
                  <a:gs pos="100000">
                    <a:srgbClr val="777C84">
                      <a:tint val="90000"/>
                      <a:satMod val="120000"/>
                    </a:srgb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504" y="404664"/>
            <a:ext cx="1652541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1720" y="548680"/>
            <a:ext cx="5616624" cy="61818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857224" y="3429000"/>
            <a:ext cx="3000396" cy="92333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Айболит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85720" y="214290"/>
            <a:ext cx="8501122" cy="707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+mj-ea"/>
                <a:cs typeface="+mj-cs"/>
              </a:rPr>
              <a:t>I</a:t>
            </a:r>
            <a:r>
              <a:rPr lang="ru-RU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 </a:t>
            </a:r>
            <a:r>
              <a:rPr lang="ru-RU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+mj-ea"/>
                <a:cs typeface="+mj-cs"/>
              </a:rPr>
              <a:t>тур. «Кто есть кто?»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214282" y="1071546"/>
            <a:ext cx="8501122" cy="500066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55000" lnSpcReduction="20000"/>
            <a:scene3d>
              <a:camera prst="perspectiveAbove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4400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Какому персонажу принадлежит это описание</a:t>
            </a:r>
            <a:endParaRPr lang="ru-RU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714348" y="3429000"/>
            <a:ext cx="3286148" cy="92333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>
            <a:spAutoFit/>
          </a:bodyPr>
          <a:lstStyle/>
          <a:p>
            <a:r>
              <a:rPr lang="ru-RU" sz="5400" dirty="0" err="1" smtClean="0">
                <a:solidFill>
                  <a:prstClr val="black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Бармалей</a:t>
            </a:r>
            <a:r>
              <a:rPr lang="ru-RU" sz="3200" dirty="0" smtClean="0">
                <a:solidFill>
                  <a:prstClr val="black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642910" y="3429000"/>
            <a:ext cx="3454407" cy="92333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none">
            <a:spAutoFit/>
          </a:bodyPr>
          <a:lstStyle/>
          <a:p>
            <a:r>
              <a:rPr lang="ru-RU" sz="5400" dirty="0" err="1" smtClean="0">
                <a:solidFill>
                  <a:prstClr val="black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Мойдодыр</a:t>
            </a:r>
            <a:endParaRPr lang="ru-RU" sz="54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642910" y="3429000"/>
            <a:ext cx="3429024" cy="92333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>
            <a:spAutoFit/>
          </a:bodyPr>
          <a:lstStyle/>
          <a:p>
            <a:pPr algn="ctr"/>
            <a:r>
              <a:rPr lang="ru-RU" sz="5400" dirty="0" smtClean="0">
                <a:solidFill>
                  <a:prstClr val="black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Цокотуха</a:t>
            </a:r>
            <a:r>
              <a:rPr lang="ru-RU" sz="3200" dirty="0" smtClean="0">
                <a:solidFill>
                  <a:prstClr val="black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857224" y="3429000"/>
            <a:ext cx="2976136" cy="92333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none">
            <a:spAutoFit/>
          </a:bodyPr>
          <a:lstStyle/>
          <a:p>
            <a:r>
              <a:rPr lang="ru-RU" sz="5400" dirty="0" err="1" smtClean="0">
                <a:solidFill>
                  <a:prstClr val="black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Каракула</a:t>
            </a:r>
            <a:r>
              <a:rPr lang="ru-RU" sz="3200" dirty="0" smtClean="0">
                <a:solidFill>
                  <a:prstClr val="black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642910" y="3357562"/>
            <a:ext cx="3500462" cy="92333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>
            <a:spAutoFit/>
          </a:bodyPr>
          <a:lstStyle/>
          <a:p>
            <a:pPr algn="ctr"/>
            <a:r>
              <a:rPr lang="ru-RU" sz="5400" dirty="0" err="1" smtClean="0">
                <a:solidFill>
                  <a:prstClr val="black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Барабек</a:t>
            </a:r>
            <a:r>
              <a:rPr lang="ru-RU" sz="3200" dirty="0" smtClean="0">
                <a:solidFill>
                  <a:prstClr val="black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642910" y="3214686"/>
            <a:ext cx="3571900" cy="144655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>
            <a:spAutoFit/>
          </a:bodyPr>
          <a:lstStyle/>
          <a:p>
            <a:pPr algn="ctr"/>
            <a:r>
              <a:rPr lang="ru-RU" sz="4400" dirty="0" err="1" smtClean="0">
                <a:solidFill>
                  <a:prstClr val="black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Тотошка</a:t>
            </a:r>
            <a:r>
              <a:rPr lang="ru-RU" sz="4400" dirty="0" smtClean="0">
                <a:solidFill>
                  <a:prstClr val="black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4400" dirty="0" err="1" smtClean="0">
                <a:solidFill>
                  <a:prstClr val="black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Кокошка</a:t>
            </a:r>
            <a:endParaRPr lang="ru-RU" sz="44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857224" y="3357562"/>
            <a:ext cx="3143272" cy="1107996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>
            <a:spAutoFit/>
          </a:bodyPr>
          <a:lstStyle/>
          <a:p>
            <a:r>
              <a:rPr lang="ru-RU" sz="6600" dirty="0" smtClean="0">
                <a:solidFill>
                  <a:prstClr val="black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Федора</a:t>
            </a:r>
            <a:r>
              <a:rPr lang="ru-RU" sz="3200" dirty="0" smtClean="0">
                <a:solidFill>
                  <a:prstClr val="black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714348" y="3286124"/>
            <a:ext cx="3428992" cy="1200329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solidFill>
                  <a:prstClr val="black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Рыжий, усатый </a:t>
            </a:r>
          </a:p>
          <a:p>
            <a:pPr algn="ctr"/>
            <a:r>
              <a:rPr lang="ru-RU" sz="3600" dirty="0" smtClean="0">
                <a:solidFill>
                  <a:prstClr val="black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великан</a:t>
            </a:r>
            <a:endParaRPr lang="ru-RU" sz="3600" dirty="0"/>
          </a:p>
        </p:txBody>
      </p:sp>
      <p:pic>
        <p:nvPicPr>
          <p:cNvPr id="2064" name="Picture 1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36263" y="2348880"/>
            <a:ext cx="3763562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26" grpId="0" animBg="1"/>
      <p:bldP spid="29" grpId="0" animBg="1"/>
      <p:bldP spid="31" grpId="0" animBg="1"/>
      <p:bldP spid="28" grpId="0" animBg="1"/>
      <p:bldP spid="32" grpId="0" animBg="1"/>
      <p:bldP spid="30" grpId="0" animBg="1"/>
      <p:bldP spid="27" grpId="0" animBg="1"/>
      <p:bldP spid="3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85720" y="214290"/>
            <a:ext cx="8501122" cy="707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+mj-ea"/>
                <a:cs typeface="+mj-cs"/>
              </a:rPr>
              <a:t>I</a:t>
            </a:r>
            <a:r>
              <a:rPr lang="ru-RU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 </a:t>
            </a:r>
            <a:r>
              <a:rPr lang="ru-RU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+mj-ea"/>
                <a:cs typeface="+mj-cs"/>
              </a:rPr>
              <a:t>тур. «Кто есть кто?»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214282" y="1071546"/>
            <a:ext cx="8501122" cy="500066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25000" lnSpcReduction="20000"/>
            <a:scene3d>
              <a:camera prst="perspectiveAbove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spc="50" normalizeH="0" baseline="0" noProof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1" i="0" u="none" strike="noStrike" kern="1200" spc="50" normalizeH="0" baseline="0" noProof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8000" b="1" i="0" u="none" strike="noStrike" kern="1200" spc="50" normalizeH="0" baseline="0" noProof="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- Какому персонажу</a:t>
            </a:r>
            <a:r>
              <a:rPr kumimoji="0" lang="ru-RU" sz="8000" b="1" i="0" u="none" strike="noStrike" kern="1200" spc="50" normalizeH="0" noProof="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принадлежит это описание</a:t>
            </a:r>
            <a:endParaRPr kumimoji="0" lang="ru-RU" sz="8000" b="1" i="0" u="none" strike="noStrike" kern="1200" spc="50" normalizeH="0" baseline="0" noProof="0" dirty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41314" y="2059255"/>
            <a:ext cx="3553001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3" name="Прямоугольник 32"/>
          <p:cNvSpPr/>
          <p:nvPr/>
        </p:nvSpPr>
        <p:spPr>
          <a:xfrm>
            <a:off x="899592" y="2214554"/>
            <a:ext cx="3292761" cy="3046988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>
            <a:spAutoFit/>
          </a:bodyPr>
          <a:lstStyle/>
          <a:p>
            <a:pPr algn="ctr"/>
            <a:r>
              <a:rPr lang="ru-RU" sz="3200" dirty="0"/>
              <a:t>В Африке разбойник,</a:t>
            </a:r>
          </a:p>
          <a:p>
            <a:pPr algn="ctr"/>
            <a:r>
              <a:rPr lang="ru-RU" sz="3200" dirty="0"/>
              <a:t>В Африке злодей,</a:t>
            </a:r>
          </a:p>
          <a:p>
            <a:pPr algn="ctr"/>
            <a:r>
              <a:rPr lang="ru-RU" sz="3200" dirty="0"/>
              <a:t>В Африке ужасный</a:t>
            </a:r>
          </a:p>
        </p:txBody>
      </p:sp>
    </p:spTree>
    <p:extLst>
      <p:ext uri="{BB962C8B-B14F-4D97-AF65-F5344CB8AC3E}">
        <p14:creationId xmlns:p14="http://schemas.microsoft.com/office/powerpoint/2010/main" val="285721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85720" y="214290"/>
            <a:ext cx="8501122" cy="707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+mj-ea"/>
                <a:cs typeface="+mj-cs"/>
              </a:rPr>
              <a:t>I</a:t>
            </a:r>
            <a:r>
              <a:rPr lang="ru-RU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 </a:t>
            </a:r>
            <a:r>
              <a:rPr lang="ru-RU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+mj-ea"/>
                <a:cs typeface="+mj-cs"/>
              </a:rPr>
              <a:t>тур. «Кто есть кто?»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214282" y="1071546"/>
            <a:ext cx="8501122" cy="500066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25000" lnSpcReduction="20000"/>
            <a:scene3d>
              <a:camera prst="perspectiveAbove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ctr">
              <a:spcBef>
                <a:spcPct val="0"/>
              </a:spcBef>
              <a:defRPr/>
            </a:pPr>
            <a:r>
              <a:rPr kumimoji="0" lang="ru-RU" sz="4400" b="1" i="0" u="none" strike="noStrike" kern="1200" spc="50" normalizeH="0" baseline="0" noProof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1" i="0" u="none" strike="noStrike" kern="1200" spc="50" normalizeH="0" baseline="0" noProof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8000" b="1" i="0" u="none" strike="noStrike" kern="1200" spc="50" normalizeH="0" baseline="0" noProof="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- </a:t>
            </a:r>
            <a:r>
              <a:rPr lang="ru-RU" sz="8000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Какому персонажу принадлежит это описание</a:t>
            </a:r>
            <a:endParaRPr kumimoji="0" lang="ru-RU" sz="8000" b="1" i="0" u="none" strike="noStrike" kern="1200" spc="50" normalizeH="0" baseline="0" noProof="0" dirty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827584" y="2214554"/>
            <a:ext cx="3292761" cy="4401205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>
            <a:spAutoFit/>
          </a:bodyPr>
          <a:lstStyle/>
          <a:p>
            <a:pPr algn="ctr"/>
            <a:endParaRPr lang="ru-RU" sz="2800" dirty="0"/>
          </a:p>
          <a:p>
            <a:pPr algn="ctr"/>
            <a:r>
              <a:rPr lang="ru-RU" sz="2800" dirty="0"/>
              <a:t>"О, если я не дойду,</a:t>
            </a:r>
          </a:p>
          <a:p>
            <a:pPr algn="ctr"/>
            <a:r>
              <a:rPr lang="ru-RU" sz="2800" dirty="0"/>
              <a:t>Если в пути пропаду,</a:t>
            </a:r>
          </a:p>
          <a:p>
            <a:pPr algn="ctr"/>
            <a:r>
              <a:rPr lang="ru-RU" sz="2800" dirty="0"/>
              <a:t>Что станется с ними, с больными,</a:t>
            </a:r>
          </a:p>
          <a:p>
            <a:pPr algn="ctr"/>
            <a:r>
              <a:rPr lang="ru-RU" sz="2800" dirty="0"/>
              <a:t>С моими зверями лесными?"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8064" y="2564904"/>
            <a:ext cx="2706859" cy="335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350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85720" y="214290"/>
            <a:ext cx="8501122" cy="707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+mj-ea"/>
                <a:cs typeface="+mj-cs"/>
              </a:rPr>
              <a:t>I</a:t>
            </a:r>
            <a:r>
              <a:rPr lang="ru-RU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 </a:t>
            </a:r>
            <a:r>
              <a:rPr lang="ru-RU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+mj-ea"/>
                <a:cs typeface="+mj-cs"/>
              </a:rPr>
              <a:t>тур. «Кто есть кто?»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214282" y="1071546"/>
            <a:ext cx="8501122" cy="500066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55000" lnSpcReduction="20000"/>
            <a:scene3d>
              <a:camera prst="perspectiveAbove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4400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Какому персонажу принадлежит это описание</a:t>
            </a:r>
            <a:endParaRPr lang="ru-RU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2065" name="Picture 17"/>
          <p:cNvPicPr>
            <a:picLocks noChangeAspect="1" noChangeArrowheads="1"/>
          </p:cNvPicPr>
          <p:nvPr/>
        </p:nvPicPr>
        <p:blipFill>
          <a:blip r:embed="rId2"/>
          <a:srcRect l="6000" t="5000" r="6000" b="21500"/>
          <a:stretch>
            <a:fillRect/>
          </a:stretch>
        </p:blipFill>
        <p:spPr bwMode="auto">
          <a:xfrm>
            <a:off x="4786315" y="2330245"/>
            <a:ext cx="3500462" cy="3898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3" name="Прямоугольник 32"/>
          <p:cNvSpPr/>
          <p:nvPr/>
        </p:nvSpPr>
        <p:spPr>
          <a:xfrm>
            <a:off x="395536" y="2214554"/>
            <a:ext cx="4176464" cy="2308324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Скачет сито по полям,</a:t>
            </a:r>
          </a:p>
          <a:p>
            <a:pPr algn="ctr"/>
            <a:r>
              <a:rPr lang="ru-RU" sz="2400" dirty="0"/>
              <a:t>А корыто по лугам.</a:t>
            </a:r>
          </a:p>
          <a:p>
            <a:pPr algn="ctr"/>
            <a:endParaRPr lang="ru-RU" sz="2400" dirty="0"/>
          </a:p>
          <a:p>
            <a:pPr algn="ctr"/>
            <a:r>
              <a:rPr lang="ru-RU" sz="2400" dirty="0"/>
              <a:t>За лопатою метла</a:t>
            </a:r>
          </a:p>
          <a:p>
            <a:pPr algn="ctr"/>
            <a:r>
              <a:rPr lang="ru-RU" sz="2400" dirty="0"/>
              <a:t>Вдоль по улице пошла.</a:t>
            </a:r>
          </a:p>
          <a:p>
            <a:pPr algn="ctr"/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078948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85720" y="214290"/>
            <a:ext cx="8501122" cy="707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+mj-ea"/>
                <a:cs typeface="+mj-cs"/>
              </a:rPr>
              <a:t>I</a:t>
            </a:r>
            <a:r>
              <a:rPr lang="ru-RU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 </a:t>
            </a:r>
            <a:r>
              <a:rPr lang="ru-RU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+mj-ea"/>
                <a:cs typeface="+mj-cs"/>
              </a:rPr>
              <a:t>тур. «Кто есть кто?»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214282" y="1071546"/>
            <a:ext cx="8501122" cy="500066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55000" lnSpcReduction="20000"/>
            <a:scene3d>
              <a:camera prst="perspectiveAbove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4400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Какому персонажу принадлежит это описание</a:t>
            </a:r>
            <a:endParaRPr lang="ru-RU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4008" y="2420888"/>
            <a:ext cx="3528392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3" name="Прямоугольник 32"/>
          <p:cNvSpPr/>
          <p:nvPr/>
        </p:nvSpPr>
        <p:spPr>
          <a:xfrm>
            <a:off x="395536" y="2214554"/>
            <a:ext cx="3724809" cy="2677656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>
            <a:spAutoFit/>
          </a:bodyPr>
          <a:lstStyle/>
          <a:p>
            <a:pPr algn="ctr"/>
            <a:r>
              <a:rPr lang="ru-RU" sz="2800" dirty="0"/>
              <a:t>Одеяло</a:t>
            </a:r>
          </a:p>
          <a:p>
            <a:pPr algn="ctr"/>
            <a:r>
              <a:rPr lang="ru-RU" sz="2800" dirty="0"/>
              <a:t>     Убежало,</a:t>
            </a:r>
          </a:p>
          <a:p>
            <a:pPr algn="ctr"/>
            <a:r>
              <a:rPr lang="ru-RU" sz="2800" dirty="0"/>
              <a:t>Улетела простыня,</a:t>
            </a:r>
          </a:p>
          <a:p>
            <a:pPr algn="ctr"/>
            <a:r>
              <a:rPr lang="ru-RU" sz="2800" dirty="0"/>
              <a:t>     И подушка,</a:t>
            </a:r>
          </a:p>
          <a:p>
            <a:pPr algn="ctr"/>
            <a:r>
              <a:rPr lang="ru-RU" sz="2800" dirty="0"/>
              <a:t>     Как лягушка,</a:t>
            </a:r>
          </a:p>
          <a:p>
            <a:pPr algn="ctr"/>
            <a:r>
              <a:rPr lang="ru-RU" sz="2800" dirty="0"/>
              <a:t>Ускакала от меня.</a:t>
            </a:r>
          </a:p>
        </p:txBody>
      </p:sp>
    </p:spTree>
    <p:extLst>
      <p:ext uri="{BB962C8B-B14F-4D97-AF65-F5344CB8AC3E}">
        <p14:creationId xmlns:p14="http://schemas.microsoft.com/office/powerpoint/2010/main" val="253926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285720" y="1285860"/>
            <a:ext cx="4214842" cy="5570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1.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 каком произведении посуда перевоспитала свою хозяйку?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2.Какой герой был страшным злодеем, а потом перевоспитался?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3.В какой сказке прославляют воробья?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latin typeface="Arial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accent6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4.Назовите сказку, главную мысль которой можно выразить словами: «Чистота – залог здоровья!»</a:t>
            </a: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070C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5.Назовите сказку, в которой происходит страшное преступление – попытка убийства?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accent4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5720" y="214290"/>
            <a:ext cx="8501122" cy="70788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4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ea typeface="+mj-ea"/>
                <a:cs typeface="+mj-cs"/>
              </a:rPr>
              <a:t>Аукцион</a:t>
            </a:r>
            <a:endParaRPr lang="ru-RU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15" name="Блок-схема: несколько документов 14"/>
          <p:cNvSpPr/>
          <p:nvPr/>
        </p:nvSpPr>
        <p:spPr>
          <a:xfrm>
            <a:off x="6357950" y="1357298"/>
            <a:ext cx="2786050" cy="785818"/>
          </a:xfrm>
          <a:prstGeom prst="flowChartMultidocument">
            <a:avLst/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несколько документов 15"/>
          <p:cNvSpPr/>
          <p:nvPr/>
        </p:nvSpPr>
        <p:spPr>
          <a:xfrm>
            <a:off x="6429388" y="2357430"/>
            <a:ext cx="2714612" cy="785818"/>
          </a:xfrm>
          <a:prstGeom prst="flowChartMultidocument">
            <a:avLst/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Блок-схема: несколько документов 16"/>
          <p:cNvSpPr/>
          <p:nvPr/>
        </p:nvSpPr>
        <p:spPr>
          <a:xfrm>
            <a:off x="6429388" y="3357562"/>
            <a:ext cx="2714612" cy="785818"/>
          </a:xfrm>
          <a:prstGeom prst="flowChartMultidocument">
            <a:avLst/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Блок-схема: несколько документов 17"/>
          <p:cNvSpPr/>
          <p:nvPr/>
        </p:nvSpPr>
        <p:spPr>
          <a:xfrm>
            <a:off x="6500826" y="5572140"/>
            <a:ext cx="2643174" cy="785818"/>
          </a:xfrm>
          <a:prstGeom prst="flowChartMultidocument">
            <a:avLst/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500826" y="3643314"/>
            <a:ext cx="214834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i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«</a:t>
            </a:r>
            <a:r>
              <a:rPr lang="ru-RU" sz="2000" b="1" i="1" dirty="0" err="1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Федорино</a:t>
            </a:r>
            <a:r>
              <a:rPr lang="ru-RU" sz="2000" b="1" i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горе»</a:t>
            </a:r>
            <a:endParaRPr lang="ru-RU" sz="20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429356" y="1571612"/>
            <a:ext cx="27146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«Муха – Цокотуха»</a:t>
            </a:r>
            <a:endParaRPr lang="ru-RU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715140" y="5786454"/>
            <a:ext cx="158569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i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«</a:t>
            </a:r>
            <a:r>
              <a:rPr lang="ru-RU" sz="2000" b="1" i="1" dirty="0" err="1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Бармалей</a:t>
            </a:r>
            <a:r>
              <a:rPr lang="ru-RU" sz="2000" b="1" i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»</a:t>
            </a:r>
            <a:endParaRPr lang="ru-RU" sz="20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572264" y="2571744"/>
            <a:ext cx="207871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«</a:t>
            </a:r>
            <a:r>
              <a:rPr lang="ru-RU" sz="2400" b="1" i="1" dirty="0" err="1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Тараканище</a:t>
            </a:r>
            <a:r>
              <a:rPr lang="ru-RU" i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»</a:t>
            </a:r>
            <a:endParaRPr lang="ru-RU" dirty="0"/>
          </a:p>
        </p:txBody>
      </p:sp>
      <p:sp>
        <p:nvSpPr>
          <p:cNvPr id="19" name="Блок-схема: несколько документов 18"/>
          <p:cNvSpPr/>
          <p:nvPr/>
        </p:nvSpPr>
        <p:spPr>
          <a:xfrm>
            <a:off x="6429388" y="4429132"/>
            <a:ext cx="2714612" cy="785818"/>
          </a:xfrm>
          <a:prstGeom prst="flowChartMultidocument">
            <a:avLst/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6500826" y="4500570"/>
            <a:ext cx="228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«</a:t>
            </a:r>
            <a:r>
              <a:rPr lang="ru-RU" b="1" i="1" dirty="0" err="1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Мойдодыр</a:t>
            </a:r>
            <a:r>
              <a:rPr lang="ru-RU" b="1" i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», «</a:t>
            </a:r>
            <a:r>
              <a:rPr lang="ru-RU" b="1" i="1" dirty="0" err="1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Федорино</a:t>
            </a:r>
            <a:r>
              <a:rPr lang="ru-RU" b="1" i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горе»</a:t>
            </a:r>
            <a:endParaRPr lang="ru-RU" b="1" dirty="0"/>
          </a:p>
        </p:txBody>
      </p:sp>
      <p:cxnSp>
        <p:nvCxnSpPr>
          <p:cNvPr id="21" name="Прямая со стрелкой 20"/>
          <p:cNvCxnSpPr/>
          <p:nvPr/>
        </p:nvCxnSpPr>
        <p:spPr>
          <a:xfrm>
            <a:off x="4500562" y="1785926"/>
            <a:ext cx="2000264" cy="1928826"/>
          </a:xfrm>
          <a:prstGeom prst="straightConnector1">
            <a:avLst/>
          </a:prstGeom>
          <a:ln w="38100"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rot="5400000" flipH="1" flipV="1">
            <a:off x="3714744" y="2857496"/>
            <a:ext cx="3714776" cy="2000264"/>
          </a:xfrm>
          <a:prstGeom prst="straightConnector1">
            <a:avLst/>
          </a:prstGeom>
          <a:ln w="38100"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rot="16200000" flipH="1">
            <a:off x="3893339" y="3107529"/>
            <a:ext cx="3286148" cy="2214578"/>
          </a:xfrm>
          <a:prstGeom prst="straightConnector1">
            <a:avLst/>
          </a:prstGeom>
          <a:ln w="38100"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>
            <a:endCxn id="8" idx="1"/>
          </p:cNvCxnSpPr>
          <p:nvPr/>
        </p:nvCxnSpPr>
        <p:spPr>
          <a:xfrm flipV="1">
            <a:off x="4572000" y="2802577"/>
            <a:ext cx="2000264" cy="769299"/>
          </a:xfrm>
          <a:prstGeom prst="straightConnector1">
            <a:avLst/>
          </a:prstGeom>
          <a:ln w="38100"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>
            <a:endCxn id="9" idx="1"/>
          </p:cNvCxnSpPr>
          <p:nvPr/>
        </p:nvCxnSpPr>
        <p:spPr>
          <a:xfrm>
            <a:off x="4643438" y="4786322"/>
            <a:ext cx="1857388" cy="37414"/>
          </a:xfrm>
          <a:prstGeom prst="straightConnector1">
            <a:avLst/>
          </a:prstGeom>
          <a:ln w="38100"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1285860"/>
            <a:ext cx="428628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6.Что просили животные в стихотворении – сказке «Телефон»:</a:t>
            </a:r>
            <a:endParaRPr lang="ru-RU" sz="2000" b="1" dirty="0" smtClean="0">
              <a:solidFill>
                <a:schemeClr val="accent4">
                  <a:lumMod val="50000"/>
                </a:schemeClr>
              </a:solidFill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b="1" dirty="0" smtClean="0">
              <a:solidFill>
                <a:schemeClr val="accent6">
                  <a:lumMod val="75000"/>
                </a:schemeClr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7.На ком совершали путешествие в Африку Айболит и его друзья? </a:t>
            </a:r>
            <a:endParaRPr lang="ru-RU" sz="2000" b="1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b="1" dirty="0" smtClean="0">
              <a:solidFill>
                <a:schemeClr val="accent5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070C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8.Какого «рогатого зверя» испугались портные из стихотворения «Храбрецы»? </a:t>
            </a:r>
            <a:endParaRPr lang="ru-RU" sz="2000" b="1" dirty="0" smtClean="0">
              <a:solidFill>
                <a:srgbClr val="0070C0"/>
              </a:solidFill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b="1" dirty="0" smtClean="0">
              <a:solidFill>
                <a:srgbClr val="00B050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0B05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9.В каких сказках героем является крокодил?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b="1" dirty="0" smtClean="0">
              <a:solidFill>
                <a:srgbClr val="C00000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10.Как звали мальчика, который победил Крокодила? </a:t>
            </a:r>
            <a:endParaRPr lang="ru-RU" sz="2000" b="1" dirty="0" smtClean="0">
              <a:solidFill>
                <a:srgbClr val="00B050"/>
              </a:solidFill>
              <a:latin typeface="Arial" pitchFamily="34" charset="0"/>
            </a:endParaRPr>
          </a:p>
        </p:txBody>
      </p:sp>
      <p:sp>
        <p:nvSpPr>
          <p:cNvPr id="8" name="Блок-схема: несколько документов 7"/>
          <p:cNvSpPr/>
          <p:nvPr/>
        </p:nvSpPr>
        <p:spPr>
          <a:xfrm>
            <a:off x="6357950" y="1071546"/>
            <a:ext cx="2786050" cy="785818"/>
          </a:xfrm>
          <a:prstGeom prst="flowChartMultidocument">
            <a:avLst/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несколько документов 8"/>
          <p:cNvSpPr/>
          <p:nvPr/>
        </p:nvSpPr>
        <p:spPr>
          <a:xfrm>
            <a:off x="6357950" y="2214554"/>
            <a:ext cx="2786050" cy="785818"/>
          </a:xfrm>
          <a:prstGeom prst="flowChartMultidocument">
            <a:avLst/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несколько документов 9"/>
          <p:cNvSpPr/>
          <p:nvPr/>
        </p:nvSpPr>
        <p:spPr>
          <a:xfrm>
            <a:off x="6357950" y="4214818"/>
            <a:ext cx="2786050" cy="1285884"/>
          </a:xfrm>
          <a:prstGeom prst="flowChartMultidocument">
            <a:avLst/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несколько документов 10"/>
          <p:cNvSpPr/>
          <p:nvPr/>
        </p:nvSpPr>
        <p:spPr>
          <a:xfrm>
            <a:off x="6357950" y="3286124"/>
            <a:ext cx="2786050" cy="785818"/>
          </a:xfrm>
          <a:prstGeom prst="flowChartMultidocument">
            <a:avLst/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несколько документов 11"/>
          <p:cNvSpPr/>
          <p:nvPr/>
        </p:nvSpPr>
        <p:spPr>
          <a:xfrm>
            <a:off x="6357950" y="5643578"/>
            <a:ext cx="2786050" cy="1214422"/>
          </a:xfrm>
          <a:prstGeom prst="flowChartMultidocument">
            <a:avLst/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286512" y="5857892"/>
            <a:ext cx="28574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Слон – шоколад, Газели – карусели, Мартышки – книжки, Крокодил – калоши</a:t>
            </a:r>
            <a:endParaRPr lang="ru-RU" sz="1600" b="1" i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500826" y="2500306"/>
            <a:ext cx="20112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Ваня Васильчиков</a:t>
            </a:r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572264" y="3500438"/>
            <a:ext cx="19659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Волки, кит, орлы</a:t>
            </a:r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43768" y="1285860"/>
            <a:ext cx="12144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Улитку</a:t>
            </a: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215074" y="4429132"/>
            <a:ext cx="307183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i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«Путаница», «</a:t>
            </a:r>
            <a:r>
              <a:rPr lang="ru-RU" sz="1600" b="1" i="1" dirty="0" err="1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Тарканище</a:t>
            </a:r>
            <a:r>
              <a:rPr lang="ru-RU" sz="1600" b="1" i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», «</a:t>
            </a:r>
            <a:r>
              <a:rPr lang="ru-RU" sz="1600" b="1" i="1" dirty="0" err="1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Мойдодыр</a:t>
            </a:r>
            <a:r>
              <a:rPr lang="ru-RU" sz="1600" b="1" i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», «Телефон», «</a:t>
            </a:r>
            <a:r>
              <a:rPr lang="ru-RU" sz="1600" b="1" i="1" dirty="0" err="1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Бармалей</a:t>
            </a:r>
            <a:r>
              <a:rPr lang="ru-RU" sz="1600" b="1" i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», «Краденое солнце», «Крокодил»</a:t>
            </a:r>
            <a:endParaRPr lang="ru-RU" sz="1600" b="1" i="1" dirty="0" smtClean="0">
              <a:latin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85720" y="214290"/>
            <a:ext cx="8501122" cy="70788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4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ea typeface="+mj-ea"/>
                <a:cs typeface="+mj-cs"/>
              </a:rPr>
              <a:t>Аукцион</a:t>
            </a:r>
            <a:endParaRPr lang="ru-RU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 rot="16200000" flipH="1">
            <a:off x="3250397" y="3036091"/>
            <a:ext cx="4429156" cy="1928826"/>
          </a:xfrm>
          <a:prstGeom prst="straightConnector1">
            <a:avLst/>
          </a:prstGeom>
          <a:ln w="38100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4429124" y="2643182"/>
            <a:ext cx="2071702" cy="1071570"/>
          </a:xfrm>
          <a:prstGeom prst="straightConnector1">
            <a:avLst/>
          </a:prstGeom>
          <a:ln w="38100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V="1">
            <a:off x="4000496" y="1571612"/>
            <a:ext cx="2500330" cy="2000264"/>
          </a:xfrm>
          <a:prstGeom prst="straightConnector1">
            <a:avLst/>
          </a:prstGeom>
          <a:ln w="38100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4286248" y="4714884"/>
            <a:ext cx="2000264" cy="1588"/>
          </a:xfrm>
          <a:prstGeom prst="straightConnector1">
            <a:avLst/>
          </a:prstGeom>
          <a:ln w="38100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endCxn id="3" idx="1"/>
          </p:cNvCxnSpPr>
          <p:nvPr/>
        </p:nvCxnSpPr>
        <p:spPr>
          <a:xfrm rot="5400000" flipH="1" flipV="1">
            <a:off x="3807077" y="2949829"/>
            <a:ext cx="2958606" cy="2428892"/>
          </a:xfrm>
          <a:prstGeom prst="straightConnector1">
            <a:avLst/>
          </a:prstGeom>
          <a:ln w="38100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1" y="857232"/>
            <a:ext cx="4781881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1428736"/>
            <a:ext cx="3532873" cy="2286016"/>
          </a:xfrm>
          <a:prstGeom prst="rect">
            <a:avLst/>
          </a:prstGeom>
          <a:noFill/>
          <a:ln w="57150">
            <a:solidFill>
              <a:schemeClr val="accent3">
                <a:lumMod val="50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00628" y="928670"/>
            <a:ext cx="3714776" cy="5452658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>
                <a:solidFill>
                  <a:schemeClr val="tx1"/>
                </a:solidFill>
              </a:rPr>
              <a:t>                  </a:t>
            </a:r>
            <a:r>
              <a:rPr lang="ru-RU" dirty="0" smtClean="0">
                <a:solidFill>
                  <a:schemeClr val="bg1"/>
                </a:solidFill>
              </a:rPr>
              <a:t>Недалеко от Москвы, в посёлке </a:t>
            </a:r>
            <a:r>
              <a:rPr lang="ru-RU" dirty="0" err="1" smtClean="0">
                <a:solidFill>
                  <a:schemeClr val="bg1"/>
                </a:solidFill>
              </a:rPr>
              <a:t>Переделкино</a:t>
            </a:r>
            <a:r>
              <a:rPr lang="ru-RU" dirty="0" smtClean="0">
                <a:solidFill>
                  <a:schemeClr val="bg1"/>
                </a:solidFill>
              </a:rPr>
              <a:t>, в небольшом доме много лет жил высокий седой человек, которого знали все дети страны. Это он придумал множество сказочных героев: Муху-Цокотуху, </a:t>
            </a:r>
            <a:r>
              <a:rPr lang="ru-RU" dirty="0" err="1" smtClean="0">
                <a:solidFill>
                  <a:schemeClr val="bg1"/>
                </a:solidFill>
              </a:rPr>
              <a:t>Бармалея</a:t>
            </a:r>
            <a:r>
              <a:rPr lang="ru-RU" dirty="0" smtClean="0">
                <a:solidFill>
                  <a:schemeClr val="bg1"/>
                </a:solidFill>
              </a:rPr>
              <a:t>, </a:t>
            </a:r>
            <a:r>
              <a:rPr lang="ru-RU" dirty="0" err="1" smtClean="0">
                <a:solidFill>
                  <a:schemeClr val="bg1"/>
                </a:solidFill>
              </a:rPr>
              <a:t>Мойдодыра</a:t>
            </a:r>
            <a:r>
              <a:rPr lang="ru-RU" dirty="0" smtClean="0">
                <a:solidFill>
                  <a:schemeClr val="bg1"/>
                </a:solidFill>
              </a:rPr>
              <a:t>. Звали этого замечательного человека </a:t>
            </a:r>
          </a:p>
          <a:p>
            <a:pPr algn="just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Корней  Иванович Чуковский. </a:t>
            </a:r>
          </a:p>
          <a:p>
            <a:pPr algn="just"/>
            <a:r>
              <a:rPr lang="ru-RU" b="1" dirty="0" smtClean="0">
                <a:solidFill>
                  <a:schemeClr val="bg1"/>
                </a:solidFill>
              </a:rPr>
              <a:t>  31марта </a:t>
            </a:r>
            <a:r>
              <a:rPr lang="ru-RU" b="1" dirty="0" smtClean="0">
                <a:solidFill>
                  <a:schemeClr val="bg1"/>
                </a:solidFill>
              </a:rPr>
              <a:t>2017г</a:t>
            </a:r>
            <a:r>
              <a:rPr lang="ru-RU" b="1" dirty="0" smtClean="0">
                <a:solidFill>
                  <a:schemeClr val="bg1"/>
                </a:solidFill>
              </a:rPr>
              <a:t>.</a:t>
            </a:r>
            <a:r>
              <a:rPr lang="ru-RU" dirty="0" smtClean="0">
                <a:solidFill>
                  <a:schemeClr val="bg1"/>
                </a:solidFill>
              </a:rPr>
              <a:t>, если бы он был жив, ему исполнилось бы 135 год.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</a:rPr>
              <a:t>Корней Чуковский – это литературный псевдоним писателя. 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</a:rPr>
              <a:t>  Настоящее его имя – </a:t>
            </a:r>
          </a:p>
          <a:p>
            <a:pPr algn="just"/>
            <a:endParaRPr lang="ru-RU" b="1" dirty="0" smtClean="0">
              <a:solidFill>
                <a:schemeClr val="bg1"/>
              </a:solidFill>
            </a:endParaRPr>
          </a:p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Николай Васильевич Корнейчуков.</a:t>
            </a: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dirty="0"/>
          </a:p>
        </p:txBody>
      </p:sp>
      <p:pic>
        <p:nvPicPr>
          <p:cNvPr id="6" name="Picture 1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7224" y="1428735"/>
            <a:ext cx="3571900" cy="2294945"/>
          </a:xfrm>
          <a:prstGeom prst="rect">
            <a:avLst/>
          </a:prstGeom>
          <a:noFill/>
          <a:ln w="44450">
            <a:solidFill>
              <a:schemeClr val="accent3">
                <a:lumMod val="50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7" name="Picture 1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85786" y="1285859"/>
            <a:ext cx="3660452" cy="2750567"/>
          </a:xfrm>
          <a:prstGeom prst="rect">
            <a:avLst/>
          </a:prstGeom>
          <a:noFill/>
          <a:ln w="41275">
            <a:solidFill>
              <a:schemeClr val="accent3">
                <a:lumMod val="50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85786" y="1339438"/>
            <a:ext cx="3643338" cy="2732504"/>
          </a:xfrm>
          <a:prstGeom prst="rect">
            <a:avLst/>
          </a:prstGeom>
          <a:noFill/>
          <a:ln w="69850">
            <a:solidFill>
              <a:schemeClr val="accent3">
                <a:lumMod val="50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85786" y="1357298"/>
            <a:ext cx="3643338" cy="2732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32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500"/>
                            </p:stCondLst>
                            <p:childTnLst>
                              <p:par>
                                <p:cTn id="13" presetID="6" presetClass="entr" presetSubtype="32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000"/>
                            </p:stCondLst>
                            <p:childTnLst>
                              <p:par>
                                <p:cTn id="17" presetID="6" presetClass="entr" presetSubtype="32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7500"/>
                            </p:stCondLst>
                            <p:childTnLst>
                              <p:par>
                                <p:cTn id="21" presetID="6" presetClass="entr" presetSubtype="32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1357290" y="1214422"/>
            <a:ext cx="650085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Расшифруйте имена сказочных героев</a:t>
            </a:r>
            <a:endParaRPr kumimoji="0" lang="ru-RU" sz="280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500034" y="2428868"/>
          <a:ext cx="8215370" cy="3651649"/>
        </p:xfrm>
        <a:graphic>
          <a:graphicData uri="http://schemas.openxmlformats.org/drawingml/2006/table">
            <a:tbl>
              <a:tblPr/>
              <a:tblGrid>
                <a:gridCol w="4107685"/>
                <a:gridCol w="4107685"/>
              </a:tblGrid>
              <a:tr h="8286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dirty="0">
                          <a:latin typeface="Calibri"/>
                          <a:ea typeface="Times New Roman"/>
                          <a:cs typeface="Times New Roman"/>
                        </a:rPr>
                        <a:t>БРМЛЙ</a:t>
                      </a:r>
                    </a:p>
                  </a:txBody>
                  <a:tcPr marL="28575" marR="28575" marT="28575" marB="285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dirty="0">
                          <a:latin typeface="Calibri"/>
                          <a:ea typeface="Times New Roman"/>
                          <a:cs typeface="Times New Roman"/>
                        </a:rPr>
                        <a:t>ЦКТХ</a:t>
                      </a:r>
                    </a:p>
                  </a:txBody>
                  <a:tcPr marL="28575" marR="28575" marT="28575" marB="285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8286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dirty="0">
                          <a:latin typeface="Calibri"/>
                          <a:ea typeface="Times New Roman"/>
                          <a:cs typeface="Times New Roman"/>
                        </a:rPr>
                        <a:t>МЙДДР</a:t>
                      </a:r>
                    </a:p>
                  </a:txBody>
                  <a:tcPr marL="28575" marR="28575" marT="28575" marB="285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dirty="0">
                          <a:latin typeface="Calibri"/>
                          <a:ea typeface="Times New Roman"/>
                          <a:cs typeface="Times New Roman"/>
                        </a:rPr>
                        <a:t>ФДР</a:t>
                      </a:r>
                    </a:p>
                  </a:txBody>
                  <a:tcPr marL="28575" marR="28575" marT="28575" marB="285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8286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dirty="0">
                          <a:latin typeface="Calibri"/>
                          <a:ea typeface="Times New Roman"/>
                          <a:cs typeface="Times New Roman"/>
                        </a:rPr>
                        <a:t>ЙБЛТ</a:t>
                      </a:r>
                    </a:p>
                  </a:txBody>
                  <a:tcPr marL="28575" marR="28575" marT="28575" marB="285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dirty="0">
                          <a:latin typeface="Calibri"/>
                          <a:ea typeface="Times New Roman"/>
                          <a:cs typeface="Times New Roman"/>
                        </a:rPr>
                        <a:t>ТРКНЩ</a:t>
                      </a:r>
                    </a:p>
                  </a:txBody>
                  <a:tcPr marL="28575" marR="28575" marT="28575" marB="285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82868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>
                          <a:latin typeface="Calibri"/>
                          <a:ea typeface="Times New Roman"/>
                          <a:cs typeface="Times New Roman"/>
                        </a:rPr>
                        <a:t>КРКДЛ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28575" marB="285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>
                          <a:latin typeface="Calibri"/>
                          <a:ea typeface="Times New Roman"/>
                          <a:cs typeface="Times New Roman"/>
                        </a:rPr>
                        <a:t>КРКЛ</a:t>
                      </a:r>
                    </a:p>
                  </a:txBody>
                  <a:tcPr marL="28575" marR="28575" marT="28575" marB="285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285720" y="214290"/>
            <a:ext cx="8501122" cy="70788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sz="4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VI тур. «Сказочные герои»</a:t>
            </a:r>
            <a:endParaRPr lang="ru-RU" sz="4000" b="1" dirty="0" smtClean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Arial" pitchFamily="34" charset="0"/>
            </a:endParaRPr>
          </a:p>
        </p:txBody>
      </p:sp>
      <p:pic>
        <p:nvPicPr>
          <p:cNvPr id="6" name="Picture 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0430" y="2500306"/>
            <a:ext cx="2500330" cy="3195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28926" y="2500306"/>
            <a:ext cx="3696195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71736" y="2500306"/>
            <a:ext cx="4279037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1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71736" y="2500306"/>
            <a:ext cx="4286280" cy="3222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16"/>
          <p:cNvPicPr>
            <a:picLocks noChangeAspect="1" noChangeArrowheads="1"/>
          </p:cNvPicPr>
          <p:nvPr/>
        </p:nvPicPr>
        <p:blipFill>
          <a:blip r:embed="rId6"/>
          <a:srcRect t="35294"/>
          <a:stretch>
            <a:fillRect/>
          </a:stretch>
        </p:blipFill>
        <p:spPr bwMode="auto">
          <a:xfrm>
            <a:off x="2571736" y="2500306"/>
            <a:ext cx="4393437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7"/>
          <a:srcRect l="3030" t="39383" b="1855"/>
          <a:stretch>
            <a:fillRect/>
          </a:stretch>
        </p:blipFill>
        <p:spPr bwMode="auto">
          <a:xfrm>
            <a:off x="2500298" y="2428868"/>
            <a:ext cx="4500594" cy="3777284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8" cstate="print"/>
          <a:srcRect l="18843" t="19499" r="12850"/>
          <a:stretch>
            <a:fillRect/>
          </a:stretch>
        </p:blipFill>
        <p:spPr bwMode="auto">
          <a:xfrm>
            <a:off x="2357422" y="2214554"/>
            <a:ext cx="4714908" cy="4256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9"/>
          <a:srcRect r="8750" b="4918"/>
          <a:stretch>
            <a:fillRect/>
          </a:stretch>
        </p:blipFill>
        <p:spPr bwMode="auto">
          <a:xfrm>
            <a:off x="2071669" y="2214554"/>
            <a:ext cx="5394801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14282" y="1857364"/>
          <a:ext cx="8358246" cy="4943856"/>
        </p:xfrm>
        <a:graphic>
          <a:graphicData uri="http://schemas.openxmlformats.org/drawingml/2006/table">
            <a:tbl>
              <a:tblPr/>
              <a:tblGrid>
                <a:gridCol w="4179123"/>
                <a:gridCol w="4179123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b="1" dirty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Айболит</a:t>
                      </a:r>
                    </a:p>
                  </a:txBody>
                  <a:tcPr marL="28575" marR="28575" marT="28575" marB="285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b="1" dirty="0">
                          <a:solidFill>
                            <a:srgbClr val="00B05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Зажгли море.</a:t>
                      </a:r>
                    </a:p>
                  </a:txBody>
                  <a:tcPr marL="28575" marR="28575" marT="28575" marB="285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b="1" dirty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Воробей</a:t>
                      </a:r>
                    </a:p>
                  </a:txBody>
                  <a:tcPr marL="28575" marR="28575" marT="28575" marB="285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b="1" dirty="0">
                          <a:solidFill>
                            <a:srgbClr val="00B05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Проглотил солнце.</a:t>
                      </a:r>
                    </a:p>
                  </a:txBody>
                  <a:tcPr marL="28575" marR="28575" marT="28575" marB="285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b="1" dirty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Крокодил</a:t>
                      </a:r>
                    </a:p>
                  </a:txBody>
                  <a:tcPr marL="28575" marR="28575" marT="28575" marB="285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b="1" dirty="0">
                          <a:solidFill>
                            <a:srgbClr val="00B05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Помыла свою посуду.</a:t>
                      </a:r>
                    </a:p>
                  </a:txBody>
                  <a:tcPr marL="28575" marR="28575" marT="28575" marB="285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b="1" dirty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Комар</a:t>
                      </a:r>
                    </a:p>
                  </a:txBody>
                  <a:tcPr marL="28575" marR="28575" marT="28575" marB="285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b="1" dirty="0">
                          <a:solidFill>
                            <a:srgbClr val="00B05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Вернул солнце в небо.</a:t>
                      </a:r>
                    </a:p>
                  </a:txBody>
                  <a:tcPr marL="28575" marR="28575" marT="28575" marB="285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b="1" dirty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Федора</a:t>
                      </a:r>
                    </a:p>
                  </a:txBody>
                  <a:tcPr marL="28575" marR="28575" marT="28575" marB="285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b="1" dirty="0">
                          <a:solidFill>
                            <a:srgbClr val="00B05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Потушила море.</a:t>
                      </a:r>
                    </a:p>
                  </a:txBody>
                  <a:tcPr marL="28575" marR="28575" marT="28575" marB="285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b="1" dirty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Медведь</a:t>
                      </a:r>
                    </a:p>
                  </a:txBody>
                  <a:tcPr marL="28575" marR="28575" marT="28575" marB="285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b="1" dirty="0">
                          <a:solidFill>
                            <a:srgbClr val="00B05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Спас Муху – Цокотуху.</a:t>
                      </a:r>
                    </a:p>
                  </a:txBody>
                  <a:tcPr marL="28575" marR="28575" marT="28575" marB="285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b="1" dirty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Бабочка</a:t>
                      </a:r>
                    </a:p>
                  </a:txBody>
                  <a:tcPr marL="28575" marR="28575" marT="28575" marB="285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b="1" dirty="0">
                          <a:solidFill>
                            <a:srgbClr val="00B05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Съел таракана.</a:t>
                      </a:r>
                    </a:p>
                  </a:txBody>
                  <a:tcPr marL="28575" marR="28575" marT="28575" marB="285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b="1" dirty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Лисички</a:t>
                      </a:r>
                    </a:p>
                  </a:txBody>
                  <a:tcPr marL="28575" marR="28575" marT="28575" marB="285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b="1" dirty="0">
                          <a:solidFill>
                            <a:srgbClr val="00B05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Вылечил зверей.</a:t>
                      </a:r>
                    </a:p>
                  </a:txBody>
                  <a:tcPr marL="28575" marR="28575" marT="28575" marB="285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428596" y="1142984"/>
            <a:ext cx="842968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- Соедини героя сказки с поступком, который он совершил.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214290"/>
            <a:ext cx="8501122" cy="70788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sz="4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VII тур. «Героический поступок»</a:t>
            </a:r>
            <a:endParaRPr lang="ru-RU" sz="4000" b="1" dirty="0" smtClean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5" name="Нашивка 4"/>
          <p:cNvSpPr/>
          <p:nvPr/>
        </p:nvSpPr>
        <p:spPr>
          <a:xfrm>
            <a:off x="2214546" y="2285992"/>
            <a:ext cx="1928826" cy="4000528"/>
          </a:xfrm>
          <a:prstGeom prst="chevron">
            <a:avLst>
              <a:gd name="adj" fmla="val 9351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500034" y="1500174"/>
            <a:ext cx="4786346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На чём ехали зайчики в сказке “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Тараканище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”?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000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Почему болели животы у цапель, которые просили прислать им капли, в стихотворении “Телефон”? 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lang="ru-RU" sz="20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Чем потчевал доктор Айболит больных зверят в Африке? 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lang="ru-RU" sz="20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Продолжите фразу из сказки “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Мойдодыр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”. “ Да здравствует мыло душистое и…”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Кто напал на муху-цокотуху?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85720" y="214290"/>
            <a:ext cx="8501122" cy="70788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sz="4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VIII тур. «Найди связь»</a:t>
            </a:r>
            <a:endParaRPr lang="ru-RU" sz="4000" b="1" dirty="0" smtClean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9286029" y="3260210"/>
            <a:ext cx="7986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prstClr val="black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(Паук)</a:t>
            </a:r>
            <a:endParaRPr lang="ru-RU" dirty="0"/>
          </a:p>
        </p:txBody>
      </p:sp>
      <p:pic>
        <p:nvPicPr>
          <p:cNvPr id="6" name="Picture 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57818" y="1785926"/>
            <a:ext cx="2919827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rgbClr val="C00000"/>
                </a:solidFill>
              </a:rPr>
              <a:t>Наши любимые загадки</a:t>
            </a:r>
            <a:endParaRPr lang="ru-RU" sz="4800" b="1" dirty="0">
              <a:solidFill>
                <a:srgbClr val="C0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539750" y="1630064"/>
            <a:ext cx="7467600" cy="4728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321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3600" dirty="0" err="1" smtClean="0">
                <a:solidFill>
                  <a:srgbClr val="FF0000"/>
                </a:solidFill>
              </a:rPr>
              <a:t>Скажите,чем</a:t>
            </a:r>
            <a:r>
              <a:rPr lang="ru-RU" sz="3600" dirty="0" smtClean="0">
                <a:solidFill>
                  <a:srgbClr val="FF0000"/>
                </a:solidFill>
              </a:rPr>
              <a:t> полюбились нам сказки </a:t>
            </a:r>
            <a:r>
              <a:rPr lang="ru-RU" sz="3600" dirty="0" err="1" smtClean="0">
                <a:solidFill>
                  <a:srgbClr val="FF0000"/>
                </a:solidFill>
              </a:rPr>
              <a:t>К.Чуковского</a:t>
            </a:r>
            <a:endParaRPr lang="ru-RU" sz="3600" dirty="0" smtClean="0">
              <a:solidFill>
                <a:srgbClr val="FF0000"/>
              </a:solidFill>
            </a:endParaRPr>
          </a:p>
          <a:p>
            <a:r>
              <a:rPr lang="ru-RU" sz="3600" dirty="0" smtClean="0">
                <a:solidFill>
                  <a:srgbClr val="FF0000"/>
                </a:solidFill>
              </a:rPr>
              <a:t>Чему учат они  нас?</a:t>
            </a: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0192" y="2348880"/>
            <a:ext cx="2359356" cy="349940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5896" y="3474460"/>
            <a:ext cx="2237426" cy="299949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568" y="3544570"/>
            <a:ext cx="2054530" cy="2859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951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457200" y="242656"/>
            <a:ext cx="8147248" cy="6282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633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643174" y="428604"/>
            <a:ext cx="6072230" cy="2951179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 smtClean="0">
                <a:solidFill>
                  <a:schemeClr val="bg1"/>
                </a:solidFill>
              </a:rPr>
              <a:t>    Вставал он очень рано, как только вставало солнце, и сразу же принимался за работу. Весной и летом копался в огороде или в цветнике перед домом, зимой расчищал дорожки от выпавшего за ночь снега. Проработав несколько часов, он отправлялся гулять. Ходил он удивительно легко и быстро, иногда он даже пускался наперегонки с малышами, которых встречал во время прогулки. Именно таким малышам он посвятил свои книги.</a:t>
            </a:r>
          </a:p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48" y="3357562"/>
            <a:ext cx="2171702" cy="32904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68" y="3286124"/>
            <a:ext cx="3286148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42190" y="3267945"/>
            <a:ext cx="4476780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14612" y="3267945"/>
            <a:ext cx="4529353" cy="3487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14282" y="714356"/>
            <a:ext cx="2476517" cy="24838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5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4000"/>
                            </p:stCondLst>
                            <p:childTnLst>
                              <p:par>
                                <p:cTn id="21" presetID="6" presetClass="entr" presetSubtype="32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332656"/>
            <a:ext cx="6172200" cy="5760640"/>
          </a:xfrm>
        </p:spPr>
        <p:txBody>
          <a:bodyPr>
            <a:normAutofit fontScale="90000"/>
          </a:bodyPr>
          <a:lstStyle/>
          <a:p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2000" dirty="0">
                <a:solidFill>
                  <a:schemeClr val="bg1"/>
                </a:solidFill>
              </a:rPr>
              <a:t>Корней Иванович Чуковский (Николай Иванович Корнейчуков) родился в Петербурге в 1882 году в бедной семье. Свое детство он провел в Одессе и Николаеве. В одесской гимназии он познакомился и подружился с Борисом Житковым, в будущем также знаменитым детским писателем. Чуковский часто ходил в дом к Житкову, где пользовался богатой библиотекой, собранной родителями Бориса.</a:t>
            </a:r>
            <a:br>
              <a:rPr lang="ru-RU" sz="2000" dirty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>Из </a:t>
            </a:r>
            <a:r>
              <a:rPr lang="ru-RU" sz="2000" dirty="0">
                <a:solidFill>
                  <a:schemeClr val="bg1"/>
                </a:solidFill>
              </a:rPr>
              <a:t>гимназии будущего поэта исключили по причине "низкого" происхождения, так как мать Чуковского была прачкой, а отца уже не было. Заработки матери были настолько мизерными, что их едва хватало, чтобы как-то сводить концы с концами. Но юноша не сдался, он занимался самостоятельно и сдал экзамены, получив аттестат зрелости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8640"/>
            <a:ext cx="1859441" cy="2072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525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29473" y="404664"/>
            <a:ext cx="6624736" cy="6453336"/>
          </a:xfrm>
        </p:spPr>
        <p:txBody>
          <a:bodyPr>
            <a:normAutofit/>
          </a:bodyPr>
          <a:lstStyle/>
          <a:p>
            <a:r>
              <a:rPr lang="ru-RU" dirty="0"/>
              <a:t> </a:t>
            </a:r>
            <a:r>
              <a:rPr lang="ru-RU" sz="2200" dirty="0">
                <a:solidFill>
                  <a:schemeClr val="bg1"/>
                </a:solidFill>
              </a:rPr>
              <a:t>С юношеских лет вел трудовую жизнь, много читал, изучил самостоятельно английский и французский языки. В 1901 году начал печататься в газете "Одесские новости", в качестве корреспондента которой был в 1903 направлен в Лондон. Целый год жил в Англии, изучал английскую литературу, писал о ней в русской печати. После возвращения поселился в Петербурге, занялся литературной критикой, сотрудничал в журнале "Весы". Первая детская поэма "Крокодил" (1916) родилась случайно. Корней Иванович вместе с маленьким сыном ехали в поезде. Мальчик болел и, чтобы отвлечь его от страданий, Корней Иванович начал рифмовать строки под стук колес.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8520" y="1268760"/>
            <a:ext cx="2520280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769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800" y="2895600"/>
            <a:ext cx="5686400" cy="3197696"/>
          </a:xfrm>
        </p:spPr>
        <p:txBody>
          <a:bodyPr>
            <a:no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Дети в жизни Чуковского стали поистине источником сил и вдохновения. В его доме в подмосковном поселке Переделкино, куда он окончательно переехал в 1950-е гг., часто собиралось до полутора тысяч детей. Чуковский устраивал для них праздники "Здравствуй, лето" и "Прощай, лето". Много общаясь с детьми, Чуковский пришел к выводу, что они слишком мало читают и, отрезав большой кусок земли от своего дачного участка в Переделкино, построил там библиотеку для детей. "Библиотеку я построил, хочется до конца жизни построить детский сад", - говорил Чуковский.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162" y="260648"/>
            <a:ext cx="2566638" cy="3395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608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57356" y="428604"/>
            <a:ext cx="6915144" cy="1000132"/>
          </a:xfrm>
        </p:spPr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</a:rPr>
              <a:t>        Учёный, писатель, переводчик, литературовед</a:t>
            </a:r>
            <a:r>
              <a:rPr lang="ru-RU" dirty="0" smtClean="0">
                <a:solidFill>
                  <a:schemeClr val="bg1"/>
                </a:solidFill>
              </a:rPr>
              <a:t>, К.Чуковский написал для детей много стихов и сказок.</a:t>
            </a:r>
          </a:p>
          <a:p>
            <a:endParaRPr lang="ru-RU" dirty="0"/>
          </a:p>
        </p:txBody>
      </p:sp>
      <p:pic>
        <p:nvPicPr>
          <p:cNvPr id="20" name="Picture 2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3174" y="1500174"/>
            <a:ext cx="2242173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" name="Picture 2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3000372"/>
            <a:ext cx="2357454" cy="3500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" name="Picture 1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00562" y="3571876"/>
            <a:ext cx="1976438" cy="2925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" name="Picture 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15074" y="1500174"/>
            <a:ext cx="2058732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32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500"/>
                            </p:stCondLst>
                            <p:childTnLst>
                              <p:par>
                                <p:cTn id="13" presetID="6" presetClass="entr" presetSubtype="32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6" presetClass="entr" presetSubtype="32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ordArt 6"/>
          <p:cNvSpPr>
            <a:spLocks noChangeArrowheads="1" noChangeShapeType="1" noTextEdit="1"/>
          </p:cNvSpPr>
          <p:nvPr/>
        </p:nvSpPr>
        <p:spPr bwMode="auto">
          <a:xfrm>
            <a:off x="571472" y="785794"/>
            <a:ext cx="8072494" cy="242889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i="1" kern="1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/>
              </a:rPr>
              <a:t>Сказки </a:t>
            </a:r>
          </a:p>
          <a:p>
            <a:pPr algn="ctr"/>
            <a:r>
              <a:rPr lang="ru-RU" sz="4800" b="1" i="1" kern="1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/>
              </a:rPr>
              <a:t>Корнея Ивановича Чуковского</a:t>
            </a:r>
            <a:endParaRPr lang="ru-RU" sz="4800" b="1" i="1" kern="1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onotype Corsiva"/>
            </a:endParaRPr>
          </a:p>
        </p:txBody>
      </p:sp>
      <p:pic>
        <p:nvPicPr>
          <p:cNvPr id="3" name="Picture 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29322" y="428604"/>
            <a:ext cx="2717684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1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86116" y="3571876"/>
            <a:ext cx="3286148" cy="2464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57" name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00100" y="285728"/>
            <a:ext cx="1861529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642910" y="6143644"/>
            <a:ext cx="764386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3200" b="1" cap="none" spc="0" dirty="0" smtClean="0">
                <a:ln/>
                <a:solidFill>
                  <a:schemeClr val="bg1"/>
                </a:solidFill>
                <a:effectLst/>
              </a:rPr>
              <a:t>Литературная викторина</a:t>
            </a:r>
            <a:endParaRPr lang="ru-RU" sz="3200" b="1" cap="none" spc="0" dirty="0">
              <a:ln/>
              <a:solidFill>
                <a:schemeClr val="bg1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929322" y="1785926"/>
            <a:ext cx="321467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И мне не надо</a:t>
            </a:r>
            <a:br>
              <a:rPr lang="ru-RU" dirty="0" smtClean="0">
                <a:solidFill>
                  <a:prstClr val="black"/>
                </a:solidFill>
              </a:rPr>
            </a:br>
            <a:r>
              <a:rPr lang="ru-RU" dirty="0" smtClean="0">
                <a:solidFill>
                  <a:prstClr val="black"/>
                </a:solidFill>
              </a:rPr>
              <a:t>Ни мармелада, ни шоколада</a:t>
            </a:r>
            <a:br>
              <a:rPr lang="ru-RU" dirty="0" smtClean="0">
                <a:solidFill>
                  <a:prstClr val="black"/>
                </a:solidFill>
              </a:rPr>
            </a:br>
            <a:r>
              <a:rPr lang="ru-RU" dirty="0" smtClean="0">
                <a:solidFill>
                  <a:prstClr val="black"/>
                </a:solidFill>
              </a:rPr>
              <a:t>А только маленьких, </a:t>
            </a:r>
            <a:br>
              <a:rPr lang="ru-RU" dirty="0" smtClean="0">
                <a:solidFill>
                  <a:prstClr val="black"/>
                </a:solidFill>
              </a:rPr>
            </a:br>
            <a:r>
              <a:rPr lang="ru-RU" dirty="0" smtClean="0">
                <a:solidFill>
                  <a:prstClr val="black"/>
                </a:solidFill>
              </a:rPr>
              <a:t>Ну очень маленьких…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00034" y="1857364"/>
            <a:ext cx="228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Веселится народ-</a:t>
            </a:r>
            <a:br>
              <a:rPr lang="ru-RU" dirty="0" smtClean="0">
                <a:solidFill>
                  <a:prstClr val="black"/>
                </a:solidFill>
              </a:rPr>
            </a:br>
            <a:r>
              <a:rPr lang="ru-RU" dirty="0" smtClean="0">
                <a:solidFill>
                  <a:prstClr val="black"/>
                </a:solidFill>
              </a:rPr>
              <a:t>Муха замуж идёт</a:t>
            </a:r>
            <a:br>
              <a:rPr lang="ru-RU" dirty="0" smtClean="0">
                <a:solidFill>
                  <a:prstClr val="black"/>
                </a:solidFill>
              </a:rPr>
            </a:br>
            <a:r>
              <a:rPr lang="ru-RU" dirty="0" smtClean="0">
                <a:solidFill>
                  <a:prstClr val="black"/>
                </a:solidFill>
              </a:rPr>
              <a:t>За лихого, удалого</a:t>
            </a:r>
            <a:br>
              <a:rPr lang="ru-RU" dirty="0" smtClean="0">
                <a:solidFill>
                  <a:prstClr val="black"/>
                </a:solidFill>
              </a:rPr>
            </a:br>
            <a:r>
              <a:rPr lang="ru-RU" dirty="0" smtClean="0">
                <a:solidFill>
                  <a:prstClr val="black"/>
                </a:solidFill>
              </a:rPr>
              <a:t>Молодого…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57158" y="3071810"/>
            <a:ext cx="21115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 smtClean="0">
                <a:solidFill>
                  <a:prstClr val="black"/>
                </a:solidFill>
              </a:rPr>
              <a:t>«Муха – Цокотуха»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643306" y="3071810"/>
            <a:ext cx="12843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prstClr val="black"/>
                </a:solidFill>
              </a:rPr>
              <a:t>«Телефон»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6072198" y="3071810"/>
            <a:ext cx="14446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prstClr val="black"/>
                </a:solidFill>
              </a:rPr>
              <a:t>«</a:t>
            </a:r>
            <a:r>
              <a:rPr lang="ru-RU" b="1" dirty="0" err="1" smtClean="0">
                <a:solidFill>
                  <a:prstClr val="black"/>
                </a:solidFill>
              </a:rPr>
              <a:t>Бармалей</a:t>
            </a:r>
            <a:r>
              <a:rPr lang="ru-RU" b="1" dirty="0" smtClean="0">
                <a:solidFill>
                  <a:prstClr val="black"/>
                </a:solidFill>
              </a:rPr>
              <a:t>»</a:t>
            </a:r>
            <a:endParaRPr lang="ru-RU" dirty="0"/>
          </a:p>
        </p:txBody>
      </p:sp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15074" y="3500438"/>
            <a:ext cx="2357454" cy="3121270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18" name="Picture 5"/>
          <p:cNvPicPr>
            <a:picLocks noChangeAspect="1" noChangeArrowheads="1"/>
          </p:cNvPicPr>
          <p:nvPr/>
        </p:nvPicPr>
        <p:blipFill>
          <a:blip r:embed="rId3"/>
          <a:srcRect b="6977"/>
          <a:stretch>
            <a:fillRect/>
          </a:stretch>
        </p:blipFill>
        <p:spPr bwMode="auto">
          <a:xfrm>
            <a:off x="3143240" y="3500438"/>
            <a:ext cx="2500330" cy="3162182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4"/>
          <a:srcRect b="7500"/>
          <a:stretch>
            <a:fillRect/>
          </a:stretch>
        </p:blipFill>
        <p:spPr bwMode="auto">
          <a:xfrm>
            <a:off x="285720" y="3500438"/>
            <a:ext cx="2357454" cy="3167829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20" name="Прямоугольник 19"/>
          <p:cNvSpPr/>
          <p:nvPr/>
        </p:nvSpPr>
        <p:spPr>
          <a:xfrm>
            <a:off x="285720" y="428604"/>
            <a:ext cx="8501122" cy="707886"/>
          </a:xfrm>
          <a:prstGeom prst="rect">
            <a:avLst/>
          </a:prstGeom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40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ea typeface="+mj-ea"/>
                <a:cs typeface="+mj-cs"/>
              </a:rPr>
              <a:t>«Вспомни сказку»</a:t>
            </a:r>
            <a:endParaRPr lang="ru-RU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57158" y="1357298"/>
            <a:ext cx="828680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Вспомни, какими словами оканчивается строчка, и назови сказку.</a:t>
            </a:r>
            <a:r>
              <a:rPr lang="ru-RU" sz="2000" b="1" dirty="0" smtClean="0">
                <a:ln w="11430"/>
                <a:gradFill>
                  <a:gsLst>
                    <a:gs pos="0">
                      <a:srgbClr val="777C84">
                        <a:tint val="90000"/>
                        <a:satMod val="120000"/>
                      </a:srgbClr>
                    </a:gs>
                    <a:gs pos="25000">
                      <a:srgbClr val="777C84">
                        <a:tint val="93000"/>
                        <a:satMod val="120000"/>
                      </a:srgbClr>
                    </a:gs>
                    <a:gs pos="50000">
                      <a:srgbClr val="777C84">
                        <a:shade val="89000"/>
                        <a:satMod val="110000"/>
                      </a:srgbClr>
                    </a:gs>
                    <a:gs pos="75000">
                      <a:srgbClr val="777C84">
                        <a:tint val="93000"/>
                        <a:satMod val="120000"/>
                      </a:srgbClr>
                    </a:gs>
                    <a:gs pos="100000">
                      <a:srgbClr val="777C84">
                        <a:tint val="90000"/>
                        <a:satMod val="120000"/>
                      </a:srgb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/>
            </a:r>
            <a:br>
              <a:rPr lang="ru-RU" sz="2000" b="1" dirty="0" smtClean="0">
                <a:ln w="11430"/>
                <a:gradFill>
                  <a:gsLst>
                    <a:gs pos="0">
                      <a:srgbClr val="777C84">
                        <a:tint val="90000"/>
                        <a:satMod val="120000"/>
                      </a:srgbClr>
                    </a:gs>
                    <a:gs pos="25000">
                      <a:srgbClr val="777C84">
                        <a:tint val="93000"/>
                        <a:satMod val="120000"/>
                      </a:srgbClr>
                    </a:gs>
                    <a:gs pos="50000">
                      <a:srgbClr val="777C84">
                        <a:shade val="89000"/>
                        <a:satMod val="110000"/>
                      </a:srgbClr>
                    </a:gs>
                    <a:gs pos="75000">
                      <a:srgbClr val="777C84">
                        <a:tint val="93000"/>
                        <a:satMod val="120000"/>
                      </a:srgbClr>
                    </a:gs>
                    <a:gs pos="100000">
                      <a:srgbClr val="777C84">
                        <a:tint val="90000"/>
                        <a:satMod val="120000"/>
                      </a:srgb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</a:br>
            <a:endParaRPr lang="ru-RU" sz="2000" b="1" dirty="0">
              <a:ln w="11430"/>
              <a:gradFill>
                <a:gsLst>
                  <a:gs pos="0">
                    <a:srgbClr val="777C84">
                      <a:tint val="90000"/>
                      <a:satMod val="120000"/>
                    </a:srgbClr>
                  </a:gs>
                  <a:gs pos="25000">
                    <a:srgbClr val="777C84">
                      <a:tint val="93000"/>
                      <a:satMod val="120000"/>
                    </a:srgbClr>
                  </a:gs>
                  <a:gs pos="50000">
                    <a:srgbClr val="777C84">
                      <a:shade val="89000"/>
                      <a:satMod val="110000"/>
                    </a:srgbClr>
                  </a:gs>
                  <a:gs pos="75000">
                    <a:srgbClr val="777C84">
                      <a:tint val="93000"/>
                      <a:satMod val="120000"/>
                    </a:srgbClr>
                  </a:gs>
                  <a:gs pos="100000">
                    <a:srgbClr val="777C84">
                      <a:tint val="90000"/>
                      <a:satMod val="120000"/>
                    </a:srgb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286116" y="2071678"/>
            <a:ext cx="25003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Нет - </a:t>
            </a:r>
            <a:r>
              <a:rPr lang="ru-RU" dirty="0" err="1" smtClean="0">
                <a:solidFill>
                  <a:schemeClr val="bg1"/>
                </a:solidFill>
              </a:rPr>
              <a:t>нет</a:t>
            </a:r>
            <a:r>
              <a:rPr lang="ru-RU" dirty="0" smtClean="0">
                <a:solidFill>
                  <a:schemeClr val="bg1"/>
                </a:solidFill>
              </a:rPr>
              <a:t>! Соловей Не поёт для свиней Позови –</a:t>
            </a:r>
            <a:r>
              <a:rPr lang="ru-RU" dirty="0" err="1" smtClean="0">
                <a:solidFill>
                  <a:schemeClr val="bg1"/>
                </a:solidFill>
              </a:rPr>
              <a:t>ка</a:t>
            </a:r>
            <a:r>
              <a:rPr lang="ru-RU" dirty="0" smtClean="0">
                <a:solidFill>
                  <a:schemeClr val="bg1"/>
                </a:solidFill>
              </a:rPr>
              <a:t> лучше….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4" grpId="0"/>
      <p:bldP spid="15" grpId="0"/>
      <p:bldP spid="16" grpId="0"/>
      <p:bldP spid="23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1138</TotalTime>
  <Words>1034</Words>
  <Application>Microsoft Office PowerPoint</Application>
  <PresentationFormat>Экран (4:3)</PresentationFormat>
  <Paragraphs>148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3" baseType="lpstr">
      <vt:lpstr>Arial</vt:lpstr>
      <vt:lpstr>Calibri</vt:lpstr>
      <vt:lpstr>Century Schoolbook</vt:lpstr>
      <vt:lpstr>Monotype Corsiva</vt:lpstr>
      <vt:lpstr>Times New Roman</vt:lpstr>
      <vt:lpstr>Wingdings</vt:lpstr>
      <vt:lpstr>Wingdings 2</vt:lpstr>
      <vt:lpstr>Эркер</vt:lpstr>
      <vt:lpstr>К 135-летию со дня рождения Корнея Ивановича Чуковского 31 марта 1882 – 28 октября 1969 </vt:lpstr>
      <vt:lpstr>Презентация PowerPoint</vt:lpstr>
      <vt:lpstr>Презентация PowerPoint</vt:lpstr>
      <vt:lpstr> Корней Иванович Чуковский (Николай Иванович Корнейчуков) родился в Петербурге в 1882 году в бедной семье. Свое детство он провел в Одессе и Николаеве. В одесской гимназии он познакомился и подружился с Борисом Житковым, в будущем также знаменитым детским писателем. Чуковский часто ходил в дом к Житкову, где пользовался богатой библиотекой, собранной родителями Бориса. Из гимназии будущего поэта исключили по причине "низкого" происхождения, так как мать Чуковского была прачкой, а отца уже не было. Заработки матери были настолько мизерными, что их едва хватало, чтобы как-то сводить концы с концами. Но юноша не сдался, он занимался самостоятельно и сдал экзамены, получив аттестат зрелости</vt:lpstr>
      <vt:lpstr> С юношеских лет вел трудовую жизнь, много читал, изучил самостоятельно английский и французский языки. В 1901 году начал печататься в газете "Одесские новости", в качестве корреспондента которой был в 1903 направлен в Лондон. Целый год жил в Англии, изучал английскую литературу, писал о ней в русской печати. После возвращения поселился в Петербурге, занялся литературной критикой, сотрудничал в журнале "Весы". Первая детская поэма "Крокодил" (1916) родилась случайно. Корней Иванович вместе с маленьким сыном ехали в поезде. Мальчик болел и, чтобы отвлечь его от страданий, Корней Иванович начал рифмовать строки под стук колес.</vt:lpstr>
      <vt:lpstr>Дети в жизни Чуковского стали поистине источником сил и вдохновения. В его доме в подмосковном поселке Переделкино, куда он окончательно переехал в 1950-е гг., часто собиралось до полутора тысяч детей. Чуковский устраивал для них праздники "Здравствуй, лето" и "Прощай, лето". Много общаясь с детьми, Чуковский пришел к выводу, что они слишком мало читают и, отрезав большой кусок земли от своего дачного участка в Переделкино, построил там библиотеку для детей. "Библиотеку я построил, хочется до конца жизни построить детский сад", - говорил Чуковский.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Наши любимые загадки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Медиатека</cp:lastModifiedBy>
  <cp:revision>87</cp:revision>
  <dcterms:modified xsi:type="dcterms:W3CDTF">2017-01-19T11:26:09Z</dcterms:modified>
</cp:coreProperties>
</file>