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7" r:id="rId2"/>
    <p:sldId id="273" r:id="rId3"/>
    <p:sldId id="263" r:id="rId4"/>
    <p:sldId id="259" r:id="rId5"/>
    <p:sldId id="285" r:id="rId6"/>
    <p:sldId id="272" r:id="rId7"/>
    <p:sldId id="274" r:id="rId8"/>
    <p:sldId id="284" r:id="rId9"/>
    <p:sldId id="294" r:id="rId10"/>
    <p:sldId id="287" r:id="rId11"/>
    <p:sldId id="276" r:id="rId12"/>
    <p:sldId id="288" r:id="rId13"/>
    <p:sldId id="289" r:id="rId14"/>
    <p:sldId id="290" r:id="rId15"/>
    <p:sldId id="258" r:id="rId16"/>
    <p:sldId id="271" r:id="rId17"/>
    <p:sldId id="277" r:id="rId18"/>
    <p:sldId id="279" r:id="rId19"/>
    <p:sldId id="278" r:id="rId20"/>
    <p:sldId id="291" r:id="rId21"/>
    <p:sldId id="266" r:id="rId22"/>
    <p:sldId id="292" r:id="rId23"/>
    <p:sldId id="280" r:id="rId24"/>
    <p:sldId id="295" r:id="rId25"/>
    <p:sldId id="286" r:id="rId26"/>
    <p:sldId id="269" r:id="rId27"/>
    <p:sldId id="260" r:id="rId28"/>
    <p:sldId id="293" r:id="rId29"/>
    <p:sldId id="282" r:id="rId30"/>
    <p:sldId id="281" r:id="rId31"/>
    <p:sldId id="283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9900"/>
    <a:srgbClr val="FFFF00"/>
    <a:srgbClr val="CA1002"/>
    <a:srgbClr val="00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8" autoAdjust="0"/>
    <p:restoredTop sz="94728" autoAdjust="0"/>
  </p:normalViewPr>
  <p:slideViewPr>
    <p:cSldViewPr>
      <p:cViewPr varScale="1">
        <p:scale>
          <a:sx n="87" d="100"/>
          <a:sy n="87" d="100"/>
        </p:scale>
        <p:origin x="10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15976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976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39A9C-9AE3-4C35-BC77-136A80B91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3683E-B7E3-4387-AB08-51B30C025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6F16C-D079-4D9D-AEB3-EC3733E8F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97FAD-B514-4BE2-9847-00B752D8C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591E7-918D-4D67-8A6E-868B79AE6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0E4E2-3204-41C8-B699-D5800BF9A2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87D3C-752B-4D57-BC08-1EDD5F76A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0CBC9-D65F-4508-85A1-024E864B5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BD7BF-0297-4A71-911B-66AF95C14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A693D-1BE7-45B4-84DE-6586682C1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FA51A-B85D-4364-B5B3-4969B85AE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73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73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Arial" pitchFamily="34" charset="0"/>
                </a:endParaRPr>
              </a:p>
            </p:txBody>
          </p:sp>
        </p:grpSp>
      </p:grpSp>
      <p:sp>
        <p:nvSpPr>
          <p:cNvPr id="15873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873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873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73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873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910A47C-AE13-43F8-AE69-438224E58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1" name="Picture 13" descr="рисун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1481" y="2061369"/>
            <a:ext cx="3221038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WordArt 11"/>
          <p:cNvSpPr>
            <a:spLocks noChangeArrowheads="1" noChangeShapeType="1" noTextEdit="1"/>
          </p:cNvSpPr>
          <p:nvPr/>
        </p:nvSpPr>
        <p:spPr bwMode="auto">
          <a:xfrm>
            <a:off x="1403350" y="188913"/>
            <a:ext cx="6840538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CA1002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Сказка О</a:t>
            </a:r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CA1002"/>
                    </a:gs>
                  </a:gsLst>
                  <a:path path="rect">
                    <a:fillToRect l="50000" t="50000" r="50000" b="50000"/>
                  </a:path>
                </a:gradFill>
                <a:latin typeface="Times New Roman"/>
                <a:cs typeface="Times New Roman"/>
              </a:rPr>
              <a:t>. Уайльда "Мальчик-звезда".</a:t>
            </a:r>
          </a:p>
        </p:txBody>
      </p:sp>
      <p:sp>
        <p:nvSpPr>
          <p:cNvPr id="7182" name="WordArt 14"/>
          <p:cNvSpPr>
            <a:spLocks noChangeArrowheads="1" noChangeShapeType="1" noTextEdit="1"/>
          </p:cNvSpPr>
          <p:nvPr/>
        </p:nvSpPr>
        <p:spPr bwMode="auto">
          <a:xfrm>
            <a:off x="4211638" y="4149725"/>
            <a:ext cx="43926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i="1" kern="1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chemeClr val="accent1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                          </a:t>
            </a:r>
          </a:p>
          <a:p>
            <a:pPr algn="ctr">
              <a:defRPr/>
            </a:pPr>
            <a:r>
              <a:rPr lang="ru-RU" sz="3600" i="1" kern="10">
                <a:ln w="12700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chemeClr val="accent1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                    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Портрет мальчика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9326" y="1981200"/>
            <a:ext cx="545874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10178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988840"/>
            <a:ext cx="7272337" cy="4032548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u="sng" dirty="0" smtClean="0"/>
              <a:t>Литературный портрет</a:t>
            </a:r>
            <a:r>
              <a:rPr lang="ru-RU" sz="2800" b="1" dirty="0" smtClean="0"/>
              <a:t> – словесное изображение внешности героя: его лица, фигуры, манеры держаться, говорить. В портрете отражается характер героя, внутренний мир, авторская оценка.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dirty="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765175"/>
            <a:ext cx="7272337" cy="5256213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i="1" u="sng" smtClean="0"/>
              <a:t>Литературный портрет</a:t>
            </a:r>
            <a:r>
              <a:rPr lang="ru-RU" sz="2800" b="1" smtClean="0"/>
              <a:t> – словесное изображение внешности героя: его лица, фигуры, манеры держаться, говорить. В портрете отражается характер героя, внутренний мир, авторская оценка.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i="1" smtClean="0"/>
              <a:t>Красив; лицо белое; кудри, как лепестки нарцисса; губы, как лепестки алой розы; глаза, как фиалки; строен; высок, как цветок</a:t>
            </a:r>
          </a:p>
        </p:txBody>
      </p:sp>
    </p:spTree>
    <p:extLst>
      <p:ext uri="{BB962C8B-B14F-4D97-AF65-F5344CB8AC3E}">
        <p14:creationId xmlns:p14="http://schemas.microsoft.com/office/powerpoint/2010/main" val="322730530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Внешняя красота</a:t>
            </a:r>
          </a:p>
          <a:p>
            <a:r>
              <a:rPr lang="ru-RU" dirty="0"/>
              <a:t>золотые кудри – как лепестки нарцисса</a:t>
            </a:r>
          </a:p>
          <a:p>
            <a:r>
              <a:rPr lang="ru-RU" dirty="0"/>
              <a:t> губы – лепестки роз </a:t>
            </a:r>
          </a:p>
          <a:p>
            <a:r>
              <a:rPr lang="ru-RU" dirty="0"/>
              <a:t>глаза – фиалки</a:t>
            </a:r>
          </a:p>
          <a:p>
            <a:r>
              <a:rPr lang="ru-RU" dirty="0"/>
              <a:t> строен – как цветок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272867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Внутренний мир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он вырос себялюбивым, гордым и жестоким; </a:t>
            </a:r>
          </a:p>
          <a:p>
            <a:r>
              <a:rPr lang="ru-RU" dirty="0"/>
              <a:t>смотрел сверху вниз; </a:t>
            </a:r>
          </a:p>
          <a:p>
            <a:r>
              <a:rPr lang="ru-RU" dirty="0"/>
              <a:t>он помыкал детьми и называл их своими слугами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738850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smtClean="0">
                <a:solidFill>
                  <a:srgbClr val="FF9900"/>
                </a:solidFill>
              </a:rPr>
              <a:t>Человек с каменным сердцем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Лучше слепые глаза, </a:t>
            </a:r>
          </a:p>
          <a:p>
            <a:pPr marL="0" indent="0"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чем каменное сердце.</a:t>
            </a:r>
          </a:p>
          <a:p>
            <a:pPr marL="0" indent="0"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i="1" dirty="0" smtClean="0"/>
              <a:t>«Повесть об </a:t>
            </a:r>
            <a:r>
              <a:rPr lang="ru-RU" sz="2000" i="1" dirty="0" err="1" smtClean="0"/>
              <a:t>Акире</a:t>
            </a:r>
            <a:r>
              <a:rPr lang="ru-RU" sz="2000" i="1" dirty="0" smtClean="0"/>
              <a:t> Премудром»</a:t>
            </a:r>
          </a:p>
          <a:p>
            <a:pPr marL="0" indent="0" eaLnBrk="1" hangingPunct="1">
              <a:lnSpc>
                <a:spcPct val="90000"/>
              </a:lnSpc>
              <a:defRPr/>
            </a:pPr>
            <a:endParaRPr lang="ru-RU" sz="2400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116013" y="2060575"/>
            <a:ext cx="7543800" cy="4114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«В доме, где живут люди с каменными сердцами, всегда будет стужа…»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mtClean="0"/>
              <a:t>  </a:t>
            </a:r>
            <a:endParaRPr lang="ru-RU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i="1" smtClean="0"/>
              <a:t>«Стужа» (разг.) – «холод», «мороз», (перен.) – «отчуждение», «непонимание»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8175" y="260350"/>
            <a:ext cx="7235825" cy="4114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Как Мальчик-звезда относился к окружающим: </a:t>
            </a:r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к животному миру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к беднякам и больным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к приемным родителям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к детям, к своим сверстникам?</a:t>
            </a:r>
          </a:p>
        </p:txBody>
      </p:sp>
      <p:sp>
        <p:nvSpPr>
          <p:cNvPr id="193540" name="Rectangle 4"/>
          <p:cNvSpPr>
            <a:spLocks noChangeArrowheads="1"/>
          </p:cNvSpPr>
          <p:nvPr/>
        </p:nvSpPr>
        <p:spPr bwMode="auto">
          <a:xfrm>
            <a:off x="900113" y="4652963"/>
            <a:ext cx="82438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Одним из дурных последствий жестокого поступка является то, что ожесточаются сердца очевидцев.</a:t>
            </a:r>
          </a:p>
          <a:p>
            <a:pPr algn="r">
              <a:defRPr/>
            </a:pPr>
            <a:r>
              <a:rPr lang="ru-RU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Ч.Бакстон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276475"/>
            <a:ext cx="4105275" cy="4114800"/>
          </a:xfrm>
        </p:spPr>
        <p:txBody>
          <a:bodyPr/>
          <a:lstStyle/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уродливое обличие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гонения, насмешки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душевная боль, </a:t>
            </a:r>
            <a:r>
              <a:rPr lang="en-US" smtClean="0"/>
              <a:t>  </a:t>
            </a:r>
            <a:r>
              <a:rPr lang="ru-RU" smtClean="0"/>
              <a:t>страдания</a:t>
            </a:r>
            <a:r>
              <a:rPr lang="en-US" smtClean="0"/>
              <a:t>;</a:t>
            </a:r>
            <a:endParaRPr lang="ru-RU" smtClean="0"/>
          </a:p>
          <a:p>
            <a:pPr marL="0" indent="0" eaLnBrk="1" hangingPunct="1">
              <a:buFontTx/>
              <a:buChar char="-"/>
              <a:defRPr/>
            </a:pPr>
            <a:r>
              <a:rPr lang="ru-RU" smtClean="0"/>
              <a:t>одиночество</a:t>
            </a:r>
            <a:r>
              <a:rPr lang="en-US" smtClean="0"/>
              <a:t>.</a:t>
            </a:r>
            <a:endParaRPr lang="ru-RU" smtClean="0"/>
          </a:p>
        </p:txBody>
      </p:sp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1116013" y="260350"/>
            <a:ext cx="65532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3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На что обречен</a:t>
            </a: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3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человек с каменным сердцем?</a:t>
            </a:r>
          </a:p>
        </p:txBody>
      </p:sp>
      <p:pic>
        <p:nvPicPr>
          <p:cNvPr id="196613" name="Picture 5" descr="рисунок2"/>
          <p:cNvPicPr>
            <a:picLocks noChangeAspect="1" noChangeArrowheads="1"/>
          </p:cNvPicPr>
          <p:nvPr/>
        </p:nvPicPr>
        <p:blipFill>
          <a:blip r:embed="rId2">
            <a:lum bright="6000" contrast="18000"/>
          </a:blip>
          <a:srcRect/>
          <a:stretch>
            <a:fillRect/>
          </a:stretch>
        </p:blipFill>
        <p:spPr bwMode="auto">
          <a:xfrm>
            <a:off x="5191125" y="1700213"/>
            <a:ext cx="39528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765175"/>
            <a:ext cx="8172450" cy="48355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mtClean="0"/>
              <a:t>Какой поступок Мальчика-звезды, по вашему мнению, самый жестокий?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2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mtClean="0"/>
              <a:t>Почему в глазах нищенки отразился ужас и она не могла отвести взгляда от Мальчика-звезды?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2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mtClean="0"/>
              <a:t>Действительно ли его мать была некрасива?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2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mtClean="0"/>
              <a:t>Почему он не поверил, что эта женщина -  его мать?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200" smtClean="0"/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mtClean="0"/>
              <a:t>Как определил Лесоруб поведение мальчика?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5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portr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89138"/>
            <a:ext cx="3216275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3924300" y="188913"/>
            <a:ext cx="5040313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65113" algn="just"/>
            <a:r>
              <a:rPr lang="ru-RU" sz="2000"/>
              <a:t>Английский писатель, драматург, критик. </a:t>
            </a:r>
            <a:endParaRPr lang="en-US" sz="2000"/>
          </a:p>
          <a:p>
            <a:pPr indent="265113" algn="just"/>
            <a:r>
              <a:rPr lang="ru-RU" sz="2000"/>
              <a:t>Родился в семье известного ирландского хирурга и англичанки, поэтессы. </a:t>
            </a:r>
            <a:endParaRPr lang="en-US" sz="2000"/>
          </a:p>
          <a:p>
            <a:pPr indent="265113" algn="just"/>
            <a:r>
              <a:rPr lang="ru-RU" sz="2000"/>
              <a:t>Учился в Дублинском и Оксфордском университетах. </a:t>
            </a:r>
            <a:endParaRPr lang="en-US" sz="2000"/>
          </a:p>
          <a:p>
            <a:pPr indent="265113" algn="just"/>
            <a:r>
              <a:rPr lang="ru-RU" sz="2000"/>
              <a:t>После окончания университета отправился в путешествие по Италии и Греции; </a:t>
            </a:r>
            <a:endParaRPr lang="en-US" sz="2000"/>
          </a:p>
          <a:p>
            <a:pPr indent="265113" algn="just"/>
            <a:r>
              <a:rPr lang="ru-RU" sz="2000"/>
              <a:t>в 1882 в городах США выступал с лекциями по эстетике. </a:t>
            </a:r>
            <a:endParaRPr lang="en-US" sz="2000"/>
          </a:p>
          <a:p>
            <a:pPr indent="265113" algn="just"/>
            <a:r>
              <a:rPr lang="ru-RU" sz="2000"/>
              <a:t>Вернувшись в Лондон, сотрудничал в газетах и журналах.</a:t>
            </a:r>
            <a:endParaRPr lang="en-US" sz="2000"/>
          </a:p>
          <a:p>
            <a:pPr indent="265113" algn="just"/>
            <a:r>
              <a:rPr lang="ru-RU" sz="2000"/>
              <a:t> Первая книга ("Стихи") вышла в 1881. </a:t>
            </a:r>
            <a:endParaRPr lang="en-US" sz="2000"/>
          </a:p>
          <a:p>
            <a:pPr indent="265113" algn="just"/>
            <a:r>
              <a:rPr lang="ru-RU" sz="2000"/>
              <a:t>Среди произведений Оскара Уайльда - стихотворения, сказки ("Счастливый принц</a:t>
            </a:r>
            <a:r>
              <a:rPr lang="en-US" sz="2000"/>
              <a:t>”</a:t>
            </a:r>
            <a:r>
              <a:rPr lang="ru-RU" sz="2000"/>
              <a:t>, "Звездный мальчик</a:t>
            </a:r>
            <a:r>
              <a:rPr lang="en-US" sz="2000"/>
              <a:t>”</a:t>
            </a:r>
            <a:r>
              <a:rPr lang="ru-RU" sz="2000"/>
              <a:t>), новеллы (Кентервильское привидение</a:t>
            </a:r>
            <a:r>
              <a:rPr lang="en-US" sz="2000"/>
              <a:t>”</a:t>
            </a:r>
            <a:r>
              <a:rPr lang="ru-RU" sz="2000"/>
              <a:t>), романы, пьесы, критические статьи.</a:t>
            </a: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755650" y="0"/>
            <a:ext cx="28082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CA1002"/>
                </a:solidFill>
              </a:rPr>
              <a:t>Оскар Фингал О</a:t>
            </a:r>
            <a:r>
              <a:rPr lang="en-US" sz="2800">
                <a:solidFill>
                  <a:srgbClr val="CA1002"/>
                </a:solidFill>
              </a:rPr>
              <a:t>’</a:t>
            </a:r>
            <a:r>
              <a:rPr lang="ru-RU" sz="2800">
                <a:solidFill>
                  <a:srgbClr val="CA1002"/>
                </a:solidFill>
              </a:rPr>
              <a:t>Флаэрти Уилс Уайльд (1854-1900)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645" y="1203767"/>
            <a:ext cx="5602710" cy="44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58756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6413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14" name="Text Box 10"/>
          <p:cNvSpPr txBox="1">
            <a:spLocks noChangeArrowheads="1"/>
          </p:cNvSpPr>
          <p:nvPr/>
        </p:nvSpPr>
        <p:spPr bwMode="auto">
          <a:xfrm rot="2289434">
            <a:off x="2339975" y="1700213"/>
            <a:ext cx="1152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</a:rPr>
              <a:t>злоба</a:t>
            </a:r>
          </a:p>
        </p:txBody>
      </p:sp>
      <p:sp>
        <p:nvSpPr>
          <p:cNvPr id="175115" name="Text Box 11"/>
          <p:cNvSpPr txBox="1">
            <a:spLocks noChangeArrowheads="1"/>
          </p:cNvSpPr>
          <p:nvPr/>
        </p:nvSpPr>
        <p:spPr bwMode="auto">
          <a:xfrm rot="-1013208">
            <a:off x="1692275" y="3500438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равнодушие</a:t>
            </a:r>
          </a:p>
        </p:txBody>
      </p:sp>
      <p:sp>
        <p:nvSpPr>
          <p:cNvPr id="175116" name="Text Box 12"/>
          <p:cNvSpPr txBox="1">
            <a:spLocks noChangeArrowheads="1"/>
          </p:cNvSpPr>
          <p:nvPr/>
        </p:nvSpPr>
        <p:spPr bwMode="auto">
          <a:xfrm rot="-303319">
            <a:off x="4211638" y="1052513"/>
            <a:ext cx="4889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</a:rPr>
              <a:t>жестокость</a:t>
            </a:r>
          </a:p>
        </p:txBody>
      </p:sp>
      <p:sp>
        <p:nvSpPr>
          <p:cNvPr id="175117" name="Text Box 13"/>
          <p:cNvSpPr txBox="1">
            <a:spLocks noChangeArrowheads="1"/>
          </p:cNvSpPr>
          <p:nvPr/>
        </p:nvSpPr>
        <p:spPr bwMode="auto">
          <a:xfrm rot="-2600925">
            <a:off x="5435600" y="1989138"/>
            <a:ext cx="1871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</a:rPr>
              <a:t>гордыня</a:t>
            </a:r>
          </a:p>
        </p:txBody>
      </p:sp>
      <p:sp>
        <p:nvSpPr>
          <p:cNvPr id="175118" name="Text Box 14"/>
          <p:cNvSpPr txBox="1">
            <a:spLocks noChangeArrowheads="1"/>
          </p:cNvSpPr>
          <p:nvPr/>
        </p:nvSpPr>
        <p:spPr bwMode="auto">
          <a:xfrm rot="-684392">
            <a:off x="6011863" y="3141663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</a:rPr>
              <a:t>себялюбие</a:t>
            </a:r>
          </a:p>
        </p:txBody>
      </p:sp>
      <p:sp>
        <p:nvSpPr>
          <p:cNvPr id="175119" name="Text Box 15"/>
          <p:cNvSpPr txBox="1">
            <a:spLocks noChangeArrowheads="1"/>
          </p:cNvSpPr>
          <p:nvPr/>
        </p:nvSpPr>
        <p:spPr bwMode="auto">
          <a:xfrm rot="2572863">
            <a:off x="4529138" y="4632325"/>
            <a:ext cx="191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брезгливость</a:t>
            </a:r>
          </a:p>
        </p:txBody>
      </p:sp>
      <p:sp>
        <p:nvSpPr>
          <p:cNvPr id="175120" name="Text Box 16"/>
          <p:cNvSpPr txBox="1">
            <a:spLocks noChangeArrowheads="1"/>
          </p:cNvSpPr>
          <p:nvPr/>
        </p:nvSpPr>
        <p:spPr bwMode="auto">
          <a:xfrm rot="-3402339">
            <a:off x="2778919" y="4502944"/>
            <a:ext cx="1793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бессердечие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5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5" grpId="0"/>
      <p:bldP spid="175116" grpId="0"/>
      <p:bldP spid="175117" grpId="0"/>
      <p:bldP spid="175118" grpId="0"/>
      <p:bldP spid="175119" grpId="0"/>
      <p:bldP spid="1751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АФОРИЗМЫ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Не наружность нужно украшать, но быть красивыми в духовных начинаниях.   </a:t>
            </a:r>
          </a:p>
          <a:p>
            <a:r>
              <a:rPr lang="ru-RU" sz="2800" dirty="0"/>
              <a:t>Фалес</a:t>
            </a:r>
          </a:p>
          <a:p>
            <a:r>
              <a:rPr lang="ru-RU" sz="2800" dirty="0"/>
              <a:t>При красоте души не замечаешь </a:t>
            </a:r>
            <a:r>
              <a:rPr lang="ru-RU" sz="2800" dirty="0" err="1"/>
              <a:t>физиче</a:t>
            </a:r>
            <a:r>
              <a:rPr lang="ru-RU" sz="2800" dirty="0"/>
              <a:t> -</a:t>
            </a:r>
            <a:r>
              <a:rPr lang="ru-RU" sz="2800" dirty="0" err="1"/>
              <a:t>ского</a:t>
            </a:r>
            <a:r>
              <a:rPr lang="ru-RU" sz="2800" dirty="0"/>
              <a:t> несовершенства.</a:t>
            </a:r>
          </a:p>
          <a:p>
            <a:r>
              <a:rPr lang="ru-RU" sz="2800" dirty="0"/>
              <a:t>И. </a:t>
            </a:r>
            <a:r>
              <a:rPr lang="ru-RU" sz="2800" dirty="0" err="1"/>
              <a:t>Шевелёв</a:t>
            </a:r>
            <a:endParaRPr lang="ru-RU" sz="2800" dirty="0"/>
          </a:p>
          <a:p>
            <a:r>
              <a:rPr lang="ru-RU" sz="2800" dirty="0"/>
              <a:t>Одним из дурных последствий жестокого поступка является то, что ожесточаются сердца очевидцев.                        </a:t>
            </a:r>
            <a:endParaRPr lang="ru-RU" sz="2800" dirty="0" smtClean="0"/>
          </a:p>
          <a:p>
            <a:r>
              <a:rPr lang="ru-RU" sz="2800" dirty="0" smtClean="0"/>
              <a:t>  </a:t>
            </a:r>
            <a:r>
              <a:rPr lang="ru-RU" sz="2800" dirty="0"/>
              <a:t>Ч. </a:t>
            </a:r>
            <a:r>
              <a:rPr lang="ru-RU" sz="2800" dirty="0" err="1"/>
              <a:t>Бакстон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967496"/>
      </p:ext>
    </p:extLst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75" y="765175"/>
            <a:ext cx="6983413" cy="547211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Каково авторское отношение к герою?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Справедливо ли наказал автор Мальчика-звезду?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Как он искупил тяжкую вину?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Изменился ли герой в конце сказки?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mtClean="0"/>
              <a:t>С чего начались изменения в его душе?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476672"/>
            <a:ext cx="849694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683693"/>
      </p:ext>
    </p:extLst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Какое вознаграждение получает Мальчик-звезда за свою доброту, милосердие, терпение, страдание в конце сказки?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0577" y="1981200"/>
            <a:ext cx="513624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3870"/>
      </p:ext>
    </p:extLst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3375"/>
            <a:ext cx="7543800" cy="111601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/>
              <a:t>Вопросы для размышления: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424863" cy="4114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Почему Мальчик-звезда ценил больше всего на свете красоту лица, а не человеческую доброту?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Почему так долго Мальчик-звезда не защищал и не понимал зверюшек?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Кто больше всех страдал на свете от плохих поступков Мальчика-звезды?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Можно ли простить Мальчику все беды и несчастья, которые он причинил людям?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За что мама Мальчика-звезды любила своего сына?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Разве можно отказаться от своей мамы?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Почему все сверстники повиновались Мальчику-звезде?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Может ли эта сказка научить чему-нибудь взрослых?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Грустный или веселый конец  сказки?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Почему Мальчик-звезда так рано умер и не успел сделать много хорошего?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Почему преемник Мальчика-звезды был тираном?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Имеет ли человек право считать себя лучше  других людей?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sz="2000" smtClean="0"/>
              <a:t>Всегда ли поступки человека связаны с его будущей жизнью?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9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92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9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92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92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92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рисунок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404813"/>
            <a:ext cx="4016375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900113" y="908050"/>
            <a:ext cx="3384550" cy="39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И Королева сказала ему: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Вот твой отец, которому </a:t>
            </a:r>
            <a:r>
              <a:rPr lang="ru-RU" sz="2400" b="1"/>
              <a:t>ты помог в час нужды.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А Король сказал: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ru-RU" sz="2400"/>
              <a:t>Вот твоя мать, чьи ноги ты </a:t>
            </a:r>
            <a:r>
              <a:rPr lang="ru-RU" sz="2400" b="1"/>
              <a:t>омыл своими слезами</a:t>
            </a:r>
            <a:r>
              <a:rPr lang="ru-RU" sz="2400"/>
              <a:t>…</a:t>
            </a:r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539750" y="5445125"/>
            <a:ext cx="889317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Вывод: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Через страдания, одиночество герой осознал свои поступки, понял, за что был наказан.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7639000" cy="4539208"/>
          </a:xfrm>
        </p:spPr>
        <p:txBody>
          <a:bodyPr/>
          <a:lstStyle/>
          <a:p>
            <a:r>
              <a:rPr lang="ru-RU" dirty="0"/>
              <a:t>Не всё то золото, что блестит.</a:t>
            </a:r>
          </a:p>
          <a:p>
            <a:r>
              <a:rPr lang="ru-RU" dirty="0"/>
              <a:t> Красна ягодка, да на вкус горька.</a:t>
            </a:r>
          </a:p>
          <a:p>
            <a:r>
              <a:rPr lang="ru-RU" dirty="0"/>
              <a:t> Доброта всегда одержит верх над красотой.  </a:t>
            </a:r>
          </a:p>
          <a:p>
            <a:r>
              <a:rPr lang="ru-RU" dirty="0"/>
              <a:t>Красота без доброты умирает. </a:t>
            </a:r>
          </a:p>
          <a:p>
            <a:r>
              <a:rPr lang="ru-RU" dirty="0"/>
              <a:t> Как аукнется, так и откликнется.</a:t>
            </a:r>
          </a:p>
          <a:p>
            <a:r>
              <a:rPr lang="ru-RU" dirty="0"/>
              <a:t> Жизнь дана на добрые дела.</a:t>
            </a:r>
          </a:p>
          <a:p>
            <a:r>
              <a:rPr lang="ru-RU" dirty="0"/>
              <a:t> Снаружи красота, внутри пустота.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368895"/>
      </p:ext>
    </p:extLst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385888"/>
            <a:ext cx="7777162" cy="54721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smtClean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smtClean="0"/>
              <a:t>Истинная красота невозможна без доброты, глубины внутреннего мира человека, без чувства ответственности за свои поступки.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3600" smtClean="0"/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smtClean="0"/>
              <a:t>При красоте невольно веришь в красоту души. При красоте души не замечаешь физического несовершенства.</a:t>
            </a:r>
          </a:p>
          <a:p>
            <a:pPr marL="0" indent="0" algn="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smtClean="0"/>
              <a:t>И.Шевелев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8" name="Picture 4" descr="рисунки для урока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404813"/>
            <a:ext cx="3930650" cy="6119812"/>
          </a:xfrm>
          <a:noFill/>
        </p:spPr>
      </p:pic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971550" y="1989138"/>
            <a:ext cx="40338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u="sng">
                <a:solidFill>
                  <a:srgbClr val="FFFF00"/>
                </a:solidFill>
              </a:rPr>
              <a:t>Притча</a:t>
            </a:r>
            <a:r>
              <a:rPr lang="ru-RU" sz="3600"/>
              <a:t> – иносказательный поучительный рассказ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9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9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Домашнее задание: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05038"/>
            <a:ext cx="8142287" cy="41148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ru-RU" smtClean="0"/>
              <a:t>Ответить письменно на вопрос :</a:t>
            </a:r>
          </a:p>
          <a:p>
            <a:pPr marL="0" indent="0" algn="ctr" eaLnBrk="1" hangingPunct="1"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ru-RU" i="1" smtClean="0"/>
              <a:t>«Как мы должны относиться к близким людям, которые нас окружают?»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619250" y="476250"/>
            <a:ext cx="6551613" cy="590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Пусть благосклонна будет к тем звезда,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Кто дарит свет, тепло, улыбку людям,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Кто любит жизнь и верен ей всегда,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Хоть и подвержен грозам, бурям.</a:t>
            </a:r>
          </a:p>
          <a:p>
            <a:pPr>
              <a:spcBef>
                <a:spcPct val="50000"/>
              </a:spcBef>
            </a:pPr>
            <a:endParaRPr lang="ru-RU" sz="900" b="1">
              <a:solidFill>
                <a:srgbClr val="FFFF00"/>
              </a:solidFill>
              <a:latin typeface="Monotype Corsiva" pitchFamily="66" charset="0"/>
            </a:endParaRP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Гори, сияй, звезда, минуя туч,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На небосклоне радости и счастья,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Чтоб ни один надежды луч</a:t>
            </a: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FF00"/>
                </a:solidFill>
                <a:latin typeface="Monotype Corsiva" pitchFamily="66" charset="0"/>
              </a:rPr>
              <a:t>Не погасили дни ненастья.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692150"/>
            <a:ext cx="6192838" cy="548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8820472" cy="614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02549"/>
      </p:ext>
    </p:extLst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23" name="Text Box 7"/>
          <p:cNvSpPr txBox="1">
            <a:spLocks noChangeArrowheads="1"/>
          </p:cNvSpPr>
          <p:nvPr/>
        </p:nvSpPr>
        <p:spPr bwMode="auto">
          <a:xfrm>
            <a:off x="3059113" y="2492375"/>
            <a:ext cx="3095625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CA1002"/>
                </a:solidFill>
              </a:rPr>
              <a:t>небесное тело</a:t>
            </a:r>
          </a:p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CA1002"/>
                </a:solidFill>
              </a:rPr>
              <a:t>желтые</a:t>
            </a:r>
          </a:p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CA1002"/>
                </a:solidFill>
              </a:rPr>
              <a:t>красные</a:t>
            </a:r>
          </a:p>
          <a:p>
            <a:pPr algn="ctr">
              <a:spcBef>
                <a:spcPct val="50000"/>
              </a:spcBef>
            </a:pPr>
            <a:r>
              <a:rPr lang="ru-RU" sz="2400" dirty="0">
                <a:solidFill>
                  <a:srgbClr val="CA1002"/>
                </a:solidFill>
              </a:rPr>
              <a:t>оранжевые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8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8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84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84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467" name="Text Box 3"/>
          <p:cNvSpPr txBox="1">
            <a:spLocks noChangeArrowheads="1"/>
          </p:cNvSpPr>
          <p:nvPr/>
        </p:nvSpPr>
        <p:spPr bwMode="auto">
          <a:xfrm>
            <a:off x="1331913" y="3573463"/>
            <a:ext cx="2305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красота</a:t>
            </a:r>
          </a:p>
        </p:txBody>
      </p:sp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2555875" y="1844675"/>
            <a:ext cx="1223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даль</a:t>
            </a:r>
          </a:p>
        </p:txBody>
      </p:sp>
      <p:sp>
        <p:nvSpPr>
          <p:cNvPr id="190469" name="Text Box 5"/>
          <p:cNvSpPr txBox="1">
            <a:spLocks noChangeArrowheads="1"/>
          </p:cNvSpPr>
          <p:nvPr/>
        </p:nvSpPr>
        <p:spPr bwMode="auto">
          <a:xfrm>
            <a:off x="5076825" y="1557338"/>
            <a:ext cx="790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путь</a:t>
            </a:r>
          </a:p>
        </p:txBody>
      </p:sp>
      <p:sp>
        <p:nvSpPr>
          <p:cNvPr id="190470" name="Text Box 6"/>
          <p:cNvSpPr txBox="1">
            <a:spLocks noChangeArrowheads="1"/>
          </p:cNvSpPr>
          <p:nvPr/>
        </p:nvSpPr>
        <p:spPr bwMode="auto">
          <a:xfrm>
            <a:off x="5795963" y="3141663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загадочность</a:t>
            </a:r>
          </a:p>
        </p:txBody>
      </p:sp>
      <p:sp>
        <p:nvSpPr>
          <p:cNvPr id="190471" name="Text Box 7"/>
          <p:cNvSpPr txBox="1">
            <a:spLocks noChangeArrowheads="1"/>
          </p:cNvSpPr>
          <p:nvPr/>
        </p:nvSpPr>
        <p:spPr bwMode="auto">
          <a:xfrm>
            <a:off x="5292725" y="4652963"/>
            <a:ext cx="1368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слава</a:t>
            </a:r>
            <a:r>
              <a:rPr lang="ru-RU">
                <a:solidFill>
                  <a:schemeClr val="bg1"/>
                </a:solidFill>
              </a:rPr>
              <a:t>, </a:t>
            </a:r>
            <a:r>
              <a:rPr lang="ru-RU" sz="2000" b="1">
                <a:solidFill>
                  <a:srgbClr val="990000"/>
                </a:solidFill>
              </a:rPr>
              <a:t>успех</a:t>
            </a:r>
          </a:p>
        </p:txBody>
      </p:sp>
      <p:sp>
        <p:nvSpPr>
          <p:cNvPr id="190472" name="Text Box 8"/>
          <p:cNvSpPr txBox="1">
            <a:spLocks noChangeArrowheads="1"/>
          </p:cNvSpPr>
          <p:nvPr/>
        </p:nvSpPr>
        <p:spPr bwMode="auto">
          <a:xfrm>
            <a:off x="2843213" y="5013325"/>
            <a:ext cx="9350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990000"/>
                </a:solidFill>
              </a:rPr>
              <a:t>свет</a:t>
            </a:r>
          </a:p>
        </p:txBody>
      </p:sp>
    </p:spTree>
    <p:extLst>
      <p:ext uri="{BB962C8B-B14F-4D97-AF65-F5344CB8AC3E}">
        <p14:creationId xmlns:p14="http://schemas.microsoft.com/office/powerpoint/2010/main" val="141096529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0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/>
      <p:bldP spid="190469" grpId="0"/>
      <p:bldP spid="190470" grpId="0"/>
      <p:bldP spid="190471" grpId="0"/>
      <p:bldP spid="1904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332656"/>
            <a:ext cx="770485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82853"/>
      </p:ext>
    </p:extLst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885</Words>
  <Application>Microsoft Office PowerPoint</Application>
  <PresentationFormat>Экран (4:3)</PresentationFormat>
  <Paragraphs>132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Monotype Corsiva</vt:lpstr>
      <vt:lpstr>Tahoma</vt:lpstr>
      <vt:lpstr>Times New Roman</vt:lpstr>
      <vt:lpstr>Wingdings</vt:lpstr>
      <vt:lpstr>Сумерки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Портрет мальчика </vt:lpstr>
      <vt:lpstr>Презентация PowerPoint</vt:lpstr>
      <vt:lpstr>Презентация PowerPoint</vt:lpstr>
      <vt:lpstr>Презентация PowerPoint</vt:lpstr>
      <vt:lpstr>Внутренний мир </vt:lpstr>
      <vt:lpstr>Человек с каменным сердцем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АФОРИЗМЫ</vt:lpstr>
      <vt:lpstr>Презентация PowerPoint</vt:lpstr>
      <vt:lpstr>Презентация PowerPoint</vt:lpstr>
      <vt:lpstr>Какое вознаграждение получает Мальчик-звезда за свою доброту, милосердие, терпение, страдание в конце сказки?</vt:lpstr>
      <vt:lpstr>Вопросы для размышления:</vt:lpstr>
      <vt:lpstr>Презентация PowerPoint</vt:lpstr>
      <vt:lpstr>пословицы</vt:lpstr>
      <vt:lpstr>Презентация PowerPoint</vt:lpstr>
      <vt:lpstr>Домашнее задание: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Медиатека</cp:lastModifiedBy>
  <cp:revision>139</cp:revision>
  <dcterms:created xsi:type="dcterms:W3CDTF">2007-02-04T15:47:26Z</dcterms:created>
  <dcterms:modified xsi:type="dcterms:W3CDTF">2018-12-03T10:16:24Z</dcterms:modified>
</cp:coreProperties>
</file>