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6" r:id="rId3"/>
    <p:sldId id="297" r:id="rId4"/>
    <p:sldId id="261" r:id="rId5"/>
    <p:sldId id="262" r:id="rId6"/>
    <p:sldId id="263" r:id="rId7"/>
    <p:sldId id="264" r:id="rId8"/>
    <p:sldId id="266" r:id="rId9"/>
    <p:sldId id="270" r:id="rId10"/>
    <p:sldId id="274" r:id="rId11"/>
    <p:sldId id="279" r:id="rId12"/>
    <p:sldId id="277" r:id="rId13"/>
    <p:sldId id="291" r:id="rId14"/>
    <p:sldId id="293" r:id="rId15"/>
    <p:sldId id="292" r:id="rId16"/>
    <p:sldId id="284" r:id="rId17"/>
    <p:sldId id="286" r:id="rId18"/>
    <p:sldId id="287" r:id="rId19"/>
    <p:sldId id="28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B67D8"/>
    <a:srgbClr val="EF8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87" d="100"/>
          <a:sy n="87" d="100"/>
        </p:scale>
        <p:origin x="150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05.07.2024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2268" y="2730936"/>
            <a:ext cx="7947211" cy="1733756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Профсоюзная организация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1487" y="4534698"/>
            <a:ext cx="3142496" cy="928935"/>
          </a:xfrm>
        </p:spPr>
        <p:txBody>
          <a:bodyPr>
            <a:normAutofit/>
          </a:bodyPr>
          <a:lstStyle/>
          <a:p>
            <a:pPr algn="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профсоюзной организации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Зиятдинова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Д.А.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268" y="988267"/>
            <a:ext cx="83338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altLang="ru-RU" sz="12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Заинская</a:t>
            </a:r>
            <a:r>
              <a:rPr lang="ru-RU" altLang="ru-RU" sz="1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средняя общеобразовательная школа №7</a:t>
            </a: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с углубленным изучением отдельных предметов» </a:t>
            </a:r>
            <a:r>
              <a:rPr lang="ru-RU" altLang="ru-RU" sz="1200" b="1" dirty="0" err="1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Заинского</a:t>
            </a:r>
            <a:r>
              <a:rPr lang="ru-RU" altLang="ru-RU" sz="1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муниципального района Республики Татарстан </a:t>
            </a: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Эмблема_ЗСОШ-_7 - коп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582" y="1585912"/>
            <a:ext cx="1280582" cy="12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636383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 - правовая база нашей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SC0270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20265554">
            <a:off x="369126" y="3283263"/>
            <a:ext cx="3524275" cy="2643206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DSC0270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43174" y="785794"/>
            <a:ext cx="4130377" cy="2428892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SC0270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438616">
            <a:off x="5286380" y="2928934"/>
            <a:ext cx="3302531" cy="3000396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Профсоюзный уголок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SC0216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857884" y="2285992"/>
            <a:ext cx="2854282" cy="3589760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SC0217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428728" y="857232"/>
            <a:ext cx="3905275" cy="2457972"/>
          </a:xfrm>
          <a:prstGeom prst="round2Diag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2" descr="C:\Users\З\Desktop\профлидер\проф. фото\_DSC559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714752"/>
            <a:ext cx="3857651" cy="2581996"/>
          </a:xfrm>
          <a:prstGeom prst="round2DiagRect">
            <a:avLst/>
          </a:prstGeom>
          <a:ln w="88900" cap="sq" cmpd="thickThin">
            <a:noFill/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09" t="19023" r="-286" b="31305"/>
          <a:stretch/>
        </p:blipFill>
        <p:spPr>
          <a:xfrm>
            <a:off x="0" y="620688"/>
            <a:ext cx="3960440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1" t="24150" r="1302" b="26500"/>
          <a:stretch/>
        </p:blipFill>
        <p:spPr>
          <a:xfrm>
            <a:off x="5004048" y="476672"/>
            <a:ext cx="3514700" cy="3384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1" r="-400" b="33201"/>
          <a:stretch/>
        </p:blipFill>
        <p:spPr>
          <a:xfrm>
            <a:off x="2843808" y="3501008"/>
            <a:ext cx="3442692" cy="3024336"/>
          </a:xfrm>
          <a:prstGeom prst="rect">
            <a:avLst/>
          </a:prstGeom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13690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7203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036" r="-3066" b="33007"/>
          <a:stretch/>
        </p:blipFill>
        <p:spPr>
          <a:xfrm>
            <a:off x="395536" y="1052736"/>
            <a:ext cx="7920880" cy="52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2556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820891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91881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Круглогодично  профсоюз предоставляет возможность членам профсоюза отдыхать и проходить лечение в различных санаториях.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magada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2641204">
            <a:off x="5279999" y="4129996"/>
            <a:ext cx="2454969" cy="1590819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ukr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5400000">
            <a:off x="3571868" y="4500569"/>
            <a:ext cx="2286014" cy="1714511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zs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9817738">
            <a:off x="1980488" y="4368620"/>
            <a:ext cx="2214546" cy="1660910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ler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1066313">
            <a:off x="1042465" y="3569150"/>
            <a:ext cx="2095514" cy="1541405"/>
          </a:xfrm>
          <a:prstGeom prst="round2DiagRect">
            <a:avLst>
              <a:gd name="adj1" fmla="val 46927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domstart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 rot="15040941">
            <a:off x="1398627" y="2111587"/>
            <a:ext cx="2210883" cy="1503982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 descr="gk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 rot="17015710">
            <a:off x="2904389" y="1816070"/>
            <a:ext cx="2071682" cy="1432913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sem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rot="19722419">
            <a:off x="4371877" y="1715679"/>
            <a:ext cx="2076456" cy="1557342"/>
          </a:xfrm>
          <a:prstGeom prst="round2DiagRect">
            <a:avLst>
              <a:gd name="adj1" fmla="val 50000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gv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629505">
            <a:off x="5626270" y="2606520"/>
            <a:ext cx="2095515" cy="1571636"/>
          </a:xfrm>
          <a:prstGeom prst="round2DiagRect">
            <a:avLst>
              <a:gd name="adj1" fmla="val 42525"/>
              <a:gd name="adj2" fmla="val 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vik1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3071802" y="3000372"/>
            <a:ext cx="2571768" cy="1714512"/>
          </a:xfrm>
          <a:prstGeom prst="ellipse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28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так же: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285720" y="928670"/>
            <a:ext cx="8572560" cy="928694"/>
          </a:xfrm>
          <a:prstGeom prst="ribbon">
            <a:avLst>
              <a:gd name="adj1" fmla="val 16667"/>
              <a:gd name="adj2" fmla="val 55757"/>
            </a:avLst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EB67D8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4612" y="1285860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Работа с молодёжью</a:t>
            </a:r>
          </a:p>
          <a:p>
            <a:pPr algn="ctr"/>
            <a:endParaRPr lang="ru-RU" sz="20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Лента лицом вниз 5"/>
          <p:cNvSpPr/>
          <p:nvPr/>
        </p:nvSpPr>
        <p:spPr>
          <a:xfrm>
            <a:off x="285720" y="2143116"/>
            <a:ext cx="8572560" cy="1000132"/>
          </a:xfrm>
          <a:prstGeom prst="ribbon">
            <a:avLst>
              <a:gd name="adj1" fmla="val 16667"/>
              <a:gd name="adj2" fmla="val 55419"/>
            </a:avLst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57422" y="2285992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Регулярная информатизация о работе профкома</a:t>
            </a:r>
            <a:endParaRPr lang="ru-RU" sz="24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214282" y="3500438"/>
            <a:ext cx="8643998" cy="1071570"/>
          </a:xfrm>
          <a:prstGeom prst="ribbon">
            <a:avLst>
              <a:gd name="adj1" fmla="val 16667"/>
              <a:gd name="adj2" fmla="val 54098"/>
            </a:avLst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14546" y="3714753"/>
            <a:ext cx="471490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Работа с ветеранами Великой Отечественной войны</a:t>
            </a:r>
          </a:p>
          <a:p>
            <a:endParaRPr lang="ru-RU" sz="20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214282" y="4929198"/>
            <a:ext cx="8715436" cy="1071570"/>
          </a:xfrm>
          <a:prstGeom prst="ribbon">
            <a:avLst>
              <a:gd name="adj1" fmla="val 16667"/>
              <a:gd name="adj2" fmla="val 55201"/>
            </a:avLst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57422" y="5072074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Участие в акциях солидарных действий</a:t>
            </a:r>
          </a:p>
          <a:p>
            <a:pPr algn="ctr"/>
            <a:endParaRPr lang="ru-RU" sz="24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57232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маяк Профком нам светит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собой вперёд ведёт…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согреет, и приветит,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поможет и поймёт.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Ну, а праздник наступает –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него полно забот: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Всем подарки покупает,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«Программу» подберёт…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профсоюзе все Вас ждут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помогут, здесь поймут.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спор возник у Вас,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Разрешим мы в тот же час.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Защитим мы Вас всегда,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обидим никогда.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вступайте в профсоюз,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Вам  здесь рады, Вас здесь ждут!!!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71480"/>
            <a:ext cx="28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Волна 2"/>
          <p:cNvSpPr/>
          <p:nvPr/>
        </p:nvSpPr>
        <p:spPr>
          <a:xfrm>
            <a:off x="500034" y="1357298"/>
            <a:ext cx="8215370" cy="4357718"/>
          </a:xfrm>
          <a:prstGeom prst="wave">
            <a:avLst/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LeftDown"/>
              <a:lightRig rig="threePt" dir="t"/>
            </a:scene3d>
          </a:bodyPr>
          <a:lstStyle/>
          <a:p>
            <a:pPr algn="ctr"/>
            <a:endParaRPr lang="ru-RU" dirty="0">
              <a:ln>
                <a:solidFill>
                  <a:srgbClr val="7030A0"/>
                </a:solidFill>
              </a:ln>
              <a:solidFill>
                <a:srgbClr val="FF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434113">
            <a:off x="1000100" y="2643182"/>
            <a:ext cx="7215238" cy="1938992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4746"/>
                <a:gd name="adj2" fmla="val 0"/>
              </a:avLst>
            </a:prstTxWarp>
            <a:spAutoFit/>
          </a:bodyPr>
          <a:lstStyle/>
          <a:p>
            <a:pPr algn="ctr"/>
            <a:r>
              <a:rPr lang="ru-RU" sz="6000" b="1" dirty="0" smtClean="0">
                <a:ln>
                  <a:solidFill>
                    <a:srgbClr val="7030A0"/>
                  </a:solidFill>
                </a:ln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000" b="1" dirty="0">
              <a:ln>
                <a:solidFill>
                  <a:srgbClr val="7030A0"/>
                </a:solidFill>
              </a:ln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08590" y="1874558"/>
            <a:ext cx="4467466" cy="4481144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работают 49 учителей, педагог-организатор, педагог-психолог, социальный педагог, педагог-библиотекарь, 36 работников техперсонала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педагогов имеют высшую квалификационную категорию, 23 педагога - первую квалификационную категорию, 5 - молодых специалистов.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начало 2019  года в школе 685 обучающихся,  25 класс-комплектов, 4 класса – с углубленным изучением математики, 1 класс - с углубленным изучением обществознания, 10 класс – физико-математического профиля, 11 класс – социально-экономического профиля. 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" b="13347"/>
          <a:stretch/>
        </p:blipFill>
        <p:spPr>
          <a:xfrm>
            <a:off x="5489762" y="3553217"/>
            <a:ext cx="3489512" cy="2551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53084" y="1416139"/>
            <a:ext cx="7990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Биканов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Игорь Александрович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53084" y="911554"/>
            <a:ext cx="72177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</a:t>
            </a:r>
          </a:p>
        </p:txBody>
      </p:sp>
    </p:spTree>
    <p:extLst>
      <p:ext uri="{BB962C8B-B14F-4D97-AF65-F5344CB8AC3E}">
        <p14:creationId xmlns:p14="http://schemas.microsoft.com/office/powerpoint/2010/main" val="1115440600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2427"/>
            <a:ext cx="7992888" cy="6218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b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Профсоюзе быть выгодно?</a:t>
            </a:r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профсоюзная организация - есть орган, выступающий от имени работников.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профсоюзная организация - есть коллективный договор, есть возможность контролировать соблюдение прав и гарантий работников.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профсоюзная организация - есть возможность защиты социальных гарантий в реализации права на труд.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Есть профсоюзная организация - есть возможность получить помощь и поддержку коллег.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профсоюзная организация - есть возможность получать бесплатную юридическую помощь, обращаться с жалобами и заявлениями по всем вопросам, касающимися защиты прав работников.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176324"/>
      </p:ext>
    </p:extLst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722313" y="7072336"/>
            <a:ext cx="7772400" cy="714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57233"/>
            <a:ext cx="7772400" cy="4786346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   нашего  профсоюза –      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  его массовости,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сплоченности членов, в энергичном 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принципиальном  профсоюзном комитете, который: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ru-RU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ротягивает руку помощи!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ешает социальные проблемы!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тстаивает права и интересы человека труда!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ормирует основные требования к работодателю!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одействует росту заработной платы!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существляет реальную помощь при аттестации!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ридически поддерживает и защищает!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нает, что делать!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задача профсоюза  —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защита трудовых, социально-экономических, духовных прав и интересов членов профсоюза.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задачи нашей организации: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Защита социальных прав и профессиональных интересов членов профсоюза;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Общественный контроль за соблюдением законодательства о труде и охране труда;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Улучшение материального положения, укрепление здоровья и повышение жизненного уровня членов профсоюза.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214446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принципы деятельности Профсоюза: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785926"/>
            <a:ext cx="78581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Приоритет положений Устава Профсоюза при принятии решений.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Добровольность вступления в Профсоюз и выхода из него, равные права всех членов Профсоюза.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Солидарность, взаимопомощь и ответственность организаций Профсоюза перед членами Профсоюза и Профсоюзом за реализацию уставных целей и задач Профсоюза.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Коллегиальность в работе всех организаций и органов Профсоюза, личная ответственность работников, избранных (деле­гированных) в профсоюзные органы.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Гласность и открытость в работе профсоюзных организаций, выборных профсоюзных органов всех уровней профсоюзной структуры.</a:t>
            </a: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42966"/>
            <a:ext cx="8229600" cy="1428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285860"/>
            <a:ext cx="74295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 Обязательность выполнения решений коллегиальных и вышестоящих вы­борных профсоюзных органов, принятых в пределах уставных полномочий.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Уважение мнения члена Профсоюза.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8. Выборность профсоюзных органов, их отчетность перед организациями и членами Профсоюза.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9. Самостоятельность организаций Профсоюза и их выборных органов в пределах уставных полномочий.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10. Соблюдение финансовой дисциплины органами и организациями Профсоюза.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11. Сохранение профсоюзного стажа за членами других профсоюзов, входящих в Федерацию Независимых Профсоюзов России, перешедшими на работу или учебу в организации системы образования.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28670"/>
            <a:ext cx="864399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Первичная профсоюзная организация           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осуществляет свою работу,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следующим направлениям: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Мотивация членства в профсоюзе.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Нормативно-правовое обеспечение деятельности профсоюза.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работы с кадрами и активом, обучение кадров.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Информационная работа, учет замечаний, сбор предложений.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работы профсоюзного органа (совершенствование структуры, планирование деятельности, проведение собраний).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взаимодействия с вышестоящим профсоюзом.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Проведение отчетно-выборной кампании.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Контроль за исполнением постановлений профсоюзных органов, постановлений собраний, решений профкома, коллективного договора.</a:t>
            </a:r>
          </a:p>
          <a:p>
            <a:pPr eaLnBrk="0" hangingPunct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Организация и ведение учета профсоюзного членства.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Лента лицом вниз 5"/>
          <p:cNvSpPr/>
          <p:nvPr/>
        </p:nvSpPr>
        <p:spPr>
          <a:xfrm>
            <a:off x="214282" y="1714488"/>
            <a:ext cx="8643998" cy="4572032"/>
          </a:xfrm>
          <a:prstGeom prst="ribbon">
            <a:avLst>
              <a:gd name="adj1" fmla="val 16667"/>
              <a:gd name="adj2" fmla="val 61268"/>
            </a:avLst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1429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члены профкома  серьезные, добросовестные, ответственные люди, которые с душой выполняют все поручения.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3000372"/>
            <a:ext cx="52149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Профкомов в мире много разных есть,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наш – он несравнимый, без сомнения,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 всем помочь и каждого зажечь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Использует он каждое мгновение!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496</Words>
  <Application>Microsoft Office PowerPoint</Application>
  <PresentationFormat>Экран (4:3)</PresentationFormat>
  <Paragraphs>90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Verdana</vt:lpstr>
      <vt:lpstr>Тема Office</vt:lpstr>
      <vt:lpstr>Профсоюзная организация</vt:lpstr>
      <vt:lpstr>Презентация PowerPoint</vt:lpstr>
      <vt:lpstr>Презентация PowerPoint</vt:lpstr>
      <vt:lpstr>Презентация PowerPoint</vt:lpstr>
      <vt:lpstr>  Главная задача профсоюза  — защита трудовых, социально-экономических, духовных прав и интересов членов профсоюза.   Основные задачи нашей организации:  - Защита социальных прав и профессиональных интересов членов профсоюза; - Общественный контроль за соблюдением законодательства о труде и охране труда; - Улучшение материального положения, укрепление здоровья и повышение жизненного уровня членов профсоюза. </vt:lpstr>
      <vt:lpstr> Основные принципы деятельности Профсоюза: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81</cp:revision>
  <dcterms:created xsi:type="dcterms:W3CDTF">2014-06-24T15:51:35Z</dcterms:created>
  <dcterms:modified xsi:type="dcterms:W3CDTF">2024-07-05T05:22:53Z</dcterms:modified>
</cp:coreProperties>
</file>