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94" r:id="rId2"/>
    <p:sldId id="305" r:id="rId3"/>
    <p:sldId id="307" r:id="rId4"/>
    <p:sldId id="299" r:id="rId5"/>
    <p:sldId id="300" r:id="rId6"/>
    <p:sldId id="298" r:id="rId7"/>
    <p:sldId id="315" r:id="rId8"/>
    <p:sldId id="289" r:id="rId9"/>
    <p:sldId id="271" r:id="rId10"/>
    <p:sldId id="316" r:id="rId11"/>
    <p:sldId id="319" r:id="rId12"/>
    <p:sldId id="320" r:id="rId13"/>
    <p:sldId id="306" r:id="rId14"/>
    <p:sldId id="308" r:id="rId15"/>
    <p:sldId id="309" r:id="rId16"/>
    <p:sldId id="29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310E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544" y="-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7287454-7EDA-45CF-8C18-F1D272E0F43D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149966-A34C-41DE-9B1F-40EBF3593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828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1A948-604D-4C53-8D97-59E29B85DA5A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D35BB-48E3-42C3-A139-34AE8959A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447C-7E63-4837-A801-1C83336E879C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BAAC2-C1AF-4D36-9CDB-33F0EC5D2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C3A23-D8C8-418E-9792-EC3B2B1A6603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DDB1E-3212-400C-BAA1-082A351D3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8F40A-8195-4169-99D2-030E777683BB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67D2D-8D40-47C6-B0B0-3C5ABE802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EE3C2-C54B-4339-A775-15C63F437B4B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2E529-472D-4525-BDA0-3DE5509A5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004EC-34E2-461E-8F05-9DCC0506D194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92C1-C4D6-4569-9B5F-33434F8F3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ABE11-AF6A-467A-B6A4-7CEF294276EB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34333-942A-45D5-9436-B946DFFB8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66380-8B36-4AE9-BF8A-7D2B89CE1358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5CFD9-8DB0-4E8A-9163-2B1B0CBC2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A72DA-C437-4AB7-B75D-AFD78ADCA874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A1D2B-381E-4B1B-987C-06A28139C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FD7B5-1ECD-48D5-81BC-2352DDB62530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36C5B-930E-4981-AAAA-16521720D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4F1A5-C571-4C6D-A788-AA2C1C5D9CC1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3BEB8-6478-4B3C-971D-35B4D0840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586B73-3EE7-41F0-8B89-E9126A1352BC}" type="datetimeFigureOut">
              <a:rPr lang="ru-RU"/>
              <a:pPr>
                <a:defRPr/>
              </a:pPr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570A5A-BE25-4291-8CD0-1AABA94F9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sportacadem.ru/" TargetMode="External"/><Relationship Id="rId4" Type="http://schemas.openxmlformats.org/officeDocument/2006/relationships/hyperlink" Target="mailto:pk@sportacadem.r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0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196751"/>
            <a:ext cx="8206680" cy="4464497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sz="3200" b="1" dirty="0" smtClean="0">
                <a:latin typeface="Times New Roman" pitchFamily="18" charset="0"/>
              </a:rPr>
              <a:t>Федеральное государственное бюджетное образовательное учреждение  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высшего профессионального образования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«ПОВОЛЖСКАЯ ГОСУДАРСТВЕННАЯ АКАДЕМИЯ ФИЗИЧЕСКОЙ КУЛЬТУРЫ, СПОРТА И ТУРИЗМА»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(ФГБОУ ВПО «Поволжская </a:t>
            </a:r>
            <a:r>
              <a:rPr lang="ru-RU" sz="3200" b="1" dirty="0" err="1" smtClean="0">
                <a:latin typeface="Times New Roman" pitchFamily="18" charset="0"/>
              </a:rPr>
              <a:t>ГАФКСиТ</a:t>
            </a:r>
            <a:r>
              <a:rPr lang="ru-RU" sz="3200" b="1" dirty="0" smtClean="0">
                <a:latin typeface="Times New Roman" pitchFamily="18" charset="0"/>
              </a:rPr>
              <a:t>»)</a:t>
            </a:r>
            <a:endParaRPr lang="ru-RU" sz="32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Лого горизонт.png"/>
          <p:cNvPicPr>
            <a:picLocks noChangeAspect="1"/>
          </p:cNvPicPr>
          <p:nvPr/>
        </p:nvPicPr>
        <p:blipFill>
          <a:blip r:embed="rId2"/>
          <a:srcRect b="39999"/>
          <a:stretch>
            <a:fillRect/>
          </a:stretch>
        </p:blipFill>
        <p:spPr bwMode="auto">
          <a:xfrm>
            <a:off x="0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6" descr="Стилеобразующий элемент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0957" y="1196752"/>
            <a:ext cx="8352928" cy="365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defRPr/>
            </a:pPr>
            <a:endParaRPr lang="ru-RU" sz="1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подготовки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культура </a:t>
            </a: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1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</a:p>
          <a:p>
            <a:pPr marL="457200" lvl="0" indent="-457200" algn="ctr">
              <a:lnSpc>
                <a:spcPct val="80000"/>
              </a:lnSpc>
              <a:spcBef>
                <a:spcPct val="20000"/>
              </a:spcBef>
              <a:defRPr/>
            </a:pPr>
            <a:endParaRPr lang="ru-RU" sz="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Теория и методика физической культуры </a:t>
            </a:r>
            <a:r>
              <a:rPr lang="en-US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письменное тестирование</a:t>
            </a:r>
            <a:r>
              <a:rPr lang="en-US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i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6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395536" y="980728"/>
            <a:ext cx="8352928" cy="399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достижений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по программам магистратуры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спортивной квалификации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спорта»,   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спорта международного класса»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звания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«Заслуженный мастер спорта»,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наличии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+ 10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/>
              <a:t> </a:t>
            </a:r>
          </a:p>
          <a:p>
            <a:pPr algn="ctr"/>
            <a:endParaRPr lang="ru-RU" sz="1200" b="1" u="sng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253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463" y="764704"/>
            <a:ext cx="8229600" cy="108012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достижений при поступлении по программам бакалавриата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0430" y="2531417"/>
            <a:ext cx="3610744" cy="3417475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подготовки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«Сервис»                    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«Туризм»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«Менеджмент»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«Гостиничное дело»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62559" y="2531417"/>
            <a:ext cx="4536504" cy="358836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статуса чемпиона и призера Олимпийских игр,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игр, чемпиона мира, чемпиона Европы, победителя первенства мира, первенства Европы по видам спорта, включенным в программы Олимпийских игр,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игр, наличие серебряного и (или) золотого значка, полученного за результаты сдачи норм физкультурного комплекса «Готов к труду и обороне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+ 10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33815" y="1761976"/>
            <a:ext cx="82418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аттестата о среднем общем образовании с отличием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07525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251520" y="515532"/>
            <a:ext cx="8712968" cy="60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2300" b="1" u="sng" dirty="0" smtClean="0">
                <a:solidFill>
                  <a:srgbClr val="FF0000"/>
                </a:solidFill>
                <a:latin typeface="Times New Roman" pitchFamily="18" charset="0"/>
              </a:rPr>
              <a:t>При </a:t>
            </a:r>
            <a:r>
              <a:rPr lang="ru-RU" sz="2300" b="1" u="sng" dirty="0">
                <a:solidFill>
                  <a:srgbClr val="FF0000"/>
                </a:solidFill>
                <a:latin typeface="Times New Roman" pitchFamily="18" charset="0"/>
              </a:rPr>
              <a:t>поступлении необходимо предоставить: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latin typeface="Times New Roman" pitchFamily="18" charset="0"/>
              </a:rPr>
              <a:t> </a:t>
            </a:r>
            <a:r>
              <a:rPr lang="ru-RU" sz="2300" b="1" i="1" dirty="0" smtClean="0"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Заявление;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Документ</a:t>
            </a: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удостоверяющий личность (паспорт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);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Документ </a:t>
            </a: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государственного образца о среднем (полном) общем или среднем профессиональном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образовании; 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 фотографии </a:t>
            </a: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(3х4 см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.);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Медицинская </a:t>
            </a: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справка </a:t>
            </a:r>
            <a:r>
              <a:rPr lang="en-US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№ 086-У;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Военный </a:t>
            </a: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билет или приписное свидетельство  (для юношей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Документы, дающие право на льготное поступление и получение дополнительных баллов за личные достижения.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en-US" sz="25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8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179512" y="515532"/>
            <a:ext cx="8784976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200" b="1" u="sng" dirty="0">
                <a:solidFill>
                  <a:srgbClr val="FF0000"/>
                </a:solidFill>
                <a:latin typeface="Times New Roman" pitchFamily="18" charset="0"/>
              </a:rPr>
              <a:t>Сроки подачи документов</a:t>
            </a:r>
          </a:p>
          <a:p>
            <a:pPr algn="ctr">
              <a:lnSpc>
                <a:spcPct val="150000"/>
              </a:lnSpc>
            </a:pPr>
            <a:endParaRPr lang="ru-RU" sz="1200" u="sng" dirty="0" smtClean="0">
              <a:latin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u="sng" dirty="0" smtClean="0">
                <a:latin typeface="Times New Roman" pitchFamily="18" charset="0"/>
              </a:rPr>
              <a:t>ОЧНАЯ </a:t>
            </a:r>
            <a:r>
              <a:rPr lang="ru-RU" sz="2200" u="sng" dirty="0">
                <a:latin typeface="Times New Roman" pitchFamily="18" charset="0"/>
              </a:rPr>
              <a:t>ФОРМА ОБУЧЕНИЯ</a:t>
            </a:r>
          </a:p>
          <a:p>
            <a:pPr algn="ctr"/>
            <a:r>
              <a:rPr lang="ru-RU" sz="2200" b="1" dirty="0" err="1">
                <a:latin typeface="Times New Roman" pitchFamily="18" charset="0"/>
              </a:rPr>
              <a:t>Бакалавриат</a:t>
            </a:r>
            <a:endParaRPr lang="ru-RU" sz="2200" dirty="0">
              <a:latin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200" b="1" dirty="0">
                <a:latin typeface="Times New Roman" pitchFamily="18" charset="0"/>
              </a:rPr>
              <a:t>с 16 июня по </a:t>
            </a:r>
            <a:r>
              <a:rPr lang="ru-RU" sz="2200" b="1" dirty="0" smtClean="0">
                <a:latin typeface="Times New Roman" pitchFamily="18" charset="0"/>
              </a:rPr>
              <a:t>10 июля </a:t>
            </a:r>
            <a:r>
              <a:rPr lang="ru-RU" sz="2200" dirty="0">
                <a:latin typeface="Times New Roman" pitchFamily="18" charset="0"/>
              </a:rPr>
              <a:t>(физическая культура, адаптивная физическая культура, рекреация и спортивно-оздоровительный туризм)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200" b="1" dirty="0">
                <a:latin typeface="Times New Roman" pitchFamily="18" charset="0"/>
              </a:rPr>
              <a:t>с 16 июня по</a:t>
            </a:r>
            <a:r>
              <a:rPr lang="ru-RU" sz="2200" dirty="0">
                <a:latin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</a:rPr>
              <a:t>24 </a:t>
            </a:r>
            <a:r>
              <a:rPr lang="ru-RU" sz="2200" b="1" dirty="0">
                <a:latin typeface="Times New Roman" pitchFamily="18" charset="0"/>
              </a:rPr>
              <a:t>июля </a:t>
            </a:r>
            <a:r>
              <a:rPr lang="ru-RU" sz="2200" dirty="0" smtClean="0">
                <a:latin typeface="Times New Roman" pitchFamily="18" charset="0"/>
              </a:rPr>
              <a:t>(</a:t>
            </a:r>
            <a:r>
              <a:rPr lang="ru-RU" sz="2200" dirty="0">
                <a:latin typeface="Times New Roman" pitchFamily="18" charset="0"/>
              </a:rPr>
              <a:t>сервис, туризм, гостиничное дело, менеджмент)</a:t>
            </a:r>
            <a:endParaRPr lang="ru-RU" sz="2200" b="1" dirty="0">
              <a:latin typeface="Times New Roman" pitchFamily="18" charset="0"/>
            </a:endParaRPr>
          </a:p>
          <a:p>
            <a:pPr algn="ctr"/>
            <a:r>
              <a:rPr lang="ru-RU" sz="2200" u="sng" dirty="0">
                <a:latin typeface="Times New Roman" pitchFamily="18" charset="0"/>
              </a:rPr>
              <a:t>ЗАОЧНАЯ ФОРМА ОБУЧЕНИЯ </a:t>
            </a:r>
          </a:p>
          <a:p>
            <a:pPr algn="ctr"/>
            <a:r>
              <a:rPr lang="ru-RU" sz="2200" b="1" dirty="0" err="1">
                <a:latin typeface="Times New Roman" pitchFamily="18" charset="0"/>
              </a:rPr>
              <a:t>Бакалавриат</a:t>
            </a:r>
            <a:endParaRPr lang="ru-RU" sz="2200" dirty="0">
              <a:latin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>
                <a:latin typeface="Times New Roman" pitchFamily="18" charset="0"/>
              </a:rPr>
              <a:t>с 16 июня по</a:t>
            </a:r>
            <a:r>
              <a:rPr lang="ru-RU" sz="2200" dirty="0">
                <a:latin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</a:rPr>
              <a:t>10 июля</a:t>
            </a:r>
            <a:r>
              <a:rPr lang="ru-RU" sz="2200" dirty="0">
                <a:latin typeface="Times New Roman" pitchFamily="18" charset="0"/>
              </a:rPr>
              <a:t> </a:t>
            </a:r>
          </a:p>
          <a:p>
            <a:pPr algn="ctr"/>
            <a:endParaRPr lang="ru-RU" sz="2200" b="1" dirty="0" smtClean="0">
              <a:latin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</a:rPr>
              <a:t>Магистратура </a:t>
            </a:r>
            <a:r>
              <a:rPr lang="ru-RU" sz="2200" dirty="0" smtClean="0">
                <a:latin typeface="Times New Roman" pitchFamily="18" charset="0"/>
              </a:rPr>
              <a:t>(очная форма обучения)</a:t>
            </a:r>
            <a:endParaRPr lang="ru-RU" sz="2200" dirty="0">
              <a:latin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>
                <a:latin typeface="Times New Roman" pitchFamily="18" charset="0"/>
              </a:rPr>
              <a:t>с 16 июня по</a:t>
            </a:r>
            <a:r>
              <a:rPr lang="ru-RU" sz="2200" dirty="0">
                <a:latin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</a:rPr>
              <a:t>24 </a:t>
            </a:r>
            <a:r>
              <a:rPr lang="ru-RU" sz="2200" b="1" dirty="0">
                <a:latin typeface="Times New Roman" pitchFamily="18" charset="0"/>
              </a:rPr>
              <a:t>июля </a:t>
            </a:r>
            <a:endParaRPr lang="ru-RU" sz="2200" b="1" u="sng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5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467544" y="514752"/>
            <a:ext cx="842962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u="sng" dirty="0" smtClean="0"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u="sng" dirty="0" smtClean="0">
                <a:latin typeface="Times New Roman" pitchFamily="18" charset="0"/>
              </a:rPr>
              <a:t>Контакты </a:t>
            </a:r>
            <a:r>
              <a:rPr lang="ru-RU" sz="3200" b="1" u="sng" dirty="0">
                <a:latin typeface="Times New Roman" pitchFamily="18" charset="0"/>
              </a:rPr>
              <a:t>приемной комиссии</a:t>
            </a:r>
            <a:r>
              <a:rPr lang="ru-RU" sz="3200" b="1" dirty="0">
                <a:latin typeface="Times New Roman" pitchFamily="18" charset="0"/>
              </a:rPr>
              <a:t>:</a:t>
            </a:r>
            <a:r>
              <a:rPr lang="ru-RU" sz="3200" b="1" u="sng" dirty="0">
                <a:latin typeface="Times New Roman" pitchFamily="18" charset="0"/>
              </a:rPr>
              <a:t> </a:t>
            </a: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Телефоны: 8(843)294-90-90,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8-800-250-50-59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3200" b="1" dirty="0" smtClean="0">
                <a:latin typeface="Times New Roman" pitchFamily="18" charset="0"/>
              </a:rPr>
              <a:t>E-mail</a:t>
            </a:r>
            <a:r>
              <a:rPr lang="en-US" sz="3200" b="1" dirty="0">
                <a:latin typeface="Times New Roman" pitchFamily="18" charset="0"/>
              </a:rPr>
              <a:t>:</a:t>
            </a:r>
            <a:r>
              <a:rPr lang="ru-RU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hlinkClick r:id="rId4"/>
              </a:rPr>
              <a:t>pk@sportacadem.ru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dirty="0">
                <a:latin typeface="Times New Roman" pitchFamily="18" charset="0"/>
              </a:rPr>
              <a:t>Сайт: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hlinkClick r:id="rId5"/>
              </a:rPr>
              <a:t>www.sportacadem.ru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vkontakte.ru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abiturientofsportacadem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Адрес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420138, г. Казань, </a:t>
            </a: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Деревня Универсиады,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35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Блок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(здание Учебно-лабораторного корпуса)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4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453950" y="515532"/>
            <a:ext cx="842962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200" b="1" u="sng" dirty="0">
                <a:latin typeface="Times New Roman" pitchFamily="18" charset="0"/>
              </a:rPr>
              <a:t/>
            </a:r>
            <a:br>
              <a:rPr lang="ru-RU" sz="3200" b="1" u="sng" dirty="0">
                <a:latin typeface="Times New Roman" pitchFamily="18" charset="0"/>
              </a:rPr>
            </a:br>
            <a:endParaRPr lang="ru-RU" sz="3200" b="1" u="sng" dirty="0"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СПАСИБО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 ВНИМАНИЕ!</a:t>
            </a:r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en-US" sz="25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Лого горизонт.png"/>
          <p:cNvPicPr>
            <a:picLocks noChangeAspect="1"/>
          </p:cNvPicPr>
          <p:nvPr/>
        </p:nvPicPr>
        <p:blipFill>
          <a:blip r:embed="rId2"/>
          <a:srcRect b="39999"/>
          <a:stretch>
            <a:fillRect/>
          </a:stretch>
        </p:blipFill>
        <p:spPr bwMode="auto">
          <a:xfrm>
            <a:off x="11088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6" descr="Стилеобразующий элемент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12468"/>
            <a:ext cx="9144000" cy="334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1340768"/>
            <a:ext cx="835292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20000"/>
              </a:spcBef>
            </a:pPr>
            <a:endParaRPr lang="ru-RU" sz="2400" b="1" dirty="0">
              <a:latin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9160" y="887855"/>
            <a:ext cx="345638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576" y="857250"/>
            <a:ext cx="3672408" cy="465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27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Содержимое 2"/>
          <p:cNvSpPr txBox="1">
            <a:spLocks/>
          </p:cNvSpPr>
          <p:nvPr/>
        </p:nvSpPr>
        <p:spPr bwMode="auto">
          <a:xfrm>
            <a:off x="179512" y="507184"/>
            <a:ext cx="8784976" cy="544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Наши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преимущества:</a:t>
            </a:r>
          </a:p>
          <a:p>
            <a:pPr marL="457200" indent="-457200"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u-RU" sz="2400" b="1" u="sng" dirty="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Бюджетные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места (обучение за счет средств федерального бюджета);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Возможность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получать стипендию (академическую, социальную, повышенную);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Отсрочка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от армии (для юношей); 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Проживание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в современном студенческом кампусе в Деревне Универсиады (комфортабельные комнаты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в общежитии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Активное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использование дистанционных технологий в образовательном процессе;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Возможность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заниматься физической культурой и спортом на 7 современных объектах академии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Clr>
                <a:schemeClr val="hlink"/>
              </a:buClr>
              <a:buSzPct val="65000"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8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89570"/>
            <a:ext cx="8856983" cy="5526359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БАКАЛАВРИАТ</a:t>
            </a:r>
          </a:p>
          <a:p>
            <a:pPr lvl="0" eaLnBrk="1" hangingPunct="1">
              <a:lnSpc>
                <a:spcPct val="90000"/>
              </a:lnSpc>
              <a:spcBef>
                <a:spcPts val="0"/>
              </a:spcBef>
            </a:pPr>
            <a:r>
              <a:rPr lang="ru-RU" sz="2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Очная </a:t>
            </a:r>
            <a:r>
              <a:rPr lang="ru-RU" sz="2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обучения</a:t>
            </a:r>
          </a:p>
          <a:p>
            <a:pPr marL="457200" indent="-457200" eaLnBrk="1" hangingPunct="1"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подготовки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eaLnBrk="1" hangingPunct="1">
              <a:defRPr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«Физическая культура»</a:t>
            </a:r>
          </a:p>
          <a:p>
            <a:pPr marL="457200" indent="-457200" algn="l" eaLnBrk="1" hangingPunct="1">
              <a:defRPr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Спортивная тренировка в избранном виде спорта</a:t>
            </a:r>
          </a:p>
          <a:p>
            <a:pPr marL="457200" indent="-457200" eaLnBrk="1" hangingPunct="1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легкая атлетика, лыжный спорт, футбол, мини-футбол, хоккей, волейбол, баскетбол, академическая гребля, гребля на байдарках и каноэ,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борьба (единоборства),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теннис, бадминтон, спортивная гимнастика, художественная гимнастика, плавание, синхронное плавание, фигурное катание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09600" indent="-609600"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 eaLnBrk="1" hangingPunct="1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(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ЕГЭ, минимум - 36 баллов)</a:t>
            </a:r>
            <a:endParaRPr lang="ru-RU" sz="24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 eaLnBrk="1" hangingPunct="1">
              <a:buFontTx/>
              <a:buAutoNum type="arabicPeriod"/>
              <a:defRPr/>
            </a:pP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Биология (ЕГЭ, минимум 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- 36 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баллов)</a:t>
            </a:r>
          </a:p>
          <a:p>
            <a:pPr marL="609600" indent="-609600" algn="just">
              <a:buFontTx/>
              <a:buAutoNum type="arabicPeriod"/>
              <a:defRPr/>
            </a:pP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(общая физическая подготовка (практическое 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тестирование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))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9459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5671" y="134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802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Лого горизонт.png"/>
          <p:cNvPicPr>
            <a:picLocks noChangeAspect="1"/>
          </p:cNvPicPr>
          <p:nvPr/>
        </p:nvPicPr>
        <p:blipFill>
          <a:blip r:embed="rId2"/>
          <a:srcRect b="39999"/>
          <a:stretch>
            <a:fillRect/>
          </a:stretch>
        </p:blipFill>
        <p:spPr bwMode="auto">
          <a:xfrm>
            <a:off x="1887" y="-24968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6" descr="Стилеобразующий элемент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973882"/>
            <a:ext cx="8712968" cy="4962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подготовки</a:t>
            </a:r>
            <a:r>
              <a:rPr lang="ru-RU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«Физическая культура»</a:t>
            </a:r>
            <a:endParaRPr lang="ru-RU" sz="3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7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Профили: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Спортивный менеджмент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Физкультурное образование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</a:p>
          <a:p>
            <a:pPr marL="609600" indent="-609600">
              <a:spcBef>
                <a:spcPts val="0"/>
              </a:spcBef>
              <a:buFontTx/>
              <a:buAutoNum type="arabicPeriod"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 (</a:t>
            </a: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ЕГЭ,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spcBef>
                <a:spcPts val="0"/>
              </a:spcBef>
              <a:buFontTx/>
              <a:buAutoNum type="arabicPeriod"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Биология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ЕГЭ,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 eaLnBrk="0" hangingPunct="0">
              <a:lnSpc>
                <a:spcPct val="12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ru-RU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(общая физическая подготовка (практическое тестирование))</a:t>
            </a:r>
            <a:endParaRPr lang="ru-RU" sz="2400" i="1" dirty="0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45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1" y="1143001"/>
            <a:ext cx="8606730" cy="4518248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90000"/>
              </a:lnSpc>
              <a:defRPr/>
            </a:pP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подготовки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ru-RU" sz="12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514350" indent="-514350" algn="just" eaLnBrk="1" hangingPunct="1">
              <a:lnSpc>
                <a:spcPct val="90000"/>
              </a:lnSpc>
              <a:buAutoNum type="arabicPeriod"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«Рекреация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</a:rPr>
              <a:t>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спортивно-оздоровительный туризм»;</a:t>
            </a:r>
          </a:p>
          <a:p>
            <a:pPr marL="514350" indent="-514350" algn="just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«Физическая культура для лиц с отклонениями в состоянии здоровья (адаптивная физическая культура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)».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 eaLnBrk="1" hangingPunct="1">
              <a:lnSpc>
                <a:spcPct val="12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ru-RU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(</a:t>
            </a:r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ЕГЭ, </a:t>
            </a:r>
            <a:r>
              <a:rPr lang="ru-RU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 eaLnBrk="1" hangingPunct="1">
              <a:lnSpc>
                <a:spcPct val="12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Биология </a:t>
            </a:r>
            <a:r>
              <a:rPr lang="ru-RU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ЕГЭ, </a:t>
            </a:r>
            <a:r>
              <a:rPr lang="ru-RU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120000"/>
              </a:lnSpc>
              <a:buFontTx/>
              <a:buAutoNum type="arabicPeriod"/>
              <a:defRPr/>
            </a:pPr>
            <a:r>
              <a:rPr lang="ru-RU" sz="2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(общая физическая подготовка (практическое тестирование))</a:t>
            </a:r>
            <a:endParaRPr lang="ru-RU" sz="2600" i="1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marL="457200" indent="-457200" algn="l" eaLnBrk="1" hangingPunct="1">
              <a:lnSpc>
                <a:spcPct val="90000"/>
              </a:lnSpc>
              <a:defRPr/>
            </a:pPr>
            <a:endParaRPr lang="ru-RU" i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9459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0" y="17719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803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Лого горизонт.png"/>
          <p:cNvPicPr>
            <a:picLocks noChangeAspect="1"/>
          </p:cNvPicPr>
          <p:nvPr/>
        </p:nvPicPr>
        <p:blipFill>
          <a:blip r:embed="rId2"/>
          <a:srcRect b="39999"/>
          <a:stretch>
            <a:fillRect/>
          </a:stretch>
        </p:blipFill>
        <p:spPr bwMode="auto">
          <a:xfrm>
            <a:off x="15688" y="0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6" descr="Стилеобразующий элемент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764704"/>
            <a:ext cx="8856983" cy="525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БАКАЛАВРИАТ</a:t>
            </a: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Заочная форма </a:t>
            </a:r>
            <a:r>
              <a:rPr lang="ru-RU" sz="3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обучения</a:t>
            </a:r>
          </a:p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подготовки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</a:p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Физическая культура для лиц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отклонениями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состоянии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здоровья (адаптивная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ИСПЫТАНИЯ:</a:t>
            </a:r>
          </a:p>
          <a:p>
            <a:pPr marL="609600" indent="-609600" algn="just" eaLnBrk="1" hangingPunct="1">
              <a:spcBef>
                <a:spcPts val="0"/>
              </a:spcBef>
              <a:buFontTx/>
              <a:buAutoNum type="arabicPeriod"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(ЕГЭ / письменное тестирование)</a:t>
            </a:r>
          </a:p>
          <a:p>
            <a:pPr marL="609600" indent="-609600" algn="just" eaLnBrk="1" hangingPunct="1">
              <a:spcBef>
                <a:spcPts val="0"/>
              </a:spcBef>
              <a:buFontTx/>
              <a:buAutoNum type="arabicPeriod"/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Биология (ЕГЭ / письменное тестирование</a:t>
            </a: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 eaLnBrk="0" hangingPunct="0">
              <a:lnSpc>
                <a:spcPct val="12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ru-RU" sz="2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(общая физическая подготовка (практическое тестирование))</a:t>
            </a:r>
            <a:endParaRPr lang="ru-RU" sz="2600" i="1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6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23850" y="1124743"/>
            <a:ext cx="8568630" cy="4320481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БАКАЛАВРИАТ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0"/>
              </a:spcBef>
              <a:buNone/>
            </a:pPr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1" hangingPunct="1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4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Очная </a:t>
            </a:r>
            <a:r>
              <a:rPr lang="ru-RU" sz="3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обучения</a:t>
            </a:r>
          </a:p>
          <a:p>
            <a:pPr marL="457200" indent="-457200"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подготовки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Сервис</a:t>
            </a:r>
            <a:endParaRPr lang="ru-RU" sz="38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Менеджмент </a:t>
            </a:r>
            <a:endParaRPr lang="ru-RU" sz="3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</a:p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(ЕГЭ, </a:t>
            </a:r>
            <a:r>
              <a:rPr lang="ru-RU" sz="3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Математика (ЕГЭ, </a:t>
            </a:r>
            <a:r>
              <a:rPr lang="ru-RU" sz="3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</a:t>
            </a: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3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Обществознание (ЕГЭ, </a:t>
            </a:r>
            <a:r>
              <a:rPr lang="ru-RU" sz="3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</a:t>
            </a:r>
            <a:r>
              <a:rPr lang="ru-RU" sz="3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42 балла)</a:t>
            </a:r>
            <a:endParaRPr lang="ru-RU" sz="3800" i="1" dirty="0" smtClean="0"/>
          </a:p>
        </p:txBody>
      </p:sp>
      <p:pic>
        <p:nvPicPr>
          <p:cNvPr id="21507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13238" y="34942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 descr="Стилеобразующий элем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9550"/>
            <a:ext cx="9144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7" y="1052736"/>
            <a:ext cx="8429625" cy="482441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БАКАЛАВРИАТ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</a:pP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90000"/>
              </a:lnSpc>
              <a:spcBef>
                <a:spcPts val="0"/>
              </a:spcBef>
            </a:pPr>
            <a:r>
              <a:rPr lang="ru-RU" sz="28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Очная </a:t>
            </a:r>
            <a:r>
              <a:rPr lang="ru-RU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обучения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подготовки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eaLnBrk="1" hangingPunct="1">
              <a:lnSpc>
                <a:spcPct val="90000"/>
              </a:lnSpc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4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Туризм </a:t>
            </a:r>
          </a:p>
          <a:p>
            <a:pPr marL="457200" indent="-457200" algn="l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Гостиничное дело</a:t>
            </a:r>
          </a:p>
          <a:p>
            <a:pPr marL="457200" indent="-457200" algn="l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sz="4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ИСПЫТАНИЯ: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sz="3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 (ЕГЭ, </a:t>
            </a: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- 36 баллов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История (ЕГЭ, </a:t>
            </a: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32 балла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Обществознание (ЕГЭ, </a:t>
            </a: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минимум - 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42 балла</a:t>
            </a:r>
            <a:r>
              <a:rPr lang="ru-RU" sz="3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eaLnBrk="1" hangingPunct="1">
              <a:lnSpc>
                <a:spcPct val="90000"/>
              </a:lnSpc>
            </a:pPr>
            <a:endParaRPr lang="ru-RU" i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0483" name="Рисунок 5" descr="Лого горизонт.png"/>
          <p:cNvPicPr>
            <a:picLocks noChangeAspect="1"/>
          </p:cNvPicPr>
          <p:nvPr/>
        </p:nvPicPr>
        <p:blipFill>
          <a:blip r:embed="rId3"/>
          <a:srcRect b="39999"/>
          <a:stretch>
            <a:fillRect/>
          </a:stretch>
        </p:blipFill>
        <p:spPr bwMode="auto">
          <a:xfrm>
            <a:off x="0" y="14426"/>
            <a:ext cx="3044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739</Words>
  <Application>Microsoft Office PowerPoint</Application>
  <PresentationFormat>Экран (4:3)</PresentationFormat>
  <Paragraphs>137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Федеральное государственное бюджетное образовательное учреждение   высшего профессионального образования  «ПОВОЛЖСКАЯ ГОСУДАРСТВЕННАЯ АКАДЕМИЯ ФИЗИЧЕСКОЙ КУЛЬТУРЫ, СПОРТА И ТУРИЗМА»  (ФГБОУ ВПО «Поволжская ГАФКСиТ»)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Учет индивидуальных достижений при поступлении по программам бакалавриата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Преподаватель</cp:lastModifiedBy>
  <cp:revision>111</cp:revision>
  <dcterms:created xsi:type="dcterms:W3CDTF">2011-05-19T12:36:12Z</dcterms:created>
  <dcterms:modified xsi:type="dcterms:W3CDTF">2015-03-03T07:39:06Z</dcterms:modified>
</cp:coreProperties>
</file>