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9" r:id="rId1"/>
  </p:sldMasterIdLst>
  <p:notesMasterIdLst>
    <p:notesMasterId r:id="rId20"/>
  </p:notesMasterIdLst>
  <p:sldIdLst>
    <p:sldId id="330" r:id="rId2"/>
    <p:sldId id="333" r:id="rId3"/>
    <p:sldId id="334" r:id="rId4"/>
    <p:sldId id="335" r:id="rId5"/>
    <p:sldId id="341" r:id="rId6"/>
    <p:sldId id="342" r:id="rId7"/>
    <p:sldId id="337" r:id="rId8"/>
    <p:sldId id="344" r:id="rId9"/>
    <p:sldId id="343" r:id="rId10"/>
    <p:sldId id="348" r:id="rId11"/>
    <p:sldId id="350" r:id="rId12"/>
    <p:sldId id="357" r:id="rId13"/>
    <p:sldId id="351" r:id="rId14"/>
    <p:sldId id="352" r:id="rId15"/>
    <p:sldId id="353" r:id="rId16"/>
    <p:sldId id="354" r:id="rId17"/>
    <p:sldId id="355" r:id="rId18"/>
    <p:sldId id="356" r:id="rId19"/>
  </p:sldIdLst>
  <p:sldSz cx="9144000" cy="5143500" type="screen16x9"/>
  <p:notesSz cx="6858000" cy="9144000"/>
  <p:defaultTextStyle>
    <a:defPPr>
      <a:defRPr lang="ru-RU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24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164" d="100"/>
          <a:sy n="164" d="100"/>
        </p:scale>
        <p:origin x="-114" y="12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04DB4B-7235-42B1-A924-9802C15922EF}" type="datetimeFigureOut">
              <a:rPr lang="ru-RU" smtClean="0"/>
              <a:pPr/>
              <a:t>26.11.2020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F7EDB5-CFE0-4C0D-9803-BB02B60682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79613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D79353-59B3-41D4-A1A9-DC36E0CFDD13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724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8692BE-808A-414F-AD5F-AEE5D3A9CEA8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41263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E358C6-E46C-428F-ABEE-3593A2D07975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6094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B2A0A5D-9805-43FA-9255-6400C57A3AC5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0172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15774A-4755-4C13-96F3-4FC371D4284E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4672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BD3466-641E-44E7-9A05-B89B6B0207ED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50436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4EFC2D-38A6-4D8B-8B37-4B7EC6CF721F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75517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AE3D3D-E080-4E59-8BE3-528D038019C5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16909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10920C-B0CF-4CB3-A3D4-8DD2C3948F8A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709490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67A621-1EA3-4D43-B93C-E3EAB5876F0E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30130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F271C5-520E-4302-A0B1-440D127E6EE5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06516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E867B1-6445-4213-9600-44A6D43D5580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6841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7968" y="1097541"/>
            <a:ext cx="8280920" cy="553961"/>
          </a:xfrm>
          <a:prstGeom prst="rect">
            <a:avLst/>
          </a:prstGeom>
        </p:spPr>
        <p:txBody>
          <a:bodyPr wrap="square" lIns="91404" tIns="45702" rIns="91404" bIns="45702">
            <a:spAutoFit/>
          </a:bodyPr>
          <a:lstStyle/>
          <a:p>
            <a:pPr marL="0" marR="0" lvl="0" indent="0" algn="ctr" defTabSz="6857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39552" y="1407296"/>
            <a:ext cx="8604448" cy="1938956"/>
          </a:xfrm>
          <a:prstGeom prst="rect">
            <a:avLst/>
          </a:prstGeom>
        </p:spPr>
        <p:txBody>
          <a:bodyPr wrap="square" lIns="91404" tIns="45702" rIns="91404" bIns="45702">
            <a:spAutoFit/>
          </a:bodyPr>
          <a:lstStyle/>
          <a:p>
            <a:pPr lvl="0" algn="ctr" defTabSz="685749">
              <a:defRPr/>
            </a:pPr>
            <a:r>
              <a:rPr lang="ru-RU" sz="2400" b="1" dirty="0">
                <a:solidFill>
                  <a:srgbClr val="0033CC"/>
                </a:solidFill>
                <a:cs typeface="Arial" panose="020B0604020202020204" pitchFamily="34" charset="0"/>
              </a:rPr>
              <a:t>О проведении диагностических работ </a:t>
            </a:r>
            <a:endParaRPr lang="ru-RU" sz="2400" b="1" dirty="0" smtClean="0">
              <a:solidFill>
                <a:srgbClr val="0033CC"/>
              </a:solidFill>
              <a:cs typeface="Arial" panose="020B0604020202020204" pitchFamily="34" charset="0"/>
            </a:endParaRPr>
          </a:p>
          <a:p>
            <a:pPr lvl="0" algn="ctr" defTabSz="685749">
              <a:defRPr/>
            </a:pPr>
            <a:r>
              <a:rPr lang="ru-RU" sz="2400" b="1" dirty="0" smtClean="0">
                <a:solidFill>
                  <a:srgbClr val="0033CC"/>
                </a:solidFill>
                <a:cs typeface="Arial" panose="020B0604020202020204" pitchFamily="34" charset="0"/>
              </a:rPr>
              <a:t>по </a:t>
            </a:r>
            <a:r>
              <a:rPr lang="ru-RU" sz="2400" b="1" dirty="0">
                <a:solidFill>
                  <a:srgbClr val="0033CC"/>
                </a:solidFill>
                <a:cs typeface="Arial" panose="020B0604020202020204" pitchFamily="34" charset="0"/>
              </a:rPr>
              <a:t>образовательным программам основного общего образования для обучающихся </a:t>
            </a:r>
            <a:r>
              <a:rPr lang="ru-RU" sz="2400" b="1" dirty="0" smtClean="0">
                <a:solidFill>
                  <a:srgbClr val="0033CC"/>
                </a:solidFill>
                <a:cs typeface="Arial" panose="020B0604020202020204" pitchFamily="34" charset="0"/>
              </a:rPr>
              <a:t>10-х классов </a:t>
            </a:r>
            <a:r>
              <a:rPr lang="ru-RU" sz="2400" b="1" dirty="0">
                <a:solidFill>
                  <a:srgbClr val="0033CC"/>
                </a:solidFill>
                <a:cs typeface="Arial" panose="020B0604020202020204" pitchFamily="34" charset="0"/>
              </a:rPr>
              <a:t>общеобразовательных организаций </a:t>
            </a:r>
            <a:endParaRPr lang="ru-RU" sz="2400" b="1" dirty="0" smtClean="0">
              <a:solidFill>
                <a:srgbClr val="0033CC"/>
              </a:solidFill>
              <a:cs typeface="Arial" panose="020B0604020202020204" pitchFamily="34" charset="0"/>
            </a:endParaRPr>
          </a:p>
          <a:p>
            <a:pPr lvl="0" algn="ctr" defTabSz="685749">
              <a:defRPr/>
            </a:pPr>
            <a:r>
              <a:rPr lang="ru-RU" sz="2400" b="1" dirty="0" smtClean="0">
                <a:solidFill>
                  <a:srgbClr val="0033CC"/>
                </a:solidFill>
                <a:cs typeface="Arial" panose="020B0604020202020204" pitchFamily="34" charset="0"/>
              </a:rPr>
              <a:t>Республики </a:t>
            </a:r>
            <a:r>
              <a:rPr lang="ru-RU" sz="2400" b="1" dirty="0">
                <a:solidFill>
                  <a:srgbClr val="0033CC"/>
                </a:solidFill>
                <a:cs typeface="Arial" panose="020B0604020202020204" pitchFamily="34" charset="0"/>
              </a:rPr>
              <a:t>Татарстан в 2020 году</a:t>
            </a:r>
          </a:p>
        </p:txBody>
      </p:sp>
    </p:spTree>
    <p:extLst>
      <p:ext uri="{BB962C8B-B14F-4D97-AF65-F5344CB8AC3E}">
        <p14:creationId xmlns:p14="http://schemas.microsoft.com/office/powerpoint/2010/main" val="24019431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2915" y="195555"/>
            <a:ext cx="1038711" cy="575995"/>
          </a:xfrm>
          <a:prstGeom prst="rect">
            <a:avLst/>
          </a:prstGeom>
        </p:spPr>
      </p:pic>
      <p:pic>
        <p:nvPicPr>
          <p:cNvPr id="11" name="Picture 2" descr="C:\Users\2014\Desktop\b_8823350a4ac010229afaa914c7d16b51312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15" t="5423" r="30427" b="2862"/>
          <a:stretch/>
        </p:blipFill>
        <p:spPr bwMode="auto">
          <a:xfrm>
            <a:off x="611560" y="77872"/>
            <a:ext cx="792089" cy="765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010400" y="14084"/>
            <a:ext cx="21336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03649" y="36612"/>
            <a:ext cx="660926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5658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800" b="1" noProof="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Образовательные </a:t>
            </a:r>
          </a:p>
          <a:p>
            <a:pPr lvl="0" algn="ctr" defTabSz="45658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800" b="1" noProof="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организации: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21085" y="1053604"/>
            <a:ext cx="8389565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1950" algn="just">
              <a:spcAft>
                <a:spcPts val="0"/>
              </a:spcAft>
              <a:tabLst>
                <a:tab pos="630555" algn="l"/>
              </a:tabLst>
            </a:pPr>
            <a:r>
              <a:rPr lang="ru-RU" sz="1600" dirty="0">
                <a:ea typeface="Times New Roman" panose="02020603050405020304" pitchFamily="18" charset="0"/>
              </a:rPr>
              <a:t>осуществляют формирование, внесение сведений в рамках проведения диагностических работ в РИС и информационный обмен</a:t>
            </a:r>
            <a:r>
              <a:rPr lang="ru-RU" sz="1600" dirty="0" smtClean="0">
                <a:ea typeface="Times New Roman" panose="02020603050405020304" pitchFamily="18" charset="0"/>
              </a:rPr>
              <a:t>:</a:t>
            </a:r>
          </a:p>
          <a:p>
            <a:pPr indent="361950" algn="just">
              <a:spcAft>
                <a:spcPts val="0"/>
              </a:spcAft>
              <a:tabLst>
                <a:tab pos="630555" algn="l"/>
              </a:tabLst>
            </a:pPr>
            <a:endParaRPr lang="ru-RU" sz="800" dirty="0">
              <a:ea typeface="Times New Roman" panose="02020603050405020304" pitchFamily="18" charset="0"/>
            </a:endParaRPr>
          </a:p>
          <a:p>
            <a:pPr marL="342900" indent="-342900" algn="just"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630555" algn="l"/>
              </a:tabLst>
            </a:pPr>
            <a:r>
              <a:rPr lang="ru-RU" sz="1600" dirty="0">
                <a:ea typeface="Times New Roman" panose="02020603050405020304" pitchFamily="18" charset="0"/>
              </a:rPr>
              <a:t>сведений об ОО для проведения диагностических </a:t>
            </a:r>
            <a:r>
              <a:rPr lang="ru-RU" sz="1600" dirty="0" smtClean="0">
                <a:ea typeface="Times New Roman" panose="02020603050405020304" pitchFamily="18" charset="0"/>
              </a:rPr>
              <a:t>работ</a:t>
            </a:r>
            <a:endParaRPr lang="ru-RU" sz="1600" dirty="0">
              <a:ea typeface="Times New Roman" panose="02020603050405020304" pitchFamily="18" charset="0"/>
            </a:endParaRPr>
          </a:p>
          <a:p>
            <a:pPr marL="342900" indent="-342900" algn="just"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630555" algn="l"/>
              </a:tabLst>
            </a:pPr>
            <a:r>
              <a:rPr lang="ru-RU" sz="1600" dirty="0">
                <a:ea typeface="Times New Roman" panose="02020603050405020304" pitchFamily="18" charset="0"/>
              </a:rPr>
              <a:t>сведений об участниках диагностических работ и выборе учебных предметов, соответствующим выбранному профилю </a:t>
            </a:r>
            <a:r>
              <a:rPr lang="ru-RU" sz="1600" dirty="0" smtClean="0">
                <a:ea typeface="Times New Roman" panose="02020603050405020304" pitchFamily="18" charset="0"/>
              </a:rPr>
              <a:t>обучения</a:t>
            </a:r>
            <a:endParaRPr lang="ru-RU" sz="1600" dirty="0">
              <a:ea typeface="Times New Roman" panose="02020603050405020304" pitchFamily="18" charset="0"/>
            </a:endParaRPr>
          </a:p>
          <a:p>
            <a:pPr marL="342900" indent="-342900" algn="just"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630555" algn="l"/>
              </a:tabLst>
            </a:pPr>
            <a:r>
              <a:rPr lang="ru-RU" sz="1600" dirty="0">
                <a:ea typeface="Times New Roman" panose="02020603050405020304" pitchFamily="18" charset="0"/>
              </a:rPr>
              <a:t>обеспечивают отбор и подготовку специалистов, необходимых для проведения диагностических работ, в соответствии с требованиями настоящего </a:t>
            </a:r>
            <a:r>
              <a:rPr lang="ru-RU" sz="1600" dirty="0" smtClean="0">
                <a:ea typeface="Times New Roman" panose="02020603050405020304" pitchFamily="18" charset="0"/>
              </a:rPr>
              <a:t>Порядка</a:t>
            </a:r>
            <a:endParaRPr lang="ru-RU" sz="1600" dirty="0">
              <a:ea typeface="Times New Roman" panose="02020603050405020304" pitchFamily="18" charset="0"/>
            </a:endParaRPr>
          </a:p>
          <a:p>
            <a:pPr marL="342900" indent="-342900" algn="just"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630555" algn="l"/>
              </a:tabLst>
            </a:pPr>
            <a:r>
              <a:rPr lang="ru-RU" sz="1600" dirty="0">
                <a:ea typeface="Times New Roman" panose="02020603050405020304" pitchFamily="18" charset="0"/>
              </a:rPr>
              <a:t>обеспечивают присутствие (с выборочным контролем) независимых общественных наблюдателей в ОО с целью соблюдения </a:t>
            </a:r>
            <a:r>
              <a:rPr lang="ru-RU" sz="1600" dirty="0" smtClean="0">
                <a:ea typeface="Times New Roman" panose="02020603050405020304" pitchFamily="18" charset="0"/>
              </a:rPr>
              <a:t>объективности</a:t>
            </a:r>
            <a:endParaRPr lang="ru-RU" sz="1600" dirty="0">
              <a:ea typeface="Times New Roman" panose="02020603050405020304" pitchFamily="18" charset="0"/>
            </a:endParaRPr>
          </a:p>
          <a:p>
            <a:pPr marL="342900" indent="-342900" algn="just"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630555" algn="l"/>
              </a:tabLst>
            </a:pPr>
            <a:r>
              <a:rPr lang="ru-RU" sz="1600" dirty="0">
                <a:ea typeface="Times New Roman" panose="02020603050405020304" pitchFamily="18" charset="0"/>
              </a:rPr>
              <a:t>назначают лиц, задействованных в проведении диагностических работ ОО в соответствии с утвержденным расписанием проведения диагностических </a:t>
            </a:r>
            <a:r>
              <a:rPr lang="ru-RU" sz="1600" dirty="0" smtClean="0">
                <a:ea typeface="Times New Roman" panose="02020603050405020304" pitchFamily="18" charset="0"/>
              </a:rPr>
              <a:t>работ</a:t>
            </a:r>
            <a:endParaRPr lang="ru-RU" sz="1600" dirty="0">
              <a:ea typeface="Times New Roman" panose="02020603050405020304" pitchFamily="18" charset="0"/>
            </a:endParaRPr>
          </a:p>
          <a:p>
            <a:pPr marL="342900" indent="-342900" algn="just"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630555" algn="l"/>
              </a:tabLst>
            </a:pPr>
            <a:r>
              <a:rPr lang="ru-RU" sz="1600" dirty="0">
                <a:ea typeface="Times New Roman" panose="02020603050405020304" pitchFamily="18" charset="0"/>
              </a:rPr>
              <a:t>издают распорядительные акты по организации и проведению диагностических </a:t>
            </a:r>
            <a:r>
              <a:rPr lang="ru-RU" sz="1600" dirty="0" smtClean="0">
                <a:ea typeface="Times New Roman" panose="02020603050405020304" pitchFamily="18" charset="0"/>
              </a:rPr>
              <a:t>работ</a:t>
            </a:r>
            <a:endParaRPr lang="ru-RU" sz="1600" dirty="0">
              <a:ea typeface="Times New Roman" panose="02020603050405020304" pitchFamily="18" charset="0"/>
            </a:endParaRPr>
          </a:p>
          <a:p>
            <a:pPr marL="342900" indent="-342900" algn="just"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630555" algn="l"/>
              </a:tabLst>
            </a:pPr>
            <a:r>
              <a:rPr lang="ru-RU" sz="1600" dirty="0">
                <a:ea typeface="Times New Roman" panose="02020603050405020304" pitchFamily="18" charset="0"/>
              </a:rPr>
              <a:t>проводят инструктажи специалистов, привлекаемых к проведению диагностических работ, ознакомление с настоящим </a:t>
            </a:r>
            <a:r>
              <a:rPr lang="ru-RU" sz="1600" dirty="0" smtClean="0">
                <a:ea typeface="Times New Roman" panose="02020603050405020304" pitchFamily="18" charset="0"/>
              </a:rPr>
              <a:t>Порядком</a:t>
            </a:r>
            <a:endParaRPr lang="ru-RU" sz="1600" dirty="0"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631649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2915" y="195555"/>
            <a:ext cx="1038711" cy="575995"/>
          </a:xfrm>
          <a:prstGeom prst="rect">
            <a:avLst/>
          </a:prstGeom>
        </p:spPr>
      </p:pic>
      <p:pic>
        <p:nvPicPr>
          <p:cNvPr id="11" name="Picture 2" descr="C:\Users\2014\Desktop\b_8823350a4ac010229afaa914c7d16b51312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15" t="5423" r="30427" b="2862"/>
          <a:stretch/>
        </p:blipFill>
        <p:spPr bwMode="auto">
          <a:xfrm>
            <a:off x="611560" y="77872"/>
            <a:ext cx="792089" cy="765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010400" y="14084"/>
            <a:ext cx="21336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03649" y="36612"/>
            <a:ext cx="660926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5658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noProof="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Образовательные </a:t>
            </a:r>
          </a:p>
          <a:p>
            <a:pPr lvl="0" algn="ctr" defTabSz="45658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noProof="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организации: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02036" y="1282204"/>
            <a:ext cx="8440066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630555" algn="l"/>
              </a:tabLst>
            </a:pPr>
            <a:r>
              <a:rPr lang="ru-RU" sz="1800" dirty="0">
                <a:ea typeface="Times New Roman" panose="02020603050405020304" pitchFamily="18" charset="0"/>
              </a:rPr>
              <a:t>информируют участников диагностических работ и их родителей (законный представителей) о целях проведения диагностических работ, о местах, сроках и порядке проведения диагностических работ, о сроках и месте ознакомления с результатами диагностических работ, а также о результатах диагностических работ, полученных участниками путем размещения информации на официальном сайте ОО, в социальных сетях, публикации в средствах массовой информации, бесед и т.д</a:t>
            </a:r>
            <a:r>
              <a:rPr lang="ru-RU" sz="1800" dirty="0" smtClean="0">
                <a:ea typeface="Times New Roman" panose="02020603050405020304" pitchFamily="18" charset="0"/>
              </a:rPr>
              <a:t>.</a:t>
            </a:r>
          </a:p>
          <a:p>
            <a:pPr marL="171450" indent="-171450" algn="just"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630555" algn="l"/>
              </a:tabLst>
            </a:pPr>
            <a:endParaRPr lang="ru-RU" sz="800" dirty="0">
              <a:ea typeface="Times New Roman" panose="02020603050405020304" pitchFamily="18" charset="0"/>
            </a:endParaRPr>
          </a:p>
          <a:p>
            <a:pPr marL="171450" indent="-171450" algn="just"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630555" algn="l"/>
              </a:tabLst>
            </a:pPr>
            <a:r>
              <a:rPr lang="ru-RU" sz="1800" dirty="0">
                <a:ea typeface="Times New Roman" panose="02020603050405020304" pitchFamily="18" charset="0"/>
              </a:rPr>
              <a:t>создают необходимые условия соблюдение мер по профилактике распространения новой коронавирусной инфекции (COVID 19) при организации и проведении диагностического </a:t>
            </a:r>
            <a:r>
              <a:rPr lang="ru-RU" sz="1800" dirty="0" smtClean="0">
                <a:ea typeface="Times New Roman" panose="02020603050405020304" pitchFamily="18" charset="0"/>
              </a:rPr>
              <a:t>тестирования</a:t>
            </a:r>
          </a:p>
          <a:p>
            <a:pPr marL="171450" indent="-171450" algn="just"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630555" algn="l"/>
              </a:tabLst>
            </a:pPr>
            <a:endParaRPr lang="ru-RU" sz="800" dirty="0">
              <a:ea typeface="Times New Roman" panose="02020603050405020304" pitchFamily="18" charset="0"/>
            </a:endParaRPr>
          </a:p>
          <a:p>
            <a:pPr marL="171450" indent="-171450" algn="just"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630555" algn="l"/>
              </a:tabLst>
            </a:pPr>
            <a:r>
              <a:rPr lang="ru-RU" sz="1800" dirty="0">
                <a:ea typeface="Times New Roman" panose="02020603050405020304" pitchFamily="18" charset="0"/>
              </a:rPr>
              <a:t>обеспечивают соблюдение Порядка и сроков проведения диагностических работ, установленных МОиН </a:t>
            </a:r>
            <a:r>
              <a:rPr lang="ru-RU" sz="1800" dirty="0" smtClean="0">
                <a:ea typeface="Times New Roman" panose="02020603050405020304" pitchFamily="18" charset="0"/>
              </a:rPr>
              <a:t>РТ</a:t>
            </a:r>
            <a:endParaRPr lang="ru-RU" sz="1800" dirty="0"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228079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2915" y="195555"/>
            <a:ext cx="1038711" cy="575995"/>
          </a:xfrm>
          <a:prstGeom prst="rect">
            <a:avLst/>
          </a:prstGeom>
        </p:spPr>
      </p:pic>
      <p:pic>
        <p:nvPicPr>
          <p:cNvPr id="11" name="Picture 2" descr="C:\Users\2014\Desktop\b_8823350a4ac010229afaa914c7d16b51312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15" t="5423" r="30427" b="2862"/>
          <a:stretch/>
        </p:blipFill>
        <p:spPr bwMode="auto">
          <a:xfrm>
            <a:off x="611560" y="77872"/>
            <a:ext cx="792089" cy="765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010400" y="14084"/>
            <a:ext cx="21336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03649" y="36612"/>
            <a:ext cx="660926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5658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noProof="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Образовательные </a:t>
            </a:r>
          </a:p>
          <a:p>
            <a:pPr lvl="0" algn="ctr" defTabSz="45658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noProof="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организации: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02036" y="1367929"/>
            <a:ext cx="844006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630555" algn="l"/>
              </a:tabLst>
            </a:pPr>
            <a:r>
              <a:rPr lang="ru-RU" sz="1600" dirty="0" smtClean="0">
                <a:ea typeface="Times New Roman" panose="02020603050405020304" pitchFamily="18" charset="0"/>
              </a:rPr>
              <a:t>осуществляют </a:t>
            </a:r>
            <a:r>
              <a:rPr lang="ru-RU" sz="1600" dirty="0">
                <a:ea typeface="Times New Roman" panose="02020603050405020304" pitchFamily="18" charset="0"/>
              </a:rPr>
              <a:t>материально-техническое обеспечение при проведении диагностических работ по учебным предметам «Русский язык», «Физика», «Химия», Информатика и </a:t>
            </a:r>
            <a:r>
              <a:rPr lang="ru-RU" sz="1600" dirty="0" smtClean="0">
                <a:ea typeface="Times New Roman" panose="02020603050405020304" pitchFamily="18" charset="0"/>
              </a:rPr>
              <a:t>ИКТ</a:t>
            </a:r>
          </a:p>
          <a:p>
            <a:pPr marL="171450" indent="-171450" algn="just"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630555" algn="l"/>
              </a:tabLst>
            </a:pPr>
            <a:endParaRPr lang="ru-RU" sz="800" dirty="0">
              <a:ea typeface="Times New Roman" panose="02020603050405020304" pitchFamily="18" charset="0"/>
            </a:endParaRPr>
          </a:p>
          <a:p>
            <a:pPr marL="171450" indent="-171450" algn="just"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630555" algn="l"/>
              </a:tabLst>
            </a:pPr>
            <a:r>
              <a:rPr lang="ru-RU" sz="1600" dirty="0">
                <a:ea typeface="Times New Roman" panose="02020603050405020304" pitchFamily="18" charset="0"/>
              </a:rPr>
              <a:t>определяют учебные кабинеты проведения диагностических работ, в которых участники проходят процедуру диагностических работ (далее – аудитории </a:t>
            </a:r>
            <a:r>
              <a:rPr lang="ru-RU" sz="1600" dirty="0" smtClean="0">
                <a:ea typeface="Times New Roman" panose="02020603050405020304" pitchFamily="18" charset="0"/>
              </a:rPr>
              <a:t>проведения)</a:t>
            </a:r>
          </a:p>
          <a:p>
            <a:pPr marL="171450" indent="-171450" algn="just"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630555" algn="l"/>
              </a:tabLst>
            </a:pPr>
            <a:endParaRPr lang="ru-RU" sz="800" dirty="0">
              <a:ea typeface="Times New Roman" panose="02020603050405020304" pitchFamily="18" charset="0"/>
            </a:endParaRPr>
          </a:p>
          <a:p>
            <a:pPr marL="171450" indent="-171450" algn="just"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630555" algn="l"/>
              </a:tabLst>
            </a:pPr>
            <a:r>
              <a:rPr lang="ru-RU" sz="1600" dirty="0">
                <a:ea typeface="Times New Roman" panose="02020603050405020304" pitchFamily="18" charset="0"/>
              </a:rPr>
              <a:t>соблюдают информационную безопасность при хранении, использовании и передаче КИМ диагностических работ в </a:t>
            </a:r>
            <a:r>
              <a:rPr lang="ru-RU" sz="1600" dirty="0" smtClean="0">
                <a:ea typeface="Times New Roman" panose="02020603050405020304" pitchFamily="18" charset="0"/>
              </a:rPr>
              <a:t>ОО</a:t>
            </a:r>
          </a:p>
          <a:p>
            <a:pPr marL="171450" indent="-171450" algn="just"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630555" algn="l"/>
              </a:tabLst>
            </a:pPr>
            <a:endParaRPr lang="ru-RU" sz="800" dirty="0">
              <a:ea typeface="Times New Roman" panose="02020603050405020304" pitchFamily="18" charset="0"/>
            </a:endParaRPr>
          </a:p>
          <a:p>
            <a:pPr marL="171450" indent="-171450" algn="just"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630555" algn="l"/>
              </a:tabLst>
            </a:pPr>
            <a:r>
              <a:rPr lang="ru-RU" sz="1600" dirty="0">
                <a:ea typeface="Times New Roman" panose="02020603050405020304" pitchFamily="18" charset="0"/>
              </a:rPr>
              <a:t>организуют </a:t>
            </a:r>
            <a:r>
              <a:rPr lang="ru-RU" sz="1600" dirty="0" smtClean="0">
                <a:ea typeface="Times New Roman" panose="02020603050405020304" pitchFamily="18" charset="0"/>
              </a:rPr>
              <a:t>проведение </a:t>
            </a:r>
            <a:r>
              <a:rPr lang="ru-RU" sz="1600" dirty="0">
                <a:ea typeface="Times New Roman" panose="02020603050405020304" pitchFamily="18" charset="0"/>
              </a:rPr>
              <a:t>диагностических работ лицами, задействованными в проведении диагностических </a:t>
            </a:r>
            <a:r>
              <a:rPr lang="ru-RU" sz="1600" dirty="0" smtClean="0">
                <a:ea typeface="Times New Roman" panose="02020603050405020304" pitchFamily="18" charset="0"/>
              </a:rPr>
              <a:t>работ</a:t>
            </a:r>
          </a:p>
          <a:p>
            <a:pPr marL="171450" indent="-171450" algn="just"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630555" algn="l"/>
              </a:tabLst>
            </a:pPr>
            <a:endParaRPr lang="ru-RU" sz="800" dirty="0">
              <a:ea typeface="Times New Roman" panose="02020603050405020304" pitchFamily="18" charset="0"/>
            </a:endParaRPr>
          </a:p>
          <a:p>
            <a:pPr marL="171450" indent="-171450" algn="just"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630555" algn="l"/>
              </a:tabLst>
            </a:pPr>
            <a:r>
              <a:rPr lang="ru-RU" sz="1600" dirty="0">
                <a:ea typeface="Times New Roman" panose="02020603050405020304" pitchFamily="18" charset="0"/>
              </a:rPr>
              <a:t>осуществляют передачу выполненных участниками диагностических работ в МОУО и/или в ГБУ «РЦМКО</a:t>
            </a:r>
            <a:r>
              <a:rPr lang="ru-RU" sz="1600" dirty="0" smtClean="0">
                <a:ea typeface="Times New Roman" panose="02020603050405020304" pitchFamily="18" charset="0"/>
              </a:rPr>
              <a:t>»</a:t>
            </a:r>
            <a:endParaRPr lang="ru-RU" sz="1600" dirty="0"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336102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2915" y="195555"/>
            <a:ext cx="1038711" cy="575995"/>
          </a:xfrm>
          <a:prstGeom prst="rect">
            <a:avLst/>
          </a:prstGeom>
        </p:spPr>
      </p:pic>
      <p:pic>
        <p:nvPicPr>
          <p:cNvPr id="11" name="Picture 2" descr="C:\Users\2014\Desktop\b_8823350a4ac010229afaa914c7d16b51312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15" t="5423" r="30427" b="2862"/>
          <a:stretch/>
        </p:blipFill>
        <p:spPr bwMode="auto">
          <a:xfrm>
            <a:off x="611560" y="77872"/>
            <a:ext cx="792089" cy="765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010400" y="14084"/>
            <a:ext cx="21336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03649" y="36612"/>
            <a:ext cx="660926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5658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Проверка диагностических работ участников осуществляется предметными комиссиями </a:t>
            </a:r>
            <a:endParaRPr lang="ru-RU" sz="2200" b="1" dirty="0" smtClean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  <a:p>
            <a:pPr lvl="0" algn="ctr" defTabSz="45658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2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по </a:t>
            </a:r>
            <a:r>
              <a:rPr lang="ru-RU" sz="2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соответствующим учебным </a:t>
            </a:r>
            <a:r>
              <a:rPr lang="ru-RU" sz="22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предметам</a:t>
            </a:r>
            <a:endParaRPr kumimoji="0" lang="ru-RU" sz="2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78235" y="1290335"/>
            <a:ext cx="8289626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sz="1800" dirty="0" smtClean="0">
                <a:ea typeface="Times New Roman" panose="02020603050405020304" pitchFamily="18" charset="0"/>
              </a:rPr>
              <a:t>Прием </a:t>
            </a:r>
            <a:r>
              <a:rPr lang="ru-RU" sz="1800" dirty="0">
                <a:ea typeface="Times New Roman" panose="02020603050405020304" pitchFamily="18" charset="0"/>
              </a:rPr>
              <a:t>и рассмотрение апелляций, перепроверки по результатам диагностических работ не предусмотрены.</a:t>
            </a:r>
          </a:p>
          <a:p>
            <a:pPr indent="450215" algn="just">
              <a:spcAft>
                <a:spcPts val="0"/>
              </a:spcAft>
            </a:pPr>
            <a:r>
              <a:rPr lang="ru-RU" sz="1800" dirty="0">
                <a:ea typeface="Times New Roman" panose="02020603050405020304" pitchFamily="18" charset="0"/>
              </a:rPr>
              <a:t> </a:t>
            </a:r>
          </a:p>
          <a:p>
            <a:pPr marL="450215" algn="just">
              <a:tabLst>
                <a:tab pos="-180340" algn="l"/>
                <a:tab pos="450215" algn="l"/>
                <a:tab pos="630555" algn="l"/>
              </a:tabLst>
            </a:pPr>
            <a:r>
              <a:rPr lang="ru-RU" sz="1800" b="1" dirty="0" smtClean="0"/>
              <a:t>К </a:t>
            </a:r>
            <a:r>
              <a:rPr lang="ru-RU" sz="1800" b="1" dirty="0"/>
              <a:t>проведению диагностических работ привлекаются</a:t>
            </a:r>
            <a:r>
              <a:rPr lang="ru-RU" sz="1800" b="1" dirty="0" smtClean="0"/>
              <a:t>:</a:t>
            </a:r>
          </a:p>
          <a:p>
            <a:pPr marL="450215" algn="just">
              <a:tabLst>
                <a:tab pos="-180340" algn="l"/>
                <a:tab pos="450215" algn="l"/>
                <a:tab pos="630555" algn="l"/>
              </a:tabLst>
            </a:pPr>
            <a:endParaRPr lang="ru-RU" sz="1800" dirty="0"/>
          </a:p>
          <a:p>
            <a:pPr indent="450215" algn="just">
              <a:tabLst>
                <a:tab pos="-180340" algn="l"/>
                <a:tab pos="450215" algn="l"/>
                <a:tab pos="630555" algn="l"/>
              </a:tabLst>
            </a:pPr>
            <a:r>
              <a:rPr lang="ru-RU" sz="1800" b="1" dirty="0">
                <a:solidFill>
                  <a:srgbClr val="A8246F"/>
                </a:solidFill>
              </a:rPr>
              <a:t>ответственный в ОО за проведение диагностических работ </a:t>
            </a:r>
            <a:r>
              <a:rPr lang="ru-RU" sz="1800" dirty="0"/>
              <a:t>(далее – ответственный в ОО), действующий на основании </a:t>
            </a:r>
            <a:r>
              <a:rPr lang="ru-RU" sz="1800" dirty="0" smtClean="0"/>
              <a:t>инструкции</a:t>
            </a:r>
            <a:endParaRPr lang="ru-RU" sz="1800" dirty="0"/>
          </a:p>
          <a:p>
            <a:pPr indent="450215" algn="just">
              <a:tabLst>
                <a:tab pos="-180340" algn="l"/>
                <a:tab pos="450215" algn="l"/>
                <a:tab pos="630555" algn="l"/>
              </a:tabLst>
            </a:pPr>
            <a:r>
              <a:rPr lang="ru-RU" sz="1800" b="1" dirty="0">
                <a:solidFill>
                  <a:srgbClr val="A8246F"/>
                </a:solidFill>
              </a:rPr>
              <a:t>организатор в аудитории проведения</a:t>
            </a:r>
            <a:r>
              <a:rPr lang="ru-RU" sz="1800" dirty="0"/>
              <a:t>, действующий на основании </a:t>
            </a:r>
            <a:r>
              <a:rPr lang="ru-RU" sz="1800" dirty="0" smtClean="0"/>
              <a:t>инструкции</a:t>
            </a:r>
            <a:endParaRPr lang="ru-RU" sz="1800" dirty="0"/>
          </a:p>
          <a:p>
            <a:pPr indent="450215" algn="just">
              <a:tabLst>
                <a:tab pos="-180340" algn="l"/>
                <a:tab pos="450215" algn="l"/>
                <a:tab pos="630555" algn="l"/>
              </a:tabLst>
            </a:pPr>
            <a:r>
              <a:rPr lang="ru-RU" sz="1800" b="1" dirty="0">
                <a:solidFill>
                  <a:srgbClr val="A8246F"/>
                </a:solidFill>
              </a:rPr>
              <a:t>технический специалист</a:t>
            </a:r>
            <a:r>
              <a:rPr lang="ru-RU" sz="1800" dirty="0"/>
              <a:t>, оказывающий информационно-технологическую помощь при подготовке и проведении </a:t>
            </a:r>
            <a:r>
              <a:rPr lang="ru-RU" sz="1800" dirty="0">
                <a:ea typeface="Arial" panose="020B0604020202020204" pitchFamily="34" charset="0"/>
              </a:rPr>
              <a:t>диагностических работ</a:t>
            </a:r>
            <a:r>
              <a:rPr lang="ru-RU" sz="1800" dirty="0"/>
              <a:t>, действующий на основании </a:t>
            </a:r>
            <a:r>
              <a:rPr lang="ru-RU" sz="1800" dirty="0" smtClean="0"/>
              <a:t>инструкции</a:t>
            </a:r>
          </a:p>
          <a:p>
            <a:pPr indent="450215" algn="just">
              <a:tabLst>
                <a:tab pos="-180340" algn="l"/>
                <a:tab pos="450215" algn="l"/>
                <a:tab pos="630555" algn="l"/>
              </a:tabLst>
            </a:pP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299264934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2915" y="195555"/>
            <a:ext cx="1038711" cy="575995"/>
          </a:xfrm>
          <a:prstGeom prst="rect">
            <a:avLst/>
          </a:prstGeom>
        </p:spPr>
      </p:pic>
      <p:pic>
        <p:nvPicPr>
          <p:cNvPr id="11" name="Picture 2" descr="C:\Users\2014\Desktop\b_8823350a4ac010229afaa914c7d16b51312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15" t="5423" r="30427" b="2862"/>
          <a:stretch/>
        </p:blipFill>
        <p:spPr bwMode="auto">
          <a:xfrm>
            <a:off x="611560" y="77872"/>
            <a:ext cx="792089" cy="765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010400" y="14084"/>
            <a:ext cx="21336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03649" y="36612"/>
            <a:ext cx="660926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5658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Проверка диагностических работ участников осуществляется предметными комиссиями </a:t>
            </a:r>
            <a:endParaRPr lang="ru-RU" sz="2200" b="1" dirty="0" smtClean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  <a:p>
            <a:pPr lvl="0" algn="ctr" defTabSz="45658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2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по </a:t>
            </a:r>
            <a:r>
              <a:rPr lang="ru-RU" sz="2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соответствующим учебным </a:t>
            </a:r>
            <a:r>
              <a:rPr lang="ru-RU" sz="22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предметам</a:t>
            </a:r>
            <a:endParaRPr kumimoji="0" lang="ru-RU" sz="2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07769" y="1299860"/>
            <a:ext cx="8415282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  <a:tabLst>
                <a:tab pos="630555" algn="l"/>
              </a:tabLst>
            </a:pPr>
            <a:r>
              <a:rPr lang="ru-RU" sz="1800" b="1" dirty="0" smtClean="0">
                <a:solidFill>
                  <a:srgbClr val="A8246F"/>
                </a:solidFill>
                <a:ea typeface="Arial" panose="020B0604020202020204" pitchFamily="34" charset="0"/>
              </a:rPr>
              <a:t>Не </a:t>
            </a:r>
            <a:r>
              <a:rPr lang="ru-RU" sz="1800" b="1" dirty="0">
                <a:solidFill>
                  <a:srgbClr val="A8246F"/>
                </a:solidFill>
                <a:ea typeface="Arial" panose="020B0604020202020204" pitchFamily="34" charset="0"/>
              </a:rPr>
              <a:t>рекомендуется</a:t>
            </a:r>
            <a:r>
              <a:rPr lang="ru-RU" sz="1800" dirty="0">
                <a:ea typeface="Arial" panose="020B0604020202020204" pitchFamily="34" charset="0"/>
              </a:rPr>
              <a:t> привлекать в качестве </a:t>
            </a:r>
            <a:r>
              <a:rPr lang="ru-RU" sz="1800" dirty="0">
                <a:ea typeface="Times New Roman" panose="02020603050405020304" pitchFamily="18" charset="0"/>
              </a:rPr>
              <a:t>организатора в аудитории проведения </a:t>
            </a:r>
            <a:r>
              <a:rPr lang="ru-RU" sz="1800" dirty="0">
                <a:ea typeface="Arial" panose="020B0604020202020204" pitchFamily="34" charset="0"/>
              </a:rPr>
              <a:t>диагностических работ учителя, преподающего предмет, по которому проводится диагностическая работа. </a:t>
            </a:r>
            <a:endParaRPr lang="ru-RU" sz="1800" dirty="0" smtClean="0">
              <a:ea typeface="Arial" panose="020B0604020202020204" pitchFamily="34" charset="0"/>
            </a:endParaRPr>
          </a:p>
          <a:p>
            <a:pPr indent="450215" algn="just">
              <a:spcAft>
                <a:spcPts val="0"/>
              </a:spcAft>
              <a:tabLst>
                <a:tab pos="630555" algn="l"/>
              </a:tabLst>
            </a:pPr>
            <a:endParaRPr lang="ru-RU" sz="1800" dirty="0"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  <a:tabLst>
                <a:tab pos="630555" algn="l"/>
              </a:tabLst>
            </a:pPr>
            <a:r>
              <a:rPr lang="ru-RU" sz="1800" b="1" dirty="0">
                <a:ea typeface="Arial" panose="020B0604020202020204" pitchFamily="34" charset="0"/>
              </a:rPr>
              <a:t>Для проведения практической (лабораторной) части диагностических работ привлекаются учителя соответствующего предмета в качестве</a:t>
            </a:r>
            <a:r>
              <a:rPr lang="ru-RU" sz="1800" b="1" dirty="0" smtClean="0">
                <a:ea typeface="Arial" panose="020B0604020202020204" pitchFamily="34" charset="0"/>
              </a:rPr>
              <a:t>:</a:t>
            </a:r>
          </a:p>
          <a:p>
            <a:pPr indent="450215" algn="just">
              <a:spcAft>
                <a:spcPts val="0"/>
              </a:spcAft>
              <a:tabLst>
                <a:tab pos="630555" algn="l"/>
              </a:tabLst>
            </a:pPr>
            <a:endParaRPr lang="ru-RU" sz="1800" dirty="0">
              <a:ea typeface="Times New Roman" panose="02020603050405020304" pitchFamily="18" charset="0"/>
            </a:endParaRPr>
          </a:p>
          <a:p>
            <a:pPr indent="447675" algn="just">
              <a:spcAft>
                <a:spcPts val="0"/>
              </a:spcAft>
              <a:tabLst>
                <a:tab pos="630555" algn="l"/>
              </a:tabLst>
            </a:pPr>
            <a:r>
              <a:rPr lang="ru-RU" sz="1800" b="1" dirty="0">
                <a:ea typeface="Arial" panose="020B0604020202020204" pitchFamily="34" charset="0"/>
              </a:rPr>
              <a:t>по химии </a:t>
            </a:r>
            <a:r>
              <a:rPr lang="ru-RU" sz="1800" dirty="0" smtClean="0">
                <a:ea typeface="Arial" panose="020B0604020202020204" pitchFamily="34" charset="0"/>
              </a:rPr>
              <a:t>– специалиста </a:t>
            </a:r>
            <a:r>
              <a:rPr lang="ru-RU" sz="1800" dirty="0">
                <a:ea typeface="Arial" panose="020B0604020202020204" pitchFamily="34" charset="0"/>
              </a:rPr>
              <a:t>по проведению инструктажа и обеспечению лабораторных работ, а также эксперта по оцениванию практической части.</a:t>
            </a:r>
            <a:endParaRPr lang="ru-RU" sz="1800" dirty="0">
              <a:ea typeface="Times New Roman" panose="02020603050405020304" pitchFamily="18" charset="0"/>
            </a:endParaRPr>
          </a:p>
          <a:p>
            <a:pPr indent="447675" algn="just">
              <a:spcAft>
                <a:spcPts val="0"/>
              </a:spcAft>
              <a:tabLst>
                <a:tab pos="630555" algn="l"/>
              </a:tabLst>
            </a:pPr>
            <a:r>
              <a:rPr lang="ru-RU" sz="1800" b="1" dirty="0">
                <a:ea typeface="Arial" panose="020B0604020202020204" pitchFamily="34" charset="0"/>
              </a:rPr>
              <a:t>по физике </a:t>
            </a:r>
            <a:r>
              <a:rPr lang="ru-RU" sz="1800" dirty="0" smtClean="0">
                <a:ea typeface="Arial" panose="020B0604020202020204" pitchFamily="34" charset="0"/>
              </a:rPr>
              <a:t>– специалиста </a:t>
            </a:r>
            <a:r>
              <a:rPr lang="ru-RU" sz="1800" dirty="0">
                <a:ea typeface="Arial" panose="020B0604020202020204" pitchFamily="34" charset="0"/>
              </a:rPr>
              <a:t>по проведению инструктажа и обеспечению лабораторных работ</a:t>
            </a:r>
            <a:endParaRPr lang="ru-RU" sz="1800" dirty="0">
              <a:ea typeface="Times New Roman" panose="02020603050405020304" pitchFamily="18" charset="0"/>
            </a:endParaRPr>
          </a:p>
          <a:p>
            <a:pPr indent="447675" algn="just">
              <a:spcAft>
                <a:spcPts val="0"/>
              </a:spcAft>
              <a:tabLst>
                <a:tab pos="630555" algn="l"/>
              </a:tabLst>
            </a:pPr>
            <a:r>
              <a:rPr lang="ru-RU" sz="1800" b="1" dirty="0">
                <a:ea typeface="Arial" panose="020B0604020202020204" pitchFamily="34" charset="0"/>
              </a:rPr>
              <a:t>по информатики ИКТ </a:t>
            </a:r>
            <a:r>
              <a:rPr lang="ru-RU" sz="1800" dirty="0">
                <a:ea typeface="Arial" panose="020B0604020202020204" pitchFamily="34" charset="0"/>
              </a:rPr>
              <a:t>– технического специалиста.</a:t>
            </a:r>
            <a:endParaRPr lang="ru-RU" sz="1800" dirty="0">
              <a:effectLst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85650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2915" y="195555"/>
            <a:ext cx="1038711" cy="575995"/>
          </a:xfrm>
          <a:prstGeom prst="rect">
            <a:avLst/>
          </a:prstGeom>
        </p:spPr>
      </p:pic>
      <p:pic>
        <p:nvPicPr>
          <p:cNvPr id="11" name="Picture 2" descr="C:\Users\2014\Desktop\b_8823350a4ac010229afaa914c7d16b51312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15" t="5423" r="30427" b="2862"/>
          <a:stretch/>
        </p:blipFill>
        <p:spPr bwMode="auto">
          <a:xfrm>
            <a:off x="611560" y="77872"/>
            <a:ext cx="792089" cy="765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010400" y="14084"/>
            <a:ext cx="21336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03649" y="-20538"/>
            <a:ext cx="660926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5658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8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Порядок проведения </a:t>
            </a:r>
          </a:p>
          <a:p>
            <a:pPr lvl="0" algn="ctr" defTabSz="45658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8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диагностических работ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49950" y="1062776"/>
            <a:ext cx="75166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b="1" dirty="0" smtClean="0">
                <a:solidFill>
                  <a:srgbClr val="A8246F"/>
                </a:solidFill>
                <a:ea typeface="Arial" panose="020B0604020202020204" pitchFamily="34" charset="0"/>
              </a:rPr>
              <a:t>Диагностические </a:t>
            </a:r>
            <a:r>
              <a:rPr lang="ru-RU" sz="1800" b="1" dirty="0">
                <a:solidFill>
                  <a:srgbClr val="A8246F"/>
                </a:solidFill>
                <a:ea typeface="Arial" panose="020B0604020202020204" pitchFamily="34" charset="0"/>
              </a:rPr>
              <a:t>работы</a:t>
            </a:r>
            <a:r>
              <a:rPr lang="ru-RU" sz="1800" b="1" dirty="0">
                <a:solidFill>
                  <a:srgbClr val="A8246F"/>
                </a:solidFill>
                <a:ea typeface="Times New Roman" panose="02020603050405020304" pitchFamily="18" charset="0"/>
              </a:rPr>
              <a:t> проводятся на территории Республики Татарстан в </a:t>
            </a:r>
            <a:r>
              <a:rPr lang="ru-RU" sz="1800" b="1" dirty="0" smtClean="0">
                <a:solidFill>
                  <a:srgbClr val="A8246F"/>
                </a:solidFill>
                <a:ea typeface="Times New Roman" panose="02020603050405020304" pitchFamily="18" charset="0"/>
              </a:rPr>
              <a:t>ОО</a:t>
            </a:r>
            <a:endParaRPr lang="ru-RU" sz="1800" b="1" dirty="0">
              <a:solidFill>
                <a:srgbClr val="A8246F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03412" y="1812786"/>
            <a:ext cx="825152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1600" b="1" dirty="0">
                <a:ea typeface="Times New Roman" panose="02020603050405020304" pitchFamily="18" charset="0"/>
              </a:rPr>
              <a:t>В аудиториях проведения должны быть: </a:t>
            </a:r>
            <a:endParaRPr lang="ru-RU" sz="1600" b="1" dirty="0" smtClean="0"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endParaRPr lang="ru-RU" sz="1600" dirty="0"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1600" dirty="0">
                <a:ea typeface="Times New Roman" panose="02020603050405020304" pitchFamily="18" charset="0"/>
              </a:rPr>
              <a:t>ноутбук или компьютер для подключению к </a:t>
            </a:r>
            <a:r>
              <a:rPr lang="en-US" sz="1600" dirty="0">
                <a:ea typeface="Times New Roman" panose="02020603050405020304" pitchFamily="18" charset="0"/>
              </a:rPr>
              <a:t>zoom</a:t>
            </a:r>
            <a:r>
              <a:rPr lang="ru-RU" sz="1600" dirty="0">
                <a:ea typeface="Times New Roman" panose="02020603050405020304" pitchFamily="18" charset="0"/>
              </a:rPr>
              <a:t> </a:t>
            </a:r>
            <a:r>
              <a:rPr lang="ru-RU" sz="1600" dirty="0" smtClean="0">
                <a:ea typeface="Times New Roman" panose="02020603050405020304" pitchFamily="18" charset="0"/>
              </a:rPr>
              <a:t>конференции</a:t>
            </a:r>
            <a:endParaRPr lang="ru-RU" sz="1600" dirty="0"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1600" dirty="0">
                <a:ea typeface="Times New Roman" panose="02020603050405020304" pitchFamily="18" charset="0"/>
              </a:rPr>
              <a:t>рабочее место для организатора в </a:t>
            </a:r>
            <a:r>
              <a:rPr lang="ru-RU" sz="1600" dirty="0" smtClean="0">
                <a:ea typeface="Times New Roman" panose="02020603050405020304" pitchFamily="18" charset="0"/>
              </a:rPr>
              <a:t>аудитории</a:t>
            </a:r>
            <a:endParaRPr lang="ru-RU" sz="1600" dirty="0"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1600" dirty="0">
                <a:ea typeface="Times New Roman" panose="02020603050405020304" pitchFamily="18" charset="0"/>
              </a:rPr>
              <a:t>настроенные на точное время часы, находящиеся в поле зрения участников диагностических </a:t>
            </a:r>
            <a:r>
              <a:rPr lang="ru-RU" sz="1600" dirty="0" smtClean="0">
                <a:ea typeface="Times New Roman" panose="02020603050405020304" pitchFamily="18" charset="0"/>
              </a:rPr>
              <a:t>работ</a:t>
            </a:r>
            <a:endParaRPr lang="ru-RU" sz="1600" dirty="0"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1600" dirty="0">
                <a:ea typeface="Times New Roman" panose="02020603050405020304" pitchFamily="18" charset="0"/>
              </a:rPr>
              <a:t>закрыты стенды, плакаты и иные материалы со справочно-познавательной информацией по соответствующим учебным предметам (в день проведения диагностических работ</a:t>
            </a:r>
            <a:r>
              <a:rPr lang="ru-RU" sz="1600" dirty="0" smtClean="0">
                <a:ea typeface="Times New Roman" panose="02020603050405020304" pitchFamily="18" charset="0"/>
              </a:rPr>
              <a:t>)</a:t>
            </a:r>
            <a:endParaRPr lang="ru-RU" sz="1600" dirty="0">
              <a:effectLst/>
              <a:ea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88050" y="4220478"/>
            <a:ext cx="802957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1600" dirty="0">
                <a:ea typeface="Times New Roman" panose="02020603050405020304" pitchFamily="18" charset="0"/>
              </a:rPr>
              <a:t>Аудитории, выделяемые для проведения диагностических работ, </a:t>
            </a:r>
            <a:r>
              <a:rPr lang="ru-RU" sz="1600" b="1" dirty="0">
                <a:solidFill>
                  <a:srgbClr val="A8246F"/>
                </a:solidFill>
                <a:ea typeface="Times New Roman" panose="02020603050405020304" pitchFamily="18" charset="0"/>
              </a:rPr>
              <a:t>оснащаются</a:t>
            </a:r>
            <a:r>
              <a:rPr lang="ru-RU" sz="1600" dirty="0">
                <a:ea typeface="Times New Roman" panose="02020603050405020304" pitchFamily="18" charset="0"/>
              </a:rPr>
              <a:t>:</a:t>
            </a:r>
          </a:p>
          <a:p>
            <a:pPr indent="450215" algn="just">
              <a:spcAft>
                <a:spcPts val="0"/>
              </a:spcAft>
            </a:pPr>
            <a:endParaRPr lang="ru-RU" sz="800" dirty="0" smtClean="0"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1600" b="1" dirty="0" smtClean="0">
                <a:ea typeface="Times New Roman" panose="02020603050405020304" pitchFamily="18" charset="0"/>
              </a:rPr>
              <a:t>по </a:t>
            </a:r>
            <a:r>
              <a:rPr lang="ru-RU" sz="1600" b="1" dirty="0">
                <a:ea typeface="Times New Roman" panose="02020603050405020304" pitchFamily="18" charset="0"/>
              </a:rPr>
              <a:t>русскому языку </a:t>
            </a:r>
            <a:r>
              <a:rPr lang="ru-RU" sz="1600" dirty="0">
                <a:ea typeface="Times New Roman" panose="02020603050405020304" pitchFamily="18" charset="0"/>
              </a:rPr>
              <a:t>– </a:t>
            </a:r>
            <a:r>
              <a:rPr lang="ru-RU" sz="1600" b="1" dirty="0">
                <a:solidFill>
                  <a:srgbClr val="A8246F"/>
                </a:solidFill>
                <a:ea typeface="Times New Roman" panose="02020603050405020304" pitchFamily="18" charset="0"/>
              </a:rPr>
              <a:t>средствами воспроизведения </a:t>
            </a:r>
            <a:r>
              <a:rPr lang="ru-RU" sz="1600" b="1" dirty="0" smtClean="0">
                <a:solidFill>
                  <a:srgbClr val="A8246F"/>
                </a:solidFill>
                <a:ea typeface="Times New Roman" panose="02020603050405020304" pitchFamily="18" charset="0"/>
              </a:rPr>
              <a:t>аудиозаписи</a:t>
            </a:r>
            <a:endParaRPr lang="ru-RU" sz="1600" b="1" dirty="0">
              <a:solidFill>
                <a:srgbClr val="A8246F"/>
              </a:solidFill>
              <a:effectLst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920013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2915" y="195555"/>
            <a:ext cx="1038711" cy="575995"/>
          </a:xfrm>
          <a:prstGeom prst="rect">
            <a:avLst/>
          </a:prstGeom>
        </p:spPr>
      </p:pic>
      <p:pic>
        <p:nvPicPr>
          <p:cNvPr id="11" name="Picture 2" descr="C:\Users\2014\Desktop\b_8823350a4ac010229afaa914c7d16b51312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15" t="5423" r="30427" b="2862"/>
          <a:stretch/>
        </p:blipFill>
        <p:spPr bwMode="auto">
          <a:xfrm>
            <a:off x="611560" y="77872"/>
            <a:ext cx="792089" cy="765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010400" y="14084"/>
            <a:ext cx="21336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90198" y="1186552"/>
            <a:ext cx="8282352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sz="1400" dirty="0" smtClean="0">
                <a:ea typeface="Times New Roman" panose="02020603050405020304" pitchFamily="18" charset="0"/>
              </a:rPr>
              <a:t>Не </a:t>
            </a:r>
            <a:r>
              <a:rPr lang="ru-RU" sz="1400" dirty="0">
                <a:ea typeface="Times New Roman" panose="02020603050405020304" pitchFamily="18" charset="0"/>
              </a:rPr>
              <a:t>позднее чем за один день до проведения </a:t>
            </a:r>
            <a:r>
              <a:rPr lang="ru-RU" sz="1400" dirty="0">
                <a:ea typeface="Arial" panose="020B0604020202020204" pitchFamily="34" charset="0"/>
              </a:rPr>
              <a:t>диагностических работ </a:t>
            </a:r>
            <a:r>
              <a:rPr lang="ru-RU" sz="1400" dirty="0">
                <a:ea typeface="Times New Roman" panose="02020603050405020304" pitchFamily="18" charset="0"/>
              </a:rPr>
              <a:t>ответственный в ОО и/или технический специалист </a:t>
            </a:r>
            <a:r>
              <a:rPr lang="ru-RU" sz="1400" b="1" dirty="0">
                <a:solidFill>
                  <a:srgbClr val="A8246F"/>
                </a:solidFill>
                <a:ea typeface="Times New Roman" panose="02020603050405020304" pitchFamily="18" charset="0"/>
              </a:rPr>
              <a:t>проверяет готовность аудиторий </a:t>
            </a:r>
            <a:r>
              <a:rPr lang="ru-RU" sz="1400" b="1" dirty="0" smtClean="0">
                <a:solidFill>
                  <a:srgbClr val="A8246F"/>
                </a:solidFill>
                <a:ea typeface="Times New Roman" panose="02020603050405020304" pitchFamily="18" charset="0"/>
              </a:rPr>
              <a:t>проведения</a:t>
            </a:r>
            <a:endParaRPr lang="ru-RU" sz="1400" dirty="0"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endParaRPr lang="ru-RU" sz="800" dirty="0" smtClean="0">
              <a:ea typeface="Calibri" panose="020F0502020204030204" pitchFamily="34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1400" dirty="0" smtClean="0">
                <a:ea typeface="Calibri" panose="020F0502020204030204" pitchFamily="34" charset="0"/>
              </a:rPr>
              <a:t>Не</a:t>
            </a:r>
            <a:r>
              <a:rPr lang="ru-RU" sz="1400" dirty="0" smtClean="0">
                <a:ea typeface="Times New Roman" panose="02020603050405020304" pitchFamily="18" charset="0"/>
              </a:rPr>
              <a:t> </a:t>
            </a:r>
            <a:r>
              <a:rPr lang="ru-RU" sz="1400" dirty="0">
                <a:ea typeface="Times New Roman" panose="02020603050405020304" pitchFamily="18" charset="0"/>
              </a:rPr>
              <a:t>позднее чем за один день до проведения </a:t>
            </a:r>
            <a:r>
              <a:rPr lang="ru-RU" sz="1400" dirty="0">
                <a:ea typeface="Arial" panose="020B0604020202020204" pitchFamily="34" charset="0"/>
              </a:rPr>
              <a:t>диагностических работ </a:t>
            </a:r>
            <a:r>
              <a:rPr lang="ru-RU" sz="1400" dirty="0">
                <a:ea typeface="Times New Roman" panose="02020603050405020304" pitchFamily="18" charset="0"/>
              </a:rPr>
              <a:t>ответственный в ОО получает от МОУО материалы для участников </a:t>
            </a:r>
            <a:r>
              <a:rPr lang="ru-RU" sz="1400" dirty="0">
                <a:ea typeface="Arial" panose="020B0604020202020204" pitchFamily="34" charset="0"/>
              </a:rPr>
              <a:t>диагностических работ</a:t>
            </a:r>
            <a:r>
              <a:rPr lang="ru-RU" sz="1400" dirty="0">
                <a:ea typeface="Times New Roman" panose="02020603050405020304" pitchFamily="18" charset="0"/>
              </a:rPr>
              <a:t>. </a:t>
            </a:r>
            <a:r>
              <a:rPr lang="ru-RU" sz="1400" dirty="0">
                <a:ea typeface="Calibri" panose="020F0502020204030204" pitchFamily="34" charset="0"/>
              </a:rPr>
              <a:t>В состав материалов </a:t>
            </a:r>
            <a:r>
              <a:rPr lang="ru-RU" sz="1400" dirty="0">
                <a:ea typeface="Arial" panose="020B0604020202020204" pitchFamily="34" charset="0"/>
              </a:rPr>
              <a:t>диагностических работ </a:t>
            </a:r>
            <a:r>
              <a:rPr lang="ru-RU" sz="1400" dirty="0">
                <a:ea typeface="Calibri" panose="020F0502020204030204" pitchFamily="34" charset="0"/>
              </a:rPr>
              <a:t>входят</a:t>
            </a:r>
            <a:r>
              <a:rPr lang="ru-RU" sz="1400" dirty="0" smtClean="0">
                <a:ea typeface="Calibri" panose="020F0502020204030204" pitchFamily="34" charset="0"/>
              </a:rPr>
              <a:t>:</a:t>
            </a:r>
          </a:p>
          <a:p>
            <a:pPr indent="450215" algn="just">
              <a:spcAft>
                <a:spcPts val="0"/>
              </a:spcAft>
            </a:pPr>
            <a:endParaRPr lang="ru-RU" sz="800" dirty="0"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  <a:tabLst>
                <a:tab pos="450850" algn="l"/>
              </a:tabLst>
            </a:pPr>
            <a:r>
              <a:rPr lang="ru-RU" sz="1400" dirty="0">
                <a:ea typeface="Calibri" panose="020F0502020204030204" pitchFamily="34" charset="0"/>
              </a:rPr>
              <a:t>КИМ для участников </a:t>
            </a:r>
            <a:r>
              <a:rPr lang="ru-RU" sz="1400" dirty="0">
                <a:ea typeface="Arial" panose="020B0604020202020204" pitchFamily="34" charset="0"/>
              </a:rPr>
              <a:t>диагностических </a:t>
            </a:r>
            <a:r>
              <a:rPr lang="ru-RU" sz="1400" dirty="0" smtClean="0">
                <a:ea typeface="Arial" panose="020B0604020202020204" pitchFamily="34" charset="0"/>
              </a:rPr>
              <a:t>работ</a:t>
            </a:r>
            <a:endParaRPr lang="ru-RU" sz="1400" dirty="0"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  <a:tabLst>
                <a:tab pos="450850" algn="l"/>
              </a:tabLst>
            </a:pPr>
            <a:r>
              <a:rPr lang="ru-RU" sz="1400" dirty="0">
                <a:ea typeface="Calibri" panose="020F0502020204030204" pitchFamily="34" charset="0"/>
              </a:rPr>
              <a:t>бланки для проведения </a:t>
            </a:r>
            <a:r>
              <a:rPr lang="ru-RU" sz="1400" dirty="0">
                <a:ea typeface="Arial" panose="020B0604020202020204" pitchFamily="34" charset="0"/>
              </a:rPr>
              <a:t>диагностических </a:t>
            </a:r>
            <a:r>
              <a:rPr lang="ru-RU" sz="1400" dirty="0" smtClean="0">
                <a:ea typeface="Arial" panose="020B0604020202020204" pitchFamily="34" charset="0"/>
              </a:rPr>
              <a:t>работ</a:t>
            </a:r>
            <a:endParaRPr lang="ru-RU" sz="1400" dirty="0"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  <a:tabLst>
                <a:tab pos="450850" algn="l"/>
              </a:tabLst>
            </a:pPr>
            <a:r>
              <a:rPr lang="ru-RU" sz="1400" dirty="0">
                <a:ea typeface="Calibri" panose="020F0502020204030204" pitchFamily="34" charset="0"/>
              </a:rPr>
              <a:t>аудиофайлы для проведения </a:t>
            </a:r>
            <a:r>
              <a:rPr lang="ru-RU" sz="1400" dirty="0">
                <a:ea typeface="Arial" panose="020B0604020202020204" pitchFamily="34" charset="0"/>
              </a:rPr>
              <a:t>диагностических работ </a:t>
            </a:r>
            <a:r>
              <a:rPr lang="ru-RU" sz="1400" dirty="0">
                <a:ea typeface="Calibri" panose="020F0502020204030204" pitchFamily="34" charset="0"/>
              </a:rPr>
              <a:t>по русскому языку, дополнительные материалы для информатики и </a:t>
            </a:r>
            <a:r>
              <a:rPr lang="ru-RU" sz="1400" dirty="0" smtClean="0">
                <a:ea typeface="Calibri" panose="020F0502020204030204" pitchFamily="34" charset="0"/>
              </a:rPr>
              <a:t>ИКТ</a:t>
            </a:r>
            <a:endParaRPr lang="ru-RU" sz="1400" dirty="0"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endParaRPr lang="ru-RU" sz="800" dirty="0">
              <a:ea typeface="Calibri" panose="020F0502020204030204" pitchFamily="34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1400" b="1" dirty="0" smtClean="0">
                <a:ea typeface="Calibri" panose="020F0502020204030204" pitchFamily="34" charset="0"/>
              </a:rPr>
              <a:t>В </a:t>
            </a:r>
            <a:r>
              <a:rPr lang="ru-RU" sz="1400" b="1" dirty="0">
                <a:ea typeface="Calibri" panose="020F0502020204030204" pitchFamily="34" charset="0"/>
              </a:rPr>
              <a:t>день проведения диагностических работ ответственный в ОО </a:t>
            </a:r>
            <a:r>
              <a:rPr lang="ru-RU" sz="1400" b="1" dirty="0">
                <a:solidFill>
                  <a:srgbClr val="A8246F"/>
                </a:solidFill>
                <a:ea typeface="Times New Roman" panose="02020603050405020304" pitchFamily="18" charset="0"/>
              </a:rPr>
              <a:t>выдает организатору в аудитории</a:t>
            </a:r>
            <a:r>
              <a:rPr lang="ru-RU" sz="1400" b="1" dirty="0" smtClean="0">
                <a:ea typeface="Times New Roman" panose="02020603050405020304" pitchFamily="18" charset="0"/>
              </a:rPr>
              <a:t>:</a:t>
            </a:r>
          </a:p>
          <a:p>
            <a:pPr indent="450215" algn="just">
              <a:spcAft>
                <a:spcPts val="0"/>
              </a:spcAft>
            </a:pPr>
            <a:endParaRPr lang="ru-RU" sz="800" dirty="0">
              <a:ea typeface="Times New Roman" panose="02020603050405020304" pitchFamily="18" charset="0"/>
            </a:endParaRPr>
          </a:p>
          <a:p>
            <a:pPr indent="450215" algn="just">
              <a:tabLst>
                <a:tab pos="-180340" algn="l"/>
                <a:tab pos="630555" algn="l"/>
              </a:tabLst>
            </a:pPr>
            <a:r>
              <a:rPr lang="ru-RU" sz="1400" dirty="0"/>
              <a:t>материалы по количеству участников диагностических работ в аудитории проведения, дополнительные бланки ответов </a:t>
            </a:r>
            <a:r>
              <a:rPr lang="ru-RU" sz="1400" dirty="0" smtClean="0"/>
              <a:t>№ 2</a:t>
            </a:r>
            <a:r>
              <a:rPr lang="ru-RU" sz="1400" dirty="0"/>
              <a:t>, </a:t>
            </a:r>
            <a:r>
              <a:rPr lang="ru-RU" sz="1400" dirty="0" smtClean="0"/>
              <a:t>черновики</a:t>
            </a:r>
            <a:endParaRPr lang="ru-RU" sz="1400" dirty="0"/>
          </a:p>
          <a:p>
            <a:pPr indent="450215" algn="just">
              <a:tabLst>
                <a:tab pos="-180340" algn="l"/>
                <a:tab pos="630555" algn="l"/>
              </a:tabLst>
            </a:pPr>
            <a:r>
              <a:rPr lang="ru-RU" sz="1400" dirty="0">
                <a:ea typeface="Calibri" panose="020F0502020204030204" pitchFamily="34" charset="0"/>
              </a:rPr>
              <a:t>список </a:t>
            </a:r>
            <a:r>
              <a:rPr lang="ru-RU" sz="1400" dirty="0"/>
              <a:t>участников диагностических работ</a:t>
            </a:r>
            <a:r>
              <a:rPr lang="ru-RU" sz="1400" dirty="0">
                <a:ea typeface="Calibri" panose="020F0502020204030204" pitchFamily="34" charset="0"/>
              </a:rPr>
              <a:t> для фиксирования присутствия/отсутствия участника в день </a:t>
            </a:r>
            <a:r>
              <a:rPr lang="ru-RU" sz="1400" dirty="0" smtClean="0">
                <a:ea typeface="Calibri" panose="020F0502020204030204" pitchFamily="34" charset="0"/>
              </a:rPr>
              <a:t>проведения</a:t>
            </a:r>
            <a:endParaRPr lang="ru-RU" sz="1400" dirty="0">
              <a:effectLst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403649" y="-20538"/>
            <a:ext cx="660926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5658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Порядок проведения </a:t>
            </a:r>
          </a:p>
          <a:p>
            <a:pPr lvl="0" algn="ctr" defTabSz="45658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диагностических работ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947833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2915" y="195555"/>
            <a:ext cx="1038711" cy="575995"/>
          </a:xfrm>
          <a:prstGeom prst="rect">
            <a:avLst/>
          </a:prstGeom>
        </p:spPr>
      </p:pic>
      <p:pic>
        <p:nvPicPr>
          <p:cNvPr id="11" name="Picture 2" descr="C:\Users\2014\Desktop\b_8823350a4ac010229afaa914c7d16b51312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15" t="5423" r="30427" b="2862"/>
          <a:stretch/>
        </p:blipFill>
        <p:spPr bwMode="auto">
          <a:xfrm>
            <a:off x="611560" y="77872"/>
            <a:ext cx="792089" cy="765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010400" y="14084"/>
            <a:ext cx="21336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81050" y="1368162"/>
            <a:ext cx="8181975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just">
              <a:spcAft>
                <a:spcPts val="0"/>
              </a:spcAft>
            </a:pPr>
            <a:r>
              <a:rPr lang="ru-RU" sz="2000" dirty="0">
                <a:ea typeface="Calibri" panose="020F0502020204030204" pitchFamily="34" charset="0"/>
                <a:cs typeface="Times New Roman" panose="02020603050405020304" pitchFamily="18" charset="0"/>
              </a:rPr>
              <a:t>Во время проведения диагностических работ </a:t>
            </a:r>
            <a:r>
              <a:rPr lang="ru-RU" sz="20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на рабочем столе участников </a:t>
            </a:r>
            <a:r>
              <a:rPr lang="ru-RU" sz="2000" b="1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диагностических работ</a:t>
            </a:r>
            <a:r>
              <a:rPr lang="ru-RU" sz="20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помимо </a:t>
            </a:r>
            <a:r>
              <a:rPr lang="ru-RU" sz="2000" dirty="0">
                <a:ea typeface="Calibri" panose="020F0502020204030204" pitchFamily="34" charset="0"/>
                <a:cs typeface="Times New Roman" panose="02020603050405020304" pitchFamily="18" charset="0"/>
              </a:rPr>
              <a:t>материалов </a:t>
            </a:r>
            <a:r>
              <a:rPr lang="ru-RU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для </a:t>
            </a:r>
            <a:r>
              <a:rPr lang="ru-RU" sz="2000" dirty="0">
                <a:ea typeface="Calibri" panose="020F0502020204030204" pitchFamily="34" charset="0"/>
                <a:cs typeface="Times New Roman" panose="02020603050405020304" pitchFamily="18" charset="0"/>
              </a:rPr>
              <a:t>проведения </a:t>
            </a:r>
            <a:r>
              <a:rPr lang="ru-RU" sz="2000" dirty="0">
                <a:ea typeface="Times New Roman" panose="02020603050405020304" pitchFamily="18" charset="0"/>
                <a:cs typeface="Times New Roman" panose="02020603050405020304" pitchFamily="18" charset="0"/>
              </a:rPr>
              <a:t>диагностических работ</a:t>
            </a:r>
            <a:r>
              <a:rPr lang="ru-RU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A8246F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находятся</a:t>
            </a:r>
            <a:r>
              <a:rPr lang="ru-RU" sz="2000" dirty="0"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endParaRPr lang="ru-RU" sz="2000" dirty="0" smtClean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1" algn="just">
              <a:spcAft>
                <a:spcPts val="0"/>
              </a:spcAft>
            </a:pPr>
            <a:endParaRPr lang="ru-RU" sz="20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990600" algn="l"/>
              </a:tabLst>
            </a:pPr>
            <a:r>
              <a:rPr lang="ru-RU" sz="2000" dirty="0">
                <a:solidFill>
                  <a:srgbClr val="000000"/>
                </a:solidFill>
                <a:ea typeface="Calibri" panose="020F0502020204030204" pitchFamily="34" charset="0"/>
              </a:rPr>
              <a:t>документ, удостоверяющий </a:t>
            </a:r>
            <a:r>
              <a:rPr lang="ru-RU" sz="2000" dirty="0" smtClean="0">
                <a:solidFill>
                  <a:srgbClr val="000000"/>
                </a:solidFill>
                <a:ea typeface="Calibri" panose="020F0502020204030204" pitchFamily="34" charset="0"/>
              </a:rPr>
              <a:t>личность</a:t>
            </a: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990600" algn="l"/>
              </a:tabLst>
            </a:pPr>
            <a:endParaRPr lang="ru-RU" sz="2000" dirty="0">
              <a:solidFill>
                <a:srgbClr val="000000"/>
              </a:solidFill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990600" algn="l"/>
              </a:tabLst>
            </a:pPr>
            <a:r>
              <a:rPr lang="ru-RU" sz="2000" dirty="0">
                <a:solidFill>
                  <a:srgbClr val="000000"/>
                </a:solidFill>
                <a:ea typeface="Calibri" panose="020F0502020204030204" pitchFamily="34" charset="0"/>
              </a:rPr>
              <a:t>гелиевая или капиллярная ручка с чернилами черного </a:t>
            </a:r>
            <a:r>
              <a:rPr lang="ru-RU" sz="2000" dirty="0" smtClean="0">
                <a:solidFill>
                  <a:srgbClr val="000000"/>
                </a:solidFill>
                <a:ea typeface="Calibri" panose="020F0502020204030204" pitchFamily="34" charset="0"/>
              </a:rPr>
              <a:t>цвета</a:t>
            </a: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990600" algn="l"/>
              </a:tabLst>
            </a:pPr>
            <a:endParaRPr lang="ru-RU" sz="2000" dirty="0">
              <a:solidFill>
                <a:srgbClr val="000000"/>
              </a:solidFill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990600" algn="l"/>
              </a:tabLst>
            </a:pPr>
            <a:r>
              <a:rPr lang="ru-RU" sz="2000" dirty="0">
                <a:solidFill>
                  <a:srgbClr val="000000"/>
                </a:solidFill>
                <a:ea typeface="Calibri" panose="020F0502020204030204" pitchFamily="34" charset="0"/>
              </a:rPr>
              <a:t>лекарства и питание </a:t>
            </a:r>
            <a:r>
              <a:rPr lang="ru-RU" sz="2000" dirty="0">
                <a:solidFill>
                  <a:srgbClr val="000000"/>
                </a:solidFill>
                <a:ea typeface="Times New Roman" panose="02020603050405020304" pitchFamily="18" charset="0"/>
              </a:rPr>
              <a:t>(при необходимости</a:t>
            </a:r>
            <a:r>
              <a:rPr lang="ru-RU" sz="20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)</a:t>
            </a:r>
            <a:endParaRPr lang="ru-RU" sz="2000" dirty="0" smtClean="0">
              <a:solidFill>
                <a:srgbClr val="000000"/>
              </a:solidFill>
              <a:ea typeface="Calibri" panose="020F0502020204030204" pitchFamily="34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990600" algn="l"/>
              </a:tabLst>
            </a:pPr>
            <a:endParaRPr lang="ru-RU" sz="2000" dirty="0">
              <a:solidFill>
                <a:srgbClr val="000000"/>
              </a:solidFill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990600" algn="l"/>
              </a:tabLst>
            </a:pPr>
            <a:r>
              <a:rPr lang="ru-RU" sz="2000" dirty="0">
                <a:solidFill>
                  <a:srgbClr val="000000"/>
                </a:solidFill>
                <a:ea typeface="Calibri" panose="020F0502020204030204" pitchFamily="34" charset="0"/>
              </a:rPr>
              <a:t>черновики, выданные организатором в </a:t>
            </a:r>
            <a:r>
              <a:rPr lang="ru-RU" sz="2000" dirty="0" smtClean="0">
                <a:solidFill>
                  <a:srgbClr val="000000"/>
                </a:solidFill>
                <a:ea typeface="Calibri" panose="020F0502020204030204" pitchFamily="34" charset="0"/>
              </a:rPr>
              <a:t>аудитории</a:t>
            </a:r>
            <a:endParaRPr lang="ru-RU" sz="2000" dirty="0">
              <a:solidFill>
                <a:srgbClr val="000000"/>
              </a:solidFill>
              <a:effectLst/>
              <a:ea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403649" y="-20538"/>
            <a:ext cx="660926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5658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Порядок проведения </a:t>
            </a:r>
          </a:p>
          <a:p>
            <a:pPr lvl="0" algn="ctr" defTabSz="45658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диагностических работ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138990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2915" y="195555"/>
            <a:ext cx="1038711" cy="575995"/>
          </a:xfrm>
          <a:prstGeom prst="rect">
            <a:avLst/>
          </a:prstGeom>
        </p:spPr>
      </p:pic>
      <p:pic>
        <p:nvPicPr>
          <p:cNvPr id="11" name="Picture 2" descr="C:\Users\2014\Desktop\b_8823350a4ac010229afaa914c7d16b51312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15" t="5423" r="30427" b="2862"/>
          <a:stretch/>
        </p:blipFill>
        <p:spPr bwMode="auto">
          <a:xfrm>
            <a:off x="611560" y="77872"/>
            <a:ext cx="792089" cy="765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010400" y="14084"/>
            <a:ext cx="21336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03649" y="-11013"/>
            <a:ext cx="660926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5658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Диагностическая работа </a:t>
            </a:r>
            <a:endParaRPr lang="ru-RU" sz="3200" b="1" dirty="0" smtClean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  <a:p>
            <a:pPr lvl="0" algn="ctr" defTabSz="45658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по </a:t>
            </a:r>
            <a:r>
              <a:rPr lang="ru-RU" sz="3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русскому </a:t>
            </a:r>
            <a:r>
              <a:rPr lang="ru-RU" sz="32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языку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57695" y="1396504"/>
            <a:ext cx="8365355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1600" dirty="0">
                <a:ea typeface="Times New Roman" panose="02020603050405020304" pitchFamily="18" charset="0"/>
              </a:rPr>
              <a:t>Аудитории, выделяемые для проведения диагностических работ по русскому языку, </a:t>
            </a:r>
            <a:r>
              <a:rPr lang="ru-RU" sz="1600" b="1" dirty="0">
                <a:solidFill>
                  <a:srgbClr val="A8246F"/>
                </a:solidFill>
                <a:ea typeface="Times New Roman" panose="02020603050405020304" pitchFamily="18" charset="0"/>
              </a:rPr>
              <a:t>оборудуются средствами воспроизведения </a:t>
            </a:r>
            <a:r>
              <a:rPr lang="ru-RU" sz="1600" b="1" dirty="0" smtClean="0">
                <a:solidFill>
                  <a:srgbClr val="A8246F"/>
                </a:solidFill>
                <a:ea typeface="Times New Roman" panose="02020603050405020304" pitchFamily="18" charset="0"/>
              </a:rPr>
              <a:t>аудионосителей</a:t>
            </a:r>
          </a:p>
          <a:p>
            <a:pPr algn="just">
              <a:spcAft>
                <a:spcPts val="0"/>
              </a:spcAft>
            </a:pPr>
            <a:endParaRPr lang="ru-RU" sz="1600" dirty="0" smtClean="0"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600" dirty="0" smtClean="0">
                <a:ea typeface="Times New Roman" panose="02020603050405020304" pitchFamily="18" charset="0"/>
              </a:rPr>
              <a:t>При </a:t>
            </a:r>
            <a:r>
              <a:rPr lang="ru-RU" sz="1600" dirty="0">
                <a:ea typeface="Times New Roman" panose="02020603050405020304" pitchFamily="18" charset="0"/>
              </a:rPr>
              <a:t>проведении диагностических работ по русскому языку включается изложение. Для воспроизведения текста изложения используется аудиозапись. Для написания изложения технические специалисты или организаторы настраивают средство воспроизведения аудиозаписи так, чтобы было слышно всем </a:t>
            </a:r>
            <a:r>
              <a:rPr lang="ru-RU" sz="1600" dirty="0" smtClean="0">
                <a:ea typeface="Times New Roman" panose="02020603050405020304" pitchFamily="18" charset="0"/>
              </a:rPr>
              <a:t>обучающимся.</a:t>
            </a:r>
          </a:p>
          <a:p>
            <a:pPr algn="just">
              <a:spcAft>
                <a:spcPts val="0"/>
              </a:spcAft>
            </a:pPr>
            <a:endParaRPr lang="ru-RU" sz="1600" dirty="0"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600" dirty="0" smtClean="0">
                <a:ea typeface="Times New Roman" panose="02020603050405020304" pitchFamily="18" charset="0"/>
              </a:rPr>
              <a:t>Аудиозапись </a:t>
            </a:r>
            <a:r>
              <a:rPr lang="ru-RU" sz="1600" dirty="0">
                <a:ea typeface="Times New Roman" panose="02020603050405020304" pitchFamily="18" charset="0"/>
              </a:rPr>
              <a:t>включается организаторами дважды с перерывом в 5-6 минут, в течение которых участники работают с черновиком. </a:t>
            </a:r>
            <a:endParaRPr lang="ru-RU" sz="1600" dirty="0" smtClean="0"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ru-RU" sz="1600" dirty="0"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600" dirty="0" smtClean="0">
                <a:ea typeface="Times New Roman" panose="02020603050405020304" pitchFamily="18" charset="0"/>
              </a:rPr>
              <a:t>После </a:t>
            </a:r>
            <a:r>
              <a:rPr lang="ru-RU" sz="1600" dirty="0">
                <a:ea typeface="Times New Roman" panose="02020603050405020304" pitchFamily="18" charset="0"/>
              </a:rPr>
              <a:t>повторного прослушивания участники приступают к выполнению диагностической работы, а организаторы в аудитории отключают средство воспроизведения </a:t>
            </a:r>
            <a:r>
              <a:rPr lang="ru-RU" sz="1600" dirty="0" smtClean="0">
                <a:ea typeface="Times New Roman" panose="02020603050405020304" pitchFamily="18" charset="0"/>
              </a:rPr>
              <a:t>аудиозаписи</a:t>
            </a:r>
            <a:endParaRPr lang="ru-RU" sz="1600" dirty="0">
              <a:effectLst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910554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7968" y="1097541"/>
            <a:ext cx="8280920" cy="553961"/>
          </a:xfrm>
          <a:prstGeom prst="rect">
            <a:avLst/>
          </a:prstGeom>
        </p:spPr>
        <p:txBody>
          <a:bodyPr wrap="square" lIns="91404" tIns="45702" rIns="91404" bIns="45702">
            <a:spAutoFit/>
          </a:bodyPr>
          <a:lstStyle/>
          <a:p>
            <a:pPr marL="0" marR="0" lvl="0" indent="0" algn="ctr" defTabSz="6857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2915" y="195555"/>
            <a:ext cx="1038711" cy="575995"/>
          </a:xfrm>
          <a:prstGeom prst="rect">
            <a:avLst/>
          </a:prstGeom>
        </p:spPr>
      </p:pic>
      <p:pic>
        <p:nvPicPr>
          <p:cNvPr id="11" name="Picture 2" descr="C:\Users\2014\Desktop\b_8823350a4ac010229afaa914c7d16b51312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15" t="5423" r="30427" b="2862"/>
          <a:stretch/>
        </p:blipFill>
        <p:spPr bwMode="auto">
          <a:xfrm>
            <a:off x="611560" y="77872"/>
            <a:ext cx="792089" cy="765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010400" y="14084"/>
            <a:ext cx="21336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482031" y="46137"/>
            <a:ext cx="651689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658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Сроки проведения диагностических работ для обучающихся 10-х классов общеобразовательных организаций Республики Татарстан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79905" y="1941788"/>
            <a:ext cx="8310761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200000"/>
              </a:lnSpc>
              <a:buClr>
                <a:schemeClr val="tx1"/>
              </a:buClr>
              <a:buFont typeface="Wingdings" panose="05000000000000000000" pitchFamily="2" charset="2"/>
              <a:buChar char="ü"/>
            </a:pPr>
            <a:r>
              <a:rPr lang="ru-RU" sz="1800" b="1" dirty="0">
                <a:solidFill>
                  <a:srgbClr val="A8246F"/>
                </a:solidFill>
              </a:rPr>
              <a:t>27 ноября (пятница) </a:t>
            </a:r>
            <a:r>
              <a:rPr lang="ru-RU" sz="1800" b="1" dirty="0"/>
              <a:t>– по русскому </a:t>
            </a:r>
            <a:r>
              <a:rPr lang="ru-RU" sz="1800" b="1" dirty="0" smtClean="0"/>
              <a:t>языку</a:t>
            </a:r>
            <a:endParaRPr lang="ru-RU" sz="1800" b="1" dirty="0"/>
          </a:p>
          <a:p>
            <a:pPr marL="285750" indent="-285750" algn="just">
              <a:lnSpc>
                <a:spcPct val="200000"/>
              </a:lnSpc>
              <a:buClr>
                <a:schemeClr val="tx1"/>
              </a:buClr>
              <a:buFont typeface="Wingdings" panose="05000000000000000000" pitchFamily="2" charset="2"/>
              <a:buChar char="ü"/>
            </a:pPr>
            <a:r>
              <a:rPr lang="ru-RU" sz="1800" b="1" dirty="0">
                <a:solidFill>
                  <a:srgbClr val="A8246F"/>
                </a:solidFill>
              </a:rPr>
              <a:t>3 декабря (четверг) </a:t>
            </a:r>
            <a:r>
              <a:rPr lang="ru-RU" sz="1800" b="1" dirty="0"/>
              <a:t>– по </a:t>
            </a:r>
            <a:r>
              <a:rPr lang="ru-RU" sz="1800" b="1" dirty="0" smtClean="0"/>
              <a:t>математике</a:t>
            </a:r>
            <a:endParaRPr lang="ru-RU" sz="1800" b="1" dirty="0"/>
          </a:p>
          <a:p>
            <a:pPr marL="285750" indent="-285750" algn="just">
              <a:lnSpc>
                <a:spcPct val="200000"/>
              </a:lnSpc>
              <a:buClr>
                <a:schemeClr val="tx1"/>
              </a:buClr>
              <a:buFont typeface="Wingdings" panose="05000000000000000000" pitchFamily="2" charset="2"/>
              <a:buChar char="ü"/>
            </a:pPr>
            <a:r>
              <a:rPr lang="ru-RU" sz="1800" b="1" dirty="0" smtClean="0"/>
              <a:t>Диагностические работы по учебным предметам по выбору проводятся </a:t>
            </a:r>
            <a:r>
              <a:rPr lang="ru-RU" sz="1800" b="1" dirty="0" smtClean="0">
                <a:solidFill>
                  <a:srgbClr val="A8246F"/>
                </a:solidFill>
              </a:rPr>
              <a:t>во 2 полугодии 2020/2021 учебного года</a:t>
            </a:r>
          </a:p>
          <a:p>
            <a:pPr algn="just">
              <a:lnSpc>
                <a:spcPct val="150000"/>
              </a:lnSpc>
            </a:pPr>
            <a:endParaRPr lang="ru-RU" sz="1800" b="1" dirty="0" smtClean="0">
              <a:solidFill>
                <a:srgbClr val="A8246F"/>
              </a:solidFill>
            </a:endParaRPr>
          </a:p>
          <a:p>
            <a:pPr algn="just">
              <a:lnSpc>
                <a:spcPct val="150000"/>
              </a:lnSpc>
            </a:pPr>
            <a:endParaRPr lang="ru-RU" sz="1800" b="1" dirty="0">
              <a:solidFill>
                <a:srgbClr val="A8246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475336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7968" y="1097541"/>
            <a:ext cx="8280920" cy="553961"/>
          </a:xfrm>
          <a:prstGeom prst="rect">
            <a:avLst/>
          </a:prstGeom>
        </p:spPr>
        <p:txBody>
          <a:bodyPr wrap="square" lIns="91404" tIns="45702" rIns="91404" bIns="45702">
            <a:spAutoFit/>
          </a:bodyPr>
          <a:lstStyle/>
          <a:p>
            <a:pPr marL="0" marR="0" lvl="0" indent="0" algn="ctr" defTabSz="6857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2915" y="195555"/>
            <a:ext cx="1038711" cy="575995"/>
          </a:xfrm>
          <a:prstGeom prst="rect">
            <a:avLst/>
          </a:prstGeom>
        </p:spPr>
      </p:pic>
      <p:pic>
        <p:nvPicPr>
          <p:cNvPr id="11" name="Picture 2" descr="C:\Users\2014\Desktop\b_8823350a4ac010229afaa914c7d16b51312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15" t="5423" r="30427" b="2862"/>
          <a:stretch/>
        </p:blipFill>
        <p:spPr bwMode="auto">
          <a:xfrm>
            <a:off x="611560" y="77872"/>
            <a:ext cx="792089" cy="765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010400" y="14084"/>
            <a:ext cx="21336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40864" y="1934016"/>
            <a:ext cx="8185421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>
                <a:schemeClr val="tx1"/>
              </a:buClr>
            </a:pPr>
            <a:r>
              <a:rPr lang="ru-RU" sz="1800" dirty="0" smtClean="0"/>
              <a:t>В связи с неблагоприятной санитарно-эпидемиологической обстановкой обучающиеся</a:t>
            </a:r>
            <a:r>
              <a:rPr lang="ru-RU" sz="1800" dirty="0"/>
              <a:t>, которые получают среднее общее образование </a:t>
            </a:r>
            <a:r>
              <a:rPr lang="ru-RU" sz="1800" b="1" dirty="0"/>
              <a:t>вне общеобразовательных организаций Республики Татарстан</a:t>
            </a:r>
            <a:r>
              <a:rPr lang="ru-RU" sz="1800" dirty="0"/>
              <a:t>, обучающиеся общеобразовательных организаций Республики Татарстан, которые находятся на </a:t>
            </a:r>
            <a:r>
              <a:rPr lang="ru-RU" sz="1800" b="1" dirty="0"/>
              <a:t>длительном лечении </a:t>
            </a:r>
            <a:r>
              <a:rPr lang="ru-RU" sz="1800" dirty="0"/>
              <a:t>в медицинских организациях, обучающиеся с </a:t>
            </a:r>
            <a:r>
              <a:rPr lang="ru-RU" sz="1800" b="1" dirty="0"/>
              <a:t>ограниченными возможностями здоровья</a:t>
            </a:r>
            <a:r>
              <a:rPr lang="ru-RU" sz="1800" dirty="0"/>
              <a:t>, обучающиеся, имеющие </a:t>
            </a:r>
            <a:r>
              <a:rPr lang="ru-RU" sz="1800" b="1" dirty="0"/>
              <a:t>уважительную причину </a:t>
            </a:r>
            <a:r>
              <a:rPr lang="ru-RU" sz="1800" dirty="0"/>
              <a:t>(болезнь, соревнования, олимпиады и иное), </a:t>
            </a:r>
            <a:r>
              <a:rPr lang="ru-RU" sz="1800" dirty="0" smtClean="0"/>
              <a:t>подтвержденную </a:t>
            </a:r>
            <a:r>
              <a:rPr lang="ru-RU" sz="1800" dirty="0"/>
              <a:t>документально, </a:t>
            </a:r>
            <a:r>
              <a:rPr lang="ru-RU" sz="1800" b="1" dirty="0">
                <a:solidFill>
                  <a:srgbClr val="A8246F"/>
                </a:solidFill>
              </a:rPr>
              <a:t>освобождаются от участия в диагностических </a:t>
            </a:r>
            <a:r>
              <a:rPr lang="ru-RU" sz="1800" b="1" dirty="0" smtClean="0">
                <a:solidFill>
                  <a:srgbClr val="A8246F"/>
                </a:solidFill>
              </a:rPr>
              <a:t>работах</a:t>
            </a:r>
            <a:endParaRPr lang="ru-RU" sz="1800" b="1" dirty="0">
              <a:solidFill>
                <a:srgbClr val="A8246F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482031" y="46137"/>
            <a:ext cx="651689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658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О проведении диагностических работ для обучающихся 10-х классов общеобразовательных организаций Республики Татарстан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05064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7968" y="1097541"/>
            <a:ext cx="8280920" cy="553961"/>
          </a:xfrm>
          <a:prstGeom prst="rect">
            <a:avLst/>
          </a:prstGeom>
        </p:spPr>
        <p:txBody>
          <a:bodyPr wrap="square" lIns="91404" tIns="45702" rIns="91404" bIns="45702">
            <a:spAutoFit/>
          </a:bodyPr>
          <a:lstStyle/>
          <a:p>
            <a:pPr marL="0" marR="0" lvl="0" indent="0" algn="ctr" defTabSz="6857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2915" y="195555"/>
            <a:ext cx="1038711" cy="575995"/>
          </a:xfrm>
          <a:prstGeom prst="rect">
            <a:avLst/>
          </a:prstGeom>
        </p:spPr>
      </p:pic>
      <p:pic>
        <p:nvPicPr>
          <p:cNvPr id="11" name="Picture 2" descr="C:\Users\2014\Desktop\b_8823350a4ac010229afaa914c7d16b51312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15" t="5423" r="30427" b="2862"/>
          <a:stretch/>
        </p:blipFill>
        <p:spPr bwMode="auto">
          <a:xfrm>
            <a:off x="611560" y="77872"/>
            <a:ext cx="792089" cy="765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010400" y="14084"/>
            <a:ext cx="21336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403649" y="2592"/>
            <a:ext cx="685207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658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О проведении диагностических работ</a:t>
            </a:r>
          </a:p>
          <a:p>
            <a:pPr algn="ctr" defTabSz="45658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для обучающихся 10-х классов общеобразовательных организаций </a:t>
            </a:r>
          </a:p>
          <a:p>
            <a:pPr algn="ctr" defTabSz="45658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Республики Татарстан (далее – ДР-10)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63814" y="1395777"/>
            <a:ext cx="8440066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90170" lvl="0" algn="just">
              <a:spcAft>
                <a:spcPts val="0"/>
              </a:spcAft>
            </a:pPr>
            <a:r>
              <a:rPr lang="ru-RU" sz="1300" b="1" dirty="0" smtClean="0">
                <a:ea typeface="Times New Roman" panose="02020603050405020304" pitchFamily="18" charset="0"/>
              </a:rPr>
              <a:t>Департамент надзора </a:t>
            </a:r>
            <a:r>
              <a:rPr lang="ru-RU" sz="1300" b="1" dirty="0">
                <a:ea typeface="Times New Roman" panose="02020603050405020304" pitchFamily="18" charset="0"/>
              </a:rPr>
              <a:t>и контроля в сфере </a:t>
            </a:r>
            <a:r>
              <a:rPr lang="ru-RU" sz="1300" b="1" dirty="0" smtClean="0">
                <a:ea typeface="Times New Roman" panose="02020603050405020304" pitchFamily="18" charset="0"/>
              </a:rPr>
              <a:t>образования (</a:t>
            </a:r>
            <a:r>
              <a:rPr lang="ru-RU" sz="1300" b="1" dirty="0" err="1" smtClean="0">
                <a:ea typeface="Times New Roman" panose="02020603050405020304" pitchFamily="18" charset="0"/>
              </a:rPr>
              <a:t>Р.Г.Музипов</a:t>
            </a:r>
            <a:r>
              <a:rPr lang="ru-RU" sz="1300" b="1" dirty="0" smtClean="0">
                <a:ea typeface="Times New Roman" panose="02020603050405020304" pitchFamily="18" charset="0"/>
              </a:rPr>
              <a:t>):</a:t>
            </a:r>
          </a:p>
          <a:p>
            <a:pPr marR="90170" lvl="0" algn="just">
              <a:spcAft>
                <a:spcPts val="0"/>
              </a:spcAft>
            </a:pPr>
            <a:endParaRPr lang="ru-RU" sz="1200" dirty="0">
              <a:ea typeface="Times New Roman" panose="02020603050405020304" pitchFamily="18" charset="0"/>
            </a:endParaRPr>
          </a:p>
          <a:p>
            <a:pPr marR="90170" lvl="0" indent="444500" algn="just">
              <a:spcAft>
                <a:spcPts val="0"/>
              </a:spcAft>
            </a:pPr>
            <a:r>
              <a:rPr lang="ru-RU" sz="1200" dirty="0" smtClean="0">
                <a:ea typeface="Times New Roman" panose="02020603050405020304" pitchFamily="18" charset="0"/>
              </a:rPr>
              <a:t>организация мероприятий </a:t>
            </a:r>
            <a:r>
              <a:rPr lang="ru-RU" sz="1200" dirty="0">
                <a:ea typeface="Times New Roman" panose="02020603050405020304" pitchFamily="18" charset="0"/>
              </a:rPr>
              <a:t>по обеспечению объективности проведения и оценивания результатов ДР-10</a:t>
            </a:r>
            <a:r>
              <a:rPr lang="ru-RU" sz="1200" dirty="0" smtClean="0">
                <a:ea typeface="Times New Roman" panose="02020603050405020304" pitchFamily="18" charset="0"/>
              </a:rPr>
              <a:t>.</a:t>
            </a:r>
          </a:p>
          <a:p>
            <a:pPr marR="90170" lvl="0" algn="just">
              <a:spcAft>
                <a:spcPts val="0"/>
              </a:spcAft>
            </a:pPr>
            <a:endParaRPr lang="ru-RU" sz="1200" dirty="0">
              <a:ea typeface="Times New Roman" panose="02020603050405020304" pitchFamily="18" charset="0"/>
            </a:endParaRPr>
          </a:p>
          <a:p>
            <a:pPr marR="90170" lvl="0" algn="just">
              <a:spcAft>
                <a:spcPts val="0"/>
              </a:spcAft>
            </a:pPr>
            <a:r>
              <a:rPr lang="ru-RU" sz="1300" b="1" dirty="0" smtClean="0">
                <a:ea typeface="Times New Roman" panose="02020603050405020304" pitchFamily="18" charset="0"/>
              </a:rPr>
              <a:t>Республиканский </a:t>
            </a:r>
            <a:r>
              <a:rPr lang="ru-RU" sz="1300" b="1" dirty="0">
                <a:ea typeface="Times New Roman" panose="02020603050405020304" pitchFamily="18" charset="0"/>
              </a:rPr>
              <a:t>центр мониторинга качества </a:t>
            </a:r>
            <a:r>
              <a:rPr lang="ru-RU" sz="1300" b="1" dirty="0" smtClean="0">
                <a:ea typeface="Times New Roman" panose="02020603050405020304" pitchFamily="18" charset="0"/>
              </a:rPr>
              <a:t>образования (Б.М.Юнусов</a:t>
            </a:r>
            <a:r>
              <a:rPr lang="ru-RU" sz="1300" b="1" dirty="0">
                <a:ea typeface="Times New Roman" panose="02020603050405020304" pitchFamily="18" charset="0"/>
              </a:rPr>
              <a:t>) (далее – ГБУ «РЦМКО</a:t>
            </a:r>
            <a:r>
              <a:rPr lang="ru-RU" sz="1300" b="1" dirty="0" smtClean="0">
                <a:ea typeface="Times New Roman" panose="02020603050405020304" pitchFamily="18" charset="0"/>
              </a:rPr>
              <a:t>»):</a:t>
            </a:r>
          </a:p>
          <a:p>
            <a:pPr marR="90170" lvl="0" algn="just">
              <a:spcAft>
                <a:spcPts val="0"/>
              </a:spcAft>
            </a:pPr>
            <a:endParaRPr lang="ru-RU" sz="1200" dirty="0">
              <a:ea typeface="Times New Roman" panose="02020603050405020304" pitchFamily="18" charset="0"/>
            </a:endParaRPr>
          </a:p>
          <a:p>
            <a:pPr marR="90170" indent="450215" algn="just">
              <a:spcAft>
                <a:spcPts val="0"/>
              </a:spcAft>
            </a:pPr>
            <a:r>
              <a:rPr lang="ru-RU" sz="1200" dirty="0" smtClean="0">
                <a:ea typeface="Times New Roman" panose="02020603050405020304" pitchFamily="18" charset="0"/>
              </a:rPr>
              <a:t>Обеспечить организационно-технологическое </a:t>
            </a:r>
            <a:r>
              <a:rPr lang="ru-RU" sz="1200" dirty="0">
                <a:ea typeface="Times New Roman" panose="02020603050405020304" pitchFamily="18" charset="0"/>
              </a:rPr>
              <a:t>и информационное сопровождение ДР-10 с применением технологий печати полного комплекта КИМ, упаковкой и доставкой в </a:t>
            </a:r>
            <a:r>
              <a:rPr lang="ru-RU" sz="1200" dirty="0" smtClean="0">
                <a:ea typeface="Times New Roman" panose="02020603050405020304" pitchFamily="18" charset="0"/>
              </a:rPr>
              <a:t>г.Набережные Челны</a:t>
            </a:r>
            <a:r>
              <a:rPr lang="ru-RU" sz="1200" dirty="0">
                <a:ea typeface="Times New Roman" panose="02020603050405020304" pitchFamily="18" charset="0"/>
              </a:rPr>
              <a:t>, г.Альметьевск, </a:t>
            </a:r>
            <a:r>
              <a:rPr lang="ru-RU" sz="1200" dirty="0" smtClean="0">
                <a:ea typeface="Times New Roman" panose="02020603050405020304" pitchFamily="18" charset="0"/>
              </a:rPr>
              <a:t>         пгт</a:t>
            </a:r>
            <a:r>
              <a:rPr lang="ru-RU" sz="1200" dirty="0">
                <a:ea typeface="Times New Roman" panose="02020603050405020304" pitchFamily="18" charset="0"/>
              </a:rPr>
              <a:t>. </a:t>
            </a:r>
            <a:r>
              <a:rPr lang="ru-RU" sz="1200" dirty="0" smtClean="0">
                <a:ea typeface="Times New Roman" panose="02020603050405020304" pitchFamily="18" charset="0"/>
              </a:rPr>
              <a:t>Апастово.</a:t>
            </a:r>
            <a:endParaRPr lang="ru-RU" sz="1200" dirty="0">
              <a:ea typeface="Times New Roman" panose="02020603050405020304" pitchFamily="18" charset="0"/>
            </a:endParaRPr>
          </a:p>
          <a:p>
            <a:pPr marR="90170" indent="450215" algn="just">
              <a:spcAft>
                <a:spcPts val="0"/>
              </a:spcAft>
              <a:tabLst>
                <a:tab pos="810260" algn="l"/>
              </a:tabLst>
            </a:pPr>
            <a:r>
              <a:rPr lang="ru-RU" sz="1200" dirty="0" smtClean="0">
                <a:ea typeface="Times New Roman" panose="02020603050405020304" pitchFamily="18" charset="0"/>
              </a:rPr>
              <a:t>Провести </a:t>
            </a:r>
            <a:r>
              <a:rPr lang="ru-RU" sz="1200" dirty="0">
                <a:ea typeface="Times New Roman" panose="02020603050405020304" pitchFamily="18" charset="0"/>
              </a:rPr>
              <a:t>инструктаж со специалистами </a:t>
            </a:r>
            <a:r>
              <a:rPr lang="ru-RU" sz="1200" dirty="0" smtClean="0">
                <a:ea typeface="Times New Roman" panose="02020603050405020304" pitchFamily="18" charset="0"/>
              </a:rPr>
              <a:t>об </a:t>
            </a:r>
            <a:r>
              <a:rPr lang="ru-RU" sz="1200" dirty="0">
                <a:ea typeface="Times New Roman" panose="02020603050405020304" pitchFamily="18" charset="0"/>
              </a:rPr>
              <a:t>информационной безопасности и персональной ответственности при организации и проведении ДР-10. В случаях выявления фактов умышленного превышения должностных полномочий принять управленческие </a:t>
            </a:r>
            <a:r>
              <a:rPr lang="ru-RU" sz="1200" dirty="0" smtClean="0">
                <a:ea typeface="Times New Roman" panose="02020603050405020304" pitchFamily="18" charset="0"/>
              </a:rPr>
              <a:t>решения в </a:t>
            </a:r>
            <a:r>
              <a:rPr lang="ru-RU" sz="1200" dirty="0">
                <a:ea typeface="Times New Roman" panose="02020603050405020304" pitchFamily="18" charset="0"/>
              </a:rPr>
              <a:t>отношении должностных лиц, допустивших ненадлежащее исполнение служебных обязанностей.</a:t>
            </a:r>
          </a:p>
          <a:p>
            <a:pPr marR="90170" indent="450215" algn="just">
              <a:spcAft>
                <a:spcPts val="0"/>
              </a:spcAft>
              <a:tabLst>
                <a:tab pos="810260" algn="l"/>
              </a:tabLst>
            </a:pPr>
            <a:r>
              <a:rPr lang="ru-RU" sz="1200" b="1" dirty="0" smtClean="0">
                <a:solidFill>
                  <a:srgbClr val="A8246F"/>
                </a:solidFill>
                <a:ea typeface="Times New Roman" panose="02020603050405020304" pitchFamily="18" charset="0"/>
              </a:rPr>
              <a:t>Создать </a:t>
            </a:r>
            <a:r>
              <a:rPr lang="ru-RU" sz="1200" b="1" dirty="0">
                <a:solidFill>
                  <a:srgbClr val="A8246F"/>
                </a:solidFill>
                <a:ea typeface="Times New Roman" panose="02020603050405020304" pitchFamily="18" charset="0"/>
              </a:rPr>
              <a:t>условия для работы ситуационного центра для </a:t>
            </a:r>
            <a:r>
              <a:rPr lang="ru-RU" sz="1200" b="1" dirty="0" smtClean="0">
                <a:solidFill>
                  <a:srgbClr val="A8246F"/>
                </a:solidFill>
                <a:ea typeface="Times New Roman" panose="02020603050405020304" pitchFamily="18" charset="0"/>
              </a:rPr>
              <a:t>онлайн-наблюдения </a:t>
            </a:r>
            <a:r>
              <a:rPr lang="ru-RU" sz="1200" b="1" dirty="0">
                <a:solidFill>
                  <a:srgbClr val="A8246F"/>
                </a:solidFill>
                <a:ea typeface="Times New Roman" panose="02020603050405020304" pitchFamily="18" charset="0"/>
              </a:rPr>
              <a:t>за проведением ДР-10 на базе ГБУ «РЦМКО». </a:t>
            </a:r>
          </a:p>
          <a:p>
            <a:pPr marR="90170" indent="450215" algn="just">
              <a:spcAft>
                <a:spcPts val="0"/>
              </a:spcAft>
              <a:tabLst>
                <a:tab pos="810260" algn="l"/>
              </a:tabLst>
            </a:pPr>
            <a:r>
              <a:rPr lang="ru-RU" sz="1200" dirty="0" smtClean="0">
                <a:ea typeface="Times New Roman" panose="02020603050405020304" pitchFamily="18" charset="0"/>
              </a:rPr>
              <a:t>Организовать </a:t>
            </a:r>
            <a:r>
              <a:rPr lang="ru-RU" sz="1200" dirty="0">
                <a:ea typeface="Times New Roman" panose="02020603050405020304" pitchFamily="18" charset="0"/>
              </a:rPr>
              <a:t>работу предметных комиссий при соблюдении мер по профилактике распространения новой коронавирусной инфекции (COVID-19).</a:t>
            </a:r>
          </a:p>
          <a:p>
            <a:pPr marR="90170" indent="450215" algn="just">
              <a:spcAft>
                <a:spcPts val="0"/>
              </a:spcAft>
              <a:tabLst>
                <a:tab pos="810260" algn="l"/>
              </a:tabLst>
            </a:pPr>
            <a:r>
              <a:rPr lang="ru-RU" sz="1200" dirty="0" smtClean="0">
                <a:ea typeface="Times New Roman" panose="02020603050405020304" pitchFamily="18" charset="0"/>
              </a:rPr>
              <a:t>Оплатить </a:t>
            </a:r>
            <a:r>
              <a:rPr lang="ru-RU" sz="1200" dirty="0">
                <a:ea typeface="Times New Roman" panose="02020603050405020304" pitchFamily="18" charset="0"/>
              </a:rPr>
              <a:t>финансовые расходы, связанные с организацией, проведением, проверкой ДР-10 за счет средств, предусмотренных для проведения основного государственного экзамена в 2019/2020 учебном году.</a:t>
            </a:r>
            <a:endParaRPr lang="ru-RU" sz="1200" dirty="0">
              <a:effectLst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025414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2915" y="195555"/>
            <a:ext cx="1038711" cy="575995"/>
          </a:xfrm>
          <a:prstGeom prst="rect">
            <a:avLst/>
          </a:prstGeom>
        </p:spPr>
      </p:pic>
      <p:pic>
        <p:nvPicPr>
          <p:cNvPr id="11" name="Picture 2" descr="C:\Users\2014\Desktop\b_8823350a4ac010229afaa914c7d16b51312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15" t="5423" r="30427" b="2862"/>
          <a:stretch/>
        </p:blipFill>
        <p:spPr bwMode="auto">
          <a:xfrm>
            <a:off x="611560" y="77872"/>
            <a:ext cx="792089" cy="765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010400" y="14084"/>
            <a:ext cx="21336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403649" y="46137"/>
            <a:ext cx="660926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5658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Порядок проведения диагностических работ </a:t>
            </a:r>
          </a:p>
          <a:p>
            <a:pPr lvl="0" algn="ctr" defTabSz="45658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по программам основного общего образования </a:t>
            </a:r>
          </a:p>
          <a:p>
            <a:pPr lvl="0" algn="ctr" defTabSz="45658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для обучающихся 10-х классов </a:t>
            </a:r>
          </a:p>
          <a:p>
            <a:pPr lvl="0" algn="ctr" defTabSz="45658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в Республике Татарстан в 2020 году </a:t>
            </a:r>
          </a:p>
          <a:p>
            <a:pPr lvl="0" algn="ctr" defTabSz="45658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(далее – ДР-10)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33424" y="1840950"/>
            <a:ext cx="8229601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sz="1800" b="1" dirty="0" smtClean="0">
                <a:solidFill>
                  <a:srgbClr val="A8246F"/>
                </a:solidFill>
                <a:ea typeface="Times New Roman" panose="02020603050405020304" pitchFamily="18" charset="0"/>
              </a:rPr>
              <a:t>Цели проведения ДР-10:</a:t>
            </a:r>
          </a:p>
          <a:p>
            <a:pPr indent="450215" algn="just">
              <a:spcAft>
                <a:spcPts val="0"/>
              </a:spcAft>
            </a:pPr>
            <a:endParaRPr lang="ru-RU" sz="1800" dirty="0"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17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Обеспечение единства </a:t>
            </a:r>
            <a:r>
              <a:rPr lang="ru-RU" sz="1700" dirty="0">
                <a:solidFill>
                  <a:srgbClr val="000000"/>
                </a:solidFill>
                <a:ea typeface="Times New Roman" panose="02020603050405020304" pitchFamily="18" charset="0"/>
              </a:rPr>
              <a:t>образовательного пространства за счет использования единых диагностических материалов и единых критериев оценивания диагностических</a:t>
            </a:r>
            <a:r>
              <a:rPr lang="ru-RU" sz="1700" dirty="0">
                <a:ea typeface="Times New Roman" panose="02020603050405020304" pitchFamily="18" charset="0"/>
              </a:rPr>
              <a:t> </a:t>
            </a:r>
            <a:r>
              <a:rPr lang="ru-RU" sz="1700" dirty="0" smtClean="0">
                <a:ea typeface="Times New Roman" panose="02020603050405020304" pitchFamily="18" charset="0"/>
              </a:rPr>
              <a:t>работ.</a:t>
            </a:r>
            <a:endParaRPr lang="ru-RU" sz="1700" dirty="0"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  <a:tabLst>
                <a:tab pos="630555" algn="l"/>
                <a:tab pos="810260" algn="l"/>
              </a:tabLst>
            </a:pPr>
            <a:r>
              <a:rPr lang="ru-RU" sz="1700" dirty="0" smtClean="0">
                <a:ea typeface="Times New Roman" panose="02020603050405020304" pitchFamily="18" charset="0"/>
              </a:rPr>
              <a:t>Осуществление мониторинга </a:t>
            </a:r>
            <a:r>
              <a:rPr lang="ru-RU" sz="1700" dirty="0">
                <a:ea typeface="Times New Roman" panose="02020603050405020304" pitchFamily="18" charset="0"/>
              </a:rPr>
              <a:t>системы </a:t>
            </a:r>
            <a:r>
              <a:rPr lang="ru-RU" sz="1700" dirty="0">
                <a:solidFill>
                  <a:srgbClr val="000000"/>
                </a:solidFill>
                <a:ea typeface="Times New Roman" panose="02020603050405020304" pitchFamily="18" charset="0"/>
              </a:rPr>
              <a:t>образования Республики Татарстан</a:t>
            </a:r>
            <a:r>
              <a:rPr lang="ru-RU" sz="1700" dirty="0">
                <a:ea typeface="Times New Roman" panose="02020603050405020304" pitchFamily="18" charset="0"/>
              </a:rPr>
              <a:t>, в том числе мониторинга уровня подготовки обучающихся в соответствии с федеральными государственными образовательными </a:t>
            </a:r>
            <a:r>
              <a:rPr lang="ru-RU" sz="1700" dirty="0" smtClean="0">
                <a:ea typeface="Times New Roman" panose="02020603050405020304" pitchFamily="18" charset="0"/>
              </a:rPr>
              <a:t>стандартами.</a:t>
            </a:r>
            <a:endParaRPr lang="ru-RU" sz="1700" dirty="0"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  <a:tabLst>
                <a:tab pos="630555" algn="l"/>
                <a:tab pos="810260" algn="l"/>
              </a:tabLst>
            </a:pPr>
            <a:r>
              <a:rPr lang="ru-RU" sz="17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Объективная оценка метапредметных </a:t>
            </a:r>
            <a:r>
              <a:rPr lang="ru-RU" sz="1700" dirty="0">
                <a:solidFill>
                  <a:srgbClr val="000000"/>
                </a:solidFill>
                <a:ea typeface="Times New Roman" panose="02020603050405020304" pitchFamily="18" charset="0"/>
              </a:rPr>
              <a:t>и предметных результатов освоения обучающимися образовательных программ основного общего образования в Республике Татарстан за 2019-2020 учебный </a:t>
            </a:r>
            <a:r>
              <a:rPr lang="ru-RU" sz="17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год.</a:t>
            </a:r>
            <a:endParaRPr lang="ru-RU" sz="1700" dirty="0"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621180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2915" y="195555"/>
            <a:ext cx="1038711" cy="575995"/>
          </a:xfrm>
          <a:prstGeom prst="rect">
            <a:avLst/>
          </a:prstGeom>
        </p:spPr>
      </p:pic>
      <p:pic>
        <p:nvPicPr>
          <p:cNvPr id="11" name="Picture 2" descr="C:\Users\2014\Desktop\b_8823350a4ac010229afaa914c7d16b51312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15" t="5423" r="30427" b="2862"/>
          <a:stretch/>
        </p:blipFill>
        <p:spPr bwMode="auto">
          <a:xfrm>
            <a:off x="611560" y="77872"/>
            <a:ext cx="792089" cy="765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010400" y="14084"/>
            <a:ext cx="21336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95325" y="1774275"/>
            <a:ext cx="8220075" cy="32008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sz="1800" b="1" dirty="0" smtClean="0">
                <a:solidFill>
                  <a:srgbClr val="A8246F"/>
                </a:solidFill>
                <a:ea typeface="Times New Roman" panose="02020603050405020304" pitchFamily="18" charset="0"/>
              </a:rPr>
              <a:t>Цели проведения ДР-10:</a:t>
            </a:r>
          </a:p>
          <a:p>
            <a:pPr indent="450215" algn="just">
              <a:spcAft>
                <a:spcPts val="0"/>
              </a:spcAft>
            </a:pPr>
            <a:endParaRPr lang="ru-RU" sz="800" dirty="0"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  <a:tabLst>
                <a:tab pos="630555" algn="l"/>
                <a:tab pos="810260" algn="l"/>
              </a:tabLst>
            </a:pPr>
            <a:r>
              <a:rPr lang="ru-RU" sz="18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Выявление образовательных </a:t>
            </a:r>
            <a:r>
              <a:rPr lang="ru-RU" sz="1800" dirty="0">
                <a:solidFill>
                  <a:srgbClr val="000000"/>
                </a:solidFill>
                <a:ea typeface="Times New Roman" panose="02020603050405020304" pitchFamily="18" charset="0"/>
              </a:rPr>
              <a:t>дефицитов обучающихся по итогам освоения образовательных программ основного общего образования и дальнейшего анализа полученных </a:t>
            </a:r>
            <a:r>
              <a:rPr lang="ru-RU" sz="18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результатов.</a:t>
            </a:r>
            <a:endParaRPr lang="ru-RU" sz="1800" dirty="0"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  <a:tabLst>
                <a:tab pos="630555" algn="l"/>
                <a:tab pos="810260" algn="l"/>
              </a:tabLst>
            </a:pPr>
            <a:r>
              <a:rPr lang="ru-RU" sz="1800" dirty="0" smtClean="0">
                <a:ea typeface="Times New Roman" panose="02020603050405020304" pitchFamily="18" charset="0"/>
              </a:rPr>
              <a:t>Организация работы </a:t>
            </a:r>
            <a:r>
              <a:rPr lang="ru-RU" sz="1800" dirty="0">
                <a:ea typeface="Times New Roman" panose="02020603050405020304" pitchFamily="18" charset="0"/>
              </a:rPr>
              <a:t>по устранению </a:t>
            </a:r>
            <a:r>
              <a:rPr lang="ru-RU" sz="1800" dirty="0">
                <a:solidFill>
                  <a:srgbClr val="000000"/>
                </a:solidFill>
                <a:ea typeface="Times New Roman" panose="02020603050405020304" pitchFamily="18" charset="0"/>
              </a:rPr>
              <a:t>выявленных образовательных дефицитов </a:t>
            </a:r>
            <a:r>
              <a:rPr lang="ru-RU" sz="18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обучающихся.</a:t>
            </a:r>
            <a:endParaRPr lang="ru-RU" sz="1800" dirty="0"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  <a:tabLst>
                <a:tab pos="630555" algn="l"/>
                <a:tab pos="810260" algn="l"/>
              </a:tabLst>
            </a:pPr>
            <a:r>
              <a:rPr lang="ru-RU" sz="1800" dirty="0" smtClean="0">
                <a:ea typeface="Times New Roman" panose="02020603050405020304" pitchFamily="18" charset="0"/>
              </a:rPr>
              <a:t>Совершенствование преподавания </a:t>
            </a:r>
            <a:r>
              <a:rPr lang="ru-RU" sz="1800" dirty="0">
                <a:ea typeface="Times New Roman" panose="02020603050405020304" pitchFamily="18" charset="0"/>
              </a:rPr>
              <a:t>учебных предметов и повышения качества образования в образовательных организациях.</a:t>
            </a:r>
          </a:p>
          <a:p>
            <a:pPr indent="450215" algn="just">
              <a:spcAft>
                <a:spcPts val="0"/>
              </a:spcAft>
              <a:tabLst>
                <a:tab pos="450215" algn="l"/>
              </a:tabLst>
            </a:pPr>
            <a:endParaRPr lang="ru-RU" sz="1400" dirty="0">
              <a:ea typeface="Times New Roman" panose="02020603050405020304" pitchFamily="18" charset="0"/>
            </a:endParaRPr>
          </a:p>
          <a:p>
            <a:pPr indent="450215" algn="ctr">
              <a:spcAft>
                <a:spcPts val="0"/>
              </a:spcAft>
              <a:tabLst>
                <a:tab pos="450215" algn="l"/>
              </a:tabLst>
            </a:pPr>
            <a:r>
              <a:rPr lang="ru-RU" sz="1800" b="1" dirty="0" smtClean="0">
                <a:solidFill>
                  <a:srgbClr val="A8246F"/>
                </a:solidFill>
                <a:ea typeface="Times New Roman" panose="02020603050405020304" pitchFamily="18" charset="0"/>
              </a:rPr>
              <a:t>Диагностические </a:t>
            </a:r>
            <a:r>
              <a:rPr lang="ru-RU" sz="1800" b="1" dirty="0">
                <a:solidFill>
                  <a:srgbClr val="A8246F"/>
                </a:solidFill>
                <a:ea typeface="Times New Roman" panose="02020603050405020304" pitchFamily="18" charset="0"/>
              </a:rPr>
              <a:t>работы проводятся </a:t>
            </a:r>
            <a:endParaRPr lang="ru-RU" sz="1800" b="1" dirty="0" smtClean="0">
              <a:solidFill>
                <a:srgbClr val="A8246F"/>
              </a:solidFill>
              <a:ea typeface="Times New Roman" panose="02020603050405020304" pitchFamily="18" charset="0"/>
            </a:endParaRPr>
          </a:p>
          <a:p>
            <a:pPr indent="450215" algn="ctr">
              <a:spcAft>
                <a:spcPts val="0"/>
              </a:spcAft>
              <a:tabLst>
                <a:tab pos="450215" algn="l"/>
              </a:tabLst>
            </a:pPr>
            <a:r>
              <a:rPr lang="ru-RU" sz="1800" b="1" dirty="0" smtClean="0">
                <a:solidFill>
                  <a:srgbClr val="A8246F"/>
                </a:solidFill>
                <a:ea typeface="Times New Roman" panose="02020603050405020304" pitchFamily="18" charset="0"/>
              </a:rPr>
              <a:t>по </a:t>
            </a:r>
            <a:r>
              <a:rPr lang="ru-RU" sz="1800" b="1" dirty="0">
                <a:solidFill>
                  <a:srgbClr val="A8246F"/>
                </a:solidFill>
                <a:ea typeface="Times New Roman" panose="02020603050405020304" pitchFamily="18" charset="0"/>
              </a:rPr>
              <a:t>контрольным измерительным </a:t>
            </a:r>
            <a:r>
              <a:rPr lang="ru-RU" sz="1800" b="1" dirty="0" smtClean="0">
                <a:solidFill>
                  <a:srgbClr val="A8246F"/>
                </a:solidFill>
                <a:ea typeface="Times New Roman" panose="02020603050405020304" pitchFamily="18" charset="0"/>
              </a:rPr>
              <a:t>материалам</a:t>
            </a:r>
            <a:endParaRPr lang="ru-RU" sz="1800" b="1" dirty="0">
              <a:solidFill>
                <a:srgbClr val="A8246F"/>
              </a:solidFill>
              <a:effectLst/>
              <a:ea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03649" y="46137"/>
            <a:ext cx="660926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5658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Порядок проведения диагностических работ </a:t>
            </a:r>
          </a:p>
          <a:p>
            <a:pPr lvl="0" algn="ctr" defTabSz="45658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по программам основного общего образования </a:t>
            </a:r>
          </a:p>
          <a:p>
            <a:pPr lvl="0" algn="ctr" defTabSz="45658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для обучающихся 10-х классов </a:t>
            </a:r>
          </a:p>
          <a:p>
            <a:pPr lvl="0" algn="ctr" defTabSz="45658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в Республике Татарстан в 2020 году </a:t>
            </a:r>
          </a:p>
          <a:p>
            <a:pPr lvl="0" algn="ctr" defTabSz="45658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(далее – ДР-10)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381330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2915" y="195555"/>
            <a:ext cx="1038711" cy="575995"/>
          </a:xfrm>
          <a:prstGeom prst="rect">
            <a:avLst/>
          </a:prstGeom>
        </p:spPr>
      </p:pic>
      <p:pic>
        <p:nvPicPr>
          <p:cNvPr id="11" name="Picture 2" descr="C:\Users\2014\Desktop\b_8823350a4ac010229afaa914c7d16b51312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15" t="5423" r="30427" b="2862"/>
          <a:stretch/>
        </p:blipFill>
        <p:spPr bwMode="auto">
          <a:xfrm>
            <a:off x="611560" y="77872"/>
            <a:ext cx="792089" cy="765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010400" y="14084"/>
            <a:ext cx="21336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482031" y="46137"/>
            <a:ext cx="651689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5658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Руководителям муниципальных органов управления образованием: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30438" y="1277680"/>
            <a:ext cx="8421188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90170" indent="-285750" algn="just"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810260" algn="l"/>
              </a:tabLst>
            </a:pPr>
            <a:r>
              <a:rPr lang="ru-RU" sz="1800" dirty="0" smtClean="0">
                <a:ea typeface="Times New Roman" panose="02020603050405020304" pitchFamily="18" charset="0"/>
              </a:rPr>
              <a:t>Назначить </a:t>
            </a:r>
            <a:r>
              <a:rPr lang="ru-RU" sz="1800" dirty="0">
                <a:ea typeface="Times New Roman" panose="02020603050405020304" pitchFamily="18" charset="0"/>
              </a:rPr>
              <a:t>ответственного за организацию и проведение </a:t>
            </a:r>
            <a:r>
              <a:rPr lang="ru-RU" sz="1800" dirty="0" smtClean="0">
                <a:ea typeface="Times New Roman" panose="02020603050405020304" pitchFamily="18" charset="0"/>
              </a:rPr>
              <a:t>ДТ-10</a:t>
            </a:r>
            <a:endParaRPr lang="ru-RU" sz="1800" dirty="0">
              <a:ea typeface="Times New Roman" panose="02020603050405020304" pitchFamily="18" charset="0"/>
            </a:endParaRPr>
          </a:p>
          <a:p>
            <a:pPr marL="285750" marR="90170" indent="-2857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endParaRPr lang="ru-RU" sz="800" dirty="0">
              <a:ea typeface="Times New Roman" panose="02020603050405020304" pitchFamily="18" charset="0"/>
            </a:endParaRPr>
          </a:p>
          <a:p>
            <a:pPr marL="285750" marR="90170" indent="-2857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1800" dirty="0" smtClean="0">
                <a:ea typeface="Times New Roman" panose="02020603050405020304" pitchFamily="18" charset="0"/>
              </a:rPr>
              <a:t>Получить </a:t>
            </a:r>
            <a:r>
              <a:rPr lang="ru-RU" sz="1800" dirty="0">
                <a:ea typeface="Times New Roman" panose="02020603050405020304" pitchFamily="18" charset="0"/>
              </a:rPr>
              <a:t>материалы ДТ-10 в соответствии с графиком выдачи и обеспечить ОО материалами с соблюдением конфиденциальности и информационной </a:t>
            </a:r>
            <a:r>
              <a:rPr lang="ru-RU" sz="1800" dirty="0" smtClean="0">
                <a:ea typeface="Times New Roman" panose="02020603050405020304" pitchFamily="18" charset="0"/>
              </a:rPr>
              <a:t>безопасности</a:t>
            </a:r>
            <a:endParaRPr lang="ru-RU" sz="1800" dirty="0">
              <a:ea typeface="Times New Roman" panose="02020603050405020304" pitchFamily="18" charset="0"/>
            </a:endParaRPr>
          </a:p>
          <a:p>
            <a:pPr marL="285750" marR="90170" indent="-2857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endParaRPr lang="ru-RU" sz="800" dirty="0">
              <a:ea typeface="Times New Roman" panose="02020603050405020304" pitchFamily="18" charset="0"/>
            </a:endParaRPr>
          </a:p>
          <a:p>
            <a:pPr marL="285750" marR="90170" indent="-2857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1800" dirty="0" smtClean="0">
                <a:ea typeface="Times New Roman" panose="02020603050405020304" pitchFamily="18" charset="0"/>
              </a:rPr>
              <a:t>Обеспечить </a:t>
            </a:r>
            <a:r>
              <a:rPr lang="ru-RU" sz="1800" dirty="0">
                <a:ea typeface="Times New Roman" panose="02020603050405020304" pitchFamily="18" charset="0"/>
              </a:rPr>
              <a:t>доставку материалов ДТ-10 в ГБУ «РЦМКО» в день проведения тестирования для проверки ДР-10 предметной </a:t>
            </a:r>
            <a:r>
              <a:rPr lang="ru-RU" sz="1800" dirty="0" smtClean="0">
                <a:ea typeface="Times New Roman" panose="02020603050405020304" pitchFamily="18" charset="0"/>
              </a:rPr>
              <a:t>комиссией</a:t>
            </a:r>
            <a:endParaRPr lang="ru-RU" sz="1800" dirty="0">
              <a:ea typeface="Times New Roman" panose="02020603050405020304" pitchFamily="18" charset="0"/>
            </a:endParaRPr>
          </a:p>
          <a:p>
            <a:pPr marL="285750" marR="90170" indent="-2857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endParaRPr lang="ru-RU" sz="800" dirty="0">
              <a:ea typeface="Times New Roman" panose="02020603050405020304" pitchFamily="18" charset="0"/>
            </a:endParaRPr>
          </a:p>
          <a:p>
            <a:pPr marL="285750" marR="90170" indent="-2857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1800" dirty="0" smtClean="0">
                <a:ea typeface="Times New Roman" panose="02020603050405020304" pitchFamily="18" charset="0"/>
              </a:rPr>
              <a:t>Организовать </a:t>
            </a:r>
            <a:r>
              <a:rPr lang="ru-RU" sz="1800" dirty="0">
                <a:ea typeface="Times New Roman" panose="02020603050405020304" pitchFamily="18" charset="0"/>
              </a:rPr>
              <a:t>видеонаблюдение за проведением ДТ-10 в режиме онлайн с использованием платформы </a:t>
            </a:r>
            <a:r>
              <a:rPr lang="en-US" sz="1800" dirty="0" smtClean="0">
                <a:ea typeface="Times New Roman" panose="02020603050405020304" pitchFamily="18" charset="0"/>
              </a:rPr>
              <a:t>Zoom</a:t>
            </a:r>
            <a:endParaRPr lang="ru-RU" sz="1800" dirty="0">
              <a:ea typeface="Times New Roman" panose="02020603050405020304" pitchFamily="18" charset="0"/>
            </a:endParaRPr>
          </a:p>
          <a:p>
            <a:pPr marL="285750" marR="90170" indent="-2857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endParaRPr lang="ru-RU" sz="800" dirty="0">
              <a:ea typeface="Times New Roman" panose="02020603050405020304" pitchFamily="18" charset="0"/>
            </a:endParaRPr>
          </a:p>
          <a:p>
            <a:pPr marL="285750" marR="90170" indent="-2857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1800" dirty="0" smtClean="0">
                <a:ea typeface="Times New Roman" panose="02020603050405020304" pitchFamily="18" charset="0"/>
              </a:rPr>
              <a:t>Обеспечить </a:t>
            </a:r>
            <a:r>
              <a:rPr lang="ru-RU" sz="1800" dirty="0">
                <a:ea typeface="Times New Roman" panose="02020603050405020304" pitchFamily="18" charset="0"/>
              </a:rPr>
              <a:t>соблюдение мер по профилактике распространения новой коронавирусной инфекции (COVID-19) при организации и проведении </a:t>
            </a:r>
            <a:r>
              <a:rPr lang="ru-RU" sz="1800" dirty="0" smtClean="0">
                <a:ea typeface="Times New Roman" panose="02020603050405020304" pitchFamily="18" charset="0"/>
              </a:rPr>
              <a:t>ДТ-10</a:t>
            </a:r>
            <a:endParaRPr lang="ru-RU" sz="1800" dirty="0">
              <a:effectLst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511222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2915" y="195555"/>
            <a:ext cx="1038711" cy="575995"/>
          </a:xfrm>
          <a:prstGeom prst="rect">
            <a:avLst/>
          </a:prstGeom>
        </p:spPr>
      </p:pic>
      <p:pic>
        <p:nvPicPr>
          <p:cNvPr id="11" name="Picture 2" descr="C:\Users\2014\Desktop\b_8823350a4ac010229afaa914c7d16b51312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15" t="5423" r="30427" b="2862"/>
          <a:stretch/>
        </p:blipFill>
        <p:spPr bwMode="auto">
          <a:xfrm>
            <a:off x="611560" y="77872"/>
            <a:ext cx="792089" cy="765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010400" y="14084"/>
            <a:ext cx="21336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03649" y="-58638"/>
            <a:ext cx="660926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5658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Муниципальные органы управления образованием: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66749" y="1262747"/>
            <a:ext cx="8337251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263" algn="just">
              <a:spcAft>
                <a:spcPts val="0"/>
              </a:spcAft>
              <a:tabLst>
                <a:tab pos="630555" algn="l"/>
              </a:tabLst>
            </a:pPr>
            <a:r>
              <a:rPr lang="ru-RU" sz="1400" b="1" dirty="0" smtClean="0">
                <a:ea typeface="Times New Roman" panose="02020603050405020304" pitchFamily="18" charset="0"/>
              </a:rPr>
              <a:t>Осуществляют </a:t>
            </a:r>
            <a:r>
              <a:rPr lang="ru-RU" sz="1400" b="1" dirty="0">
                <a:ea typeface="Times New Roman" panose="02020603050405020304" pitchFamily="18" charset="0"/>
              </a:rPr>
              <a:t>организацию и проведение </a:t>
            </a:r>
            <a:r>
              <a:rPr lang="ru-RU" sz="1400" b="1" dirty="0" smtClean="0">
                <a:ea typeface="Times New Roman" panose="02020603050405020304" pitchFamily="18" charset="0"/>
              </a:rPr>
              <a:t>ДР-10 в образовательных организациях, расположенных </a:t>
            </a:r>
            <a:r>
              <a:rPr lang="ru-RU" sz="1400" b="1" dirty="0">
                <a:ea typeface="Times New Roman" panose="02020603050405020304" pitchFamily="18" charset="0"/>
              </a:rPr>
              <a:t>на территории муниципального </a:t>
            </a:r>
            <a:r>
              <a:rPr lang="ru-RU" sz="1400" b="1" dirty="0" smtClean="0">
                <a:ea typeface="Times New Roman" panose="02020603050405020304" pitchFamily="18" charset="0"/>
              </a:rPr>
              <a:t>образования.</a:t>
            </a:r>
            <a:endParaRPr lang="ru-RU" sz="900" b="1" dirty="0">
              <a:ea typeface="Calibri" panose="020F0502020204030204" pitchFamily="34" charset="0"/>
            </a:endParaRPr>
          </a:p>
          <a:p>
            <a:pPr indent="450215" algn="just">
              <a:spcAft>
                <a:spcPts val="0"/>
              </a:spcAft>
              <a:tabLst>
                <a:tab pos="630555" algn="l"/>
              </a:tabLst>
            </a:pPr>
            <a:r>
              <a:rPr lang="ru-RU" sz="1400" b="1" dirty="0">
                <a:ea typeface="Times New Roman" panose="02020603050405020304" pitchFamily="18" charset="0"/>
              </a:rPr>
              <a:t>Определяют меры по обеспечению информационной безопасности в период проведения </a:t>
            </a:r>
            <a:r>
              <a:rPr lang="ru-RU" sz="1400" b="1" dirty="0" smtClean="0">
                <a:ea typeface="Times New Roman" panose="02020603050405020304" pitchFamily="18" charset="0"/>
              </a:rPr>
              <a:t>ДР-10.</a:t>
            </a:r>
            <a:endParaRPr lang="ru-RU" sz="1400" b="1" dirty="0"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  <a:tabLst>
                <a:tab pos="630555" algn="l"/>
              </a:tabLst>
            </a:pPr>
            <a:endParaRPr lang="ru-RU" sz="1400" dirty="0" smtClean="0"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  <a:tabLst>
                <a:tab pos="630555" algn="l"/>
              </a:tabLst>
            </a:pPr>
            <a:r>
              <a:rPr lang="ru-RU" sz="1400" dirty="0" smtClean="0">
                <a:ea typeface="Times New Roman" panose="02020603050405020304" pitchFamily="18" charset="0"/>
              </a:rPr>
              <a:t>Для </a:t>
            </a:r>
            <a:r>
              <a:rPr lang="ru-RU" sz="1400" dirty="0">
                <a:ea typeface="Times New Roman" panose="02020603050405020304" pitchFamily="18" charset="0"/>
              </a:rPr>
              <a:t>осуществления онлайн видеонаблюдения в каждой аудитории необходимо разместить один ноутбук или ПК оснащённый веб-камерой и доступом в интернет. На каждый ПК необходимо предварительно установить соответствующее ПО доступное по ссылке https://zoom.us/download.</a:t>
            </a:r>
          </a:p>
          <a:p>
            <a:pPr indent="450215" algn="just">
              <a:spcAft>
                <a:spcPts val="0"/>
              </a:spcAft>
              <a:tabLst>
                <a:tab pos="630555" algn="l"/>
              </a:tabLst>
            </a:pPr>
            <a:r>
              <a:rPr lang="ru-RU" sz="1400" dirty="0">
                <a:ea typeface="Times New Roman" panose="02020603050405020304" pitchFamily="18" charset="0"/>
              </a:rPr>
              <a:t>За день до проведения тестирования МОУО будет передана ссылка для подключения </a:t>
            </a:r>
            <a:r>
              <a:rPr lang="ru-RU" sz="1400" dirty="0" smtClean="0">
                <a:ea typeface="Times New Roman" panose="02020603050405020304" pitchFamily="18" charset="0"/>
              </a:rPr>
              <a:t>онлайн-наблюдения</a:t>
            </a:r>
            <a:r>
              <a:rPr lang="ru-RU" sz="1400" dirty="0">
                <a:ea typeface="Times New Roman" panose="02020603050405020304" pitchFamily="18" charset="0"/>
              </a:rPr>
              <a:t>.</a:t>
            </a:r>
          </a:p>
          <a:p>
            <a:pPr indent="450215" algn="just">
              <a:lnSpc>
                <a:spcPts val="2415"/>
              </a:lnSpc>
              <a:spcAft>
                <a:spcPts val="0"/>
              </a:spcAft>
              <a:tabLst>
                <a:tab pos="450215" algn="l"/>
                <a:tab pos="540385" algn="l"/>
                <a:tab pos="630555" algn="l"/>
              </a:tabLst>
            </a:pPr>
            <a:r>
              <a:rPr lang="ru-RU" sz="1400" b="1" dirty="0">
                <a:ea typeface="Times New Roman" panose="02020603050405020304" pitchFamily="18" charset="0"/>
              </a:rPr>
              <a:t>Осуществляют</a:t>
            </a:r>
            <a:r>
              <a:rPr lang="ru-RU" sz="1400" b="1" dirty="0">
                <a:ea typeface="Calibri" panose="020F0502020204030204" pitchFamily="34" charset="0"/>
              </a:rPr>
              <a:t>:</a:t>
            </a:r>
            <a:endParaRPr lang="ru-RU" sz="1400" b="1" dirty="0">
              <a:ea typeface="Times New Roman" panose="02020603050405020304" pitchFamily="18" charset="0"/>
            </a:endParaRPr>
          </a:p>
          <a:p>
            <a:pPr marL="179705" indent="450215" algn="just">
              <a:spcAft>
                <a:spcPts val="0"/>
              </a:spcAft>
              <a:tabLst>
                <a:tab pos="450215" algn="l"/>
                <a:tab pos="630555" algn="l"/>
              </a:tabLst>
            </a:pPr>
            <a:r>
              <a:rPr lang="ru-RU" sz="1400" dirty="0">
                <a:solidFill>
                  <a:srgbClr val="000000"/>
                </a:solidFill>
                <a:ea typeface="Calibri" panose="020F0502020204030204" pitchFamily="34" charset="0"/>
              </a:rPr>
              <a:t>консультационную поддержку ОО в части ведения </a:t>
            </a:r>
            <a:r>
              <a:rPr lang="ru-RU" sz="1400" dirty="0" smtClean="0">
                <a:solidFill>
                  <a:srgbClr val="000000"/>
                </a:solidFill>
                <a:ea typeface="Calibri" panose="020F0502020204030204" pitchFamily="34" charset="0"/>
              </a:rPr>
              <a:t>РИС</a:t>
            </a:r>
            <a:endParaRPr lang="ru-RU" sz="900" dirty="0">
              <a:ea typeface="Calibri" panose="020F0502020204030204" pitchFamily="34" charset="0"/>
            </a:endParaRPr>
          </a:p>
          <a:p>
            <a:pPr marL="179705" indent="450215" algn="just">
              <a:spcAft>
                <a:spcPts val="0"/>
              </a:spcAft>
              <a:tabLst>
                <a:tab pos="630555" algn="l"/>
              </a:tabLst>
            </a:pPr>
            <a:r>
              <a:rPr lang="ru-RU" sz="1400" dirty="0">
                <a:solidFill>
                  <a:srgbClr val="000000"/>
                </a:solidFill>
                <a:ea typeface="Arial" panose="020B0604020202020204" pitchFamily="34" charset="0"/>
              </a:rPr>
              <a:t>информационную поддержку </a:t>
            </a:r>
            <a:r>
              <a:rPr lang="ru-RU" sz="1400" dirty="0">
                <a:solidFill>
                  <a:srgbClr val="000000"/>
                </a:solidFill>
                <a:ea typeface="Calibri" panose="020F0502020204030204" pitchFamily="34" charset="0"/>
              </a:rPr>
              <a:t>ОО </a:t>
            </a:r>
            <a:r>
              <a:rPr lang="ru-RU" sz="1400" dirty="0">
                <a:solidFill>
                  <a:srgbClr val="000000"/>
                </a:solidFill>
                <a:ea typeface="Arial" panose="020B0604020202020204" pitchFamily="34" charset="0"/>
              </a:rPr>
              <a:t>при подготовке и проведении диагностических </a:t>
            </a:r>
            <a:r>
              <a:rPr lang="ru-RU" sz="1400" dirty="0" smtClean="0">
                <a:solidFill>
                  <a:srgbClr val="000000"/>
                </a:solidFill>
                <a:ea typeface="Arial" panose="020B0604020202020204" pitchFamily="34" charset="0"/>
              </a:rPr>
              <a:t>работ</a:t>
            </a:r>
            <a:endParaRPr lang="ru-RU" sz="900" dirty="0">
              <a:ea typeface="Calibri" panose="020F0502020204030204" pitchFamily="34" charset="0"/>
            </a:endParaRPr>
          </a:p>
          <a:p>
            <a:pPr marL="179705" indent="450215" algn="just">
              <a:spcAft>
                <a:spcPts val="0"/>
              </a:spcAft>
              <a:tabLst>
                <a:tab pos="630555" algn="l"/>
              </a:tabLst>
            </a:pPr>
            <a:r>
              <a:rPr lang="ru-RU" sz="1400" dirty="0">
                <a:solidFill>
                  <a:srgbClr val="000000"/>
                </a:solidFill>
                <a:ea typeface="Calibri" panose="020F0502020204030204" pitchFamily="34" charset="0"/>
              </a:rPr>
              <a:t>проведение информационно-разъяснительной работы по вопросам оценки качества освоения обучающимися образовательных программ основного общего образования путем проведения диагностических </a:t>
            </a:r>
            <a:r>
              <a:rPr lang="ru-RU" sz="1400" dirty="0" smtClean="0">
                <a:solidFill>
                  <a:srgbClr val="000000"/>
                </a:solidFill>
                <a:ea typeface="Calibri" panose="020F0502020204030204" pitchFamily="34" charset="0"/>
              </a:rPr>
              <a:t>работ</a:t>
            </a:r>
            <a:endParaRPr lang="ru-RU" sz="900" dirty="0">
              <a:effectLst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183052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2915" y="195555"/>
            <a:ext cx="1038711" cy="575995"/>
          </a:xfrm>
          <a:prstGeom prst="rect">
            <a:avLst/>
          </a:prstGeom>
        </p:spPr>
      </p:pic>
      <p:pic>
        <p:nvPicPr>
          <p:cNvPr id="11" name="Picture 2" descr="C:\Users\2014\Desktop\b_8823350a4ac010229afaa914c7d16b51312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15" t="5423" r="30427" b="2862"/>
          <a:stretch/>
        </p:blipFill>
        <p:spPr bwMode="auto">
          <a:xfrm>
            <a:off x="611560" y="77872"/>
            <a:ext cx="792089" cy="765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010400" y="14084"/>
            <a:ext cx="21336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03649" y="-58638"/>
            <a:ext cx="660926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5658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Сроки </a:t>
            </a:r>
            <a:r>
              <a:rPr lang="ru-RU" sz="3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и продолжительность </a:t>
            </a:r>
            <a:r>
              <a:rPr lang="ru-RU" sz="32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проведения ДР-10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16335" y="1104801"/>
            <a:ext cx="7989516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spcAft>
                <a:spcPts val="0"/>
              </a:spcAft>
              <a:tabLst>
                <a:tab pos="630555" algn="l"/>
              </a:tabLst>
            </a:pPr>
            <a:r>
              <a:rPr lang="ru-RU" sz="1600" dirty="0" smtClean="0">
                <a:ea typeface="Arial" panose="020B0604020202020204" pitchFamily="34" charset="0"/>
              </a:rPr>
              <a:t>Диагностические </a:t>
            </a:r>
            <a:r>
              <a:rPr lang="ru-RU" sz="1600" dirty="0">
                <a:ea typeface="Arial" panose="020B0604020202020204" pitchFamily="34" charset="0"/>
              </a:rPr>
              <a:t>работы проводятся в сроки, установленные приказом Министерства образования и науки Республики </a:t>
            </a:r>
            <a:r>
              <a:rPr lang="ru-RU" sz="1600" dirty="0" smtClean="0">
                <a:ea typeface="Arial" panose="020B0604020202020204" pitchFamily="34" charset="0"/>
              </a:rPr>
              <a:t>Татарстан</a:t>
            </a:r>
          </a:p>
          <a:p>
            <a:pPr indent="450215" algn="ctr">
              <a:spcAft>
                <a:spcPts val="0"/>
              </a:spcAft>
              <a:tabLst>
                <a:tab pos="630555" algn="l"/>
              </a:tabLst>
            </a:pPr>
            <a:endParaRPr lang="ru-RU" sz="1600" dirty="0">
              <a:ea typeface="Times New Roman" panose="02020603050405020304" pitchFamily="18" charset="0"/>
            </a:endParaRPr>
          </a:p>
          <a:p>
            <a:pPr indent="450215" algn="ctr">
              <a:spcAft>
                <a:spcPts val="0"/>
              </a:spcAft>
              <a:tabLst>
                <a:tab pos="630555" algn="l"/>
              </a:tabLst>
            </a:pPr>
            <a:r>
              <a:rPr lang="ru-RU" sz="1600" dirty="0" smtClean="0">
                <a:ea typeface="Arial" panose="020B0604020202020204" pitchFamily="34" charset="0"/>
              </a:rPr>
              <a:t>Диагностические </a:t>
            </a:r>
            <a:r>
              <a:rPr lang="ru-RU" sz="1600" dirty="0">
                <a:ea typeface="Arial" panose="020B0604020202020204" pitchFamily="34" charset="0"/>
              </a:rPr>
              <a:t>работы начинаются </a:t>
            </a:r>
            <a:r>
              <a:rPr lang="ru-RU" sz="1600" b="1" dirty="0">
                <a:solidFill>
                  <a:srgbClr val="A8246F"/>
                </a:solidFill>
                <a:ea typeface="Arial" panose="020B0604020202020204" pitchFamily="34" charset="0"/>
              </a:rPr>
              <a:t>в 09.00 по местному </a:t>
            </a:r>
            <a:r>
              <a:rPr lang="ru-RU" sz="1600" b="1" dirty="0" smtClean="0">
                <a:solidFill>
                  <a:srgbClr val="A8246F"/>
                </a:solidFill>
                <a:ea typeface="Arial" panose="020B0604020202020204" pitchFamily="34" charset="0"/>
              </a:rPr>
              <a:t>времени</a:t>
            </a:r>
            <a:endParaRPr lang="ru-RU" sz="1600" b="1" dirty="0">
              <a:solidFill>
                <a:srgbClr val="A8246F"/>
              </a:solidFill>
              <a:ea typeface="Times New Roman" panose="02020603050405020304" pitchFamily="18" charset="0"/>
            </a:endParaRPr>
          </a:p>
          <a:p>
            <a:pPr indent="450215" algn="ctr">
              <a:spcAft>
                <a:spcPts val="0"/>
              </a:spcAft>
              <a:tabLst>
                <a:tab pos="630555" algn="l"/>
              </a:tabLst>
            </a:pPr>
            <a:endParaRPr lang="ru-RU" sz="1600" dirty="0">
              <a:ea typeface="Times New Roman" panose="02020603050405020304" pitchFamily="18" charset="0"/>
            </a:endParaRPr>
          </a:p>
          <a:p>
            <a:pPr indent="450215" algn="ctr">
              <a:spcAft>
                <a:spcPts val="0"/>
              </a:spcAft>
              <a:tabLst>
                <a:tab pos="630555" algn="l"/>
              </a:tabLst>
            </a:pPr>
            <a:r>
              <a:rPr lang="ru-RU" sz="2000" b="1" dirty="0" smtClean="0">
                <a:ea typeface="Times New Roman" panose="02020603050405020304" pitchFamily="18" charset="0"/>
              </a:rPr>
              <a:t>Продолжительность </a:t>
            </a:r>
            <a:r>
              <a:rPr lang="ru-RU" sz="2000" b="1" dirty="0">
                <a:ea typeface="Times New Roman" panose="02020603050405020304" pitchFamily="18" charset="0"/>
              </a:rPr>
              <a:t>выполнения диагностических </a:t>
            </a:r>
            <a:r>
              <a:rPr lang="ru-RU" sz="2000" b="1" dirty="0" smtClean="0">
                <a:ea typeface="Times New Roman" panose="02020603050405020304" pitchFamily="18" charset="0"/>
              </a:rPr>
              <a:t>работ</a:t>
            </a:r>
          </a:p>
          <a:p>
            <a:pPr indent="450215" algn="ctr">
              <a:spcAft>
                <a:spcPts val="0"/>
              </a:spcAft>
              <a:tabLst>
                <a:tab pos="630555" algn="l"/>
              </a:tabLst>
            </a:pPr>
            <a:endParaRPr lang="ru-RU" sz="1600" dirty="0">
              <a:effectLst/>
              <a:ea typeface="Times New Roman" panose="02020603050405020304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0689631"/>
              </p:ext>
            </p:extLst>
          </p:nvPr>
        </p:nvGraphicFramePr>
        <p:xfrm>
          <a:off x="1600201" y="2879754"/>
          <a:ext cx="6713056" cy="2057400"/>
        </p:xfrm>
        <a:graphic>
          <a:graphicData uri="http://schemas.openxmlformats.org/drawingml/2006/table">
            <a:tbl>
              <a:tblPr firstRow="1" firstCol="1" bandRow="1"/>
              <a:tblGrid>
                <a:gridCol w="3320536">
                  <a:extLst>
                    <a:ext uri="{9D8B030D-6E8A-4147-A177-3AD203B41FA5}">
                      <a16:colId xmlns="" xmlns:a16="http://schemas.microsoft.com/office/drawing/2014/main" val="2310280209"/>
                    </a:ext>
                  </a:extLst>
                </a:gridCol>
                <a:gridCol w="3392520">
                  <a:extLst>
                    <a:ext uri="{9D8B030D-6E8A-4147-A177-3AD203B41FA5}">
                      <a16:colId xmlns="" xmlns:a16="http://schemas.microsoft.com/office/drawing/2014/main" val="177604515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  <a:tabLst>
                          <a:tab pos="2595880" algn="l"/>
                        </a:tabLst>
                      </a:pPr>
                      <a:r>
                        <a:rPr lang="ru-RU" sz="1500" b="1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Название учебного предмета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  <a:tabLst>
                          <a:tab pos="2595880" algn="l"/>
                        </a:tabLst>
                      </a:pPr>
                      <a:r>
                        <a:rPr lang="ru-RU" sz="1500" b="1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Продолжительность выполнения диагностической работы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54674245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450215">
                        <a:spcAft>
                          <a:spcPts val="0"/>
                        </a:spcAft>
                        <a:tabLst>
                          <a:tab pos="2595880" algn="l"/>
                        </a:tabLst>
                      </a:pPr>
                      <a:r>
                        <a:rPr lang="ru-RU" sz="1500" b="1" dirty="0">
                          <a:solidFill>
                            <a:srgbClr val="A8246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Русский язык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>
                        <a:spcAft>
                          <a:spcPts val="0"/>
                        </a:spcAft>
                        <a:tabLst>
                          <a:tab pos="2595880" algn="l"/>
                        </a:tabLst>
                      </a:pPr>
                      <a:r>
                        <a:rPr lang="ru-RU" sz="1500" b="1" dirty="0">
                          <a:solidFill>
                            <a:srgbClr val="A8246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3 часа 55 минут (235 минут)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40247745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450215">
                        <a:spcAft>
                          <a:spcPts val="0"/>
                        </a:spcAft>
                        <a:tabLst>
                          <a:tab pos="2595880" algn="l"/>
                        </a:tabLst>
                      </a:pPr>
                      <a:r>
                        <a:rPr lang="ru-RU" sz="1500" b="1" dirty="0">
                          <a:solidFill>
                            <a:srgbClr val="A8246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Математика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>
                        <a:spcAft>
                          <a:spcPts val="0"/>
                        </a:spcAft>
                        <a:tabLst>
                          <a:tab pos="2595880" algn="l"/>
                        </a:tabLst>
                      </a:pPr>
                      <a:r>
                        <a:rPr lang="ru-RU" sz="1500" b="1" dirty="0">
                          <a:solidFill>
                            <a:srgbClr val="A8246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3 часа 55 минут (235 минут)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04371924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450215" algn="just">
                        <a:spcAft>
                          <a:spcPts val="0"/>
                        </a:spcAft>
                        <a:tabLst>
                          <a:tab pos="2595880" algn="l"/>
                        </a:tabLst>
                      </a:pPr>
                      <a:r>
                        <a:rPr lang="ru-RU" sz="1500" b="1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Биология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>
                        <a:spcAft>
                          <a:spcPts val="0"/>
                        </a:spcAft>
                        <a:tabLst>
                          <a:tab pos="2595880" algn="l"/>
                        </a:tabLst>
                      </a:pPr>
                      <a:r>
                        <a:rPr lang="ru-RU" sz="1500" b="1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3 часа (180 минут)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45315182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450215" algn="just">
                        <a:spcAft>
                          <a:spcPts val="0"/>
                        </a:spcAft>
                        <a:tabLst>
                          <a:tab pos="2595880" algn="l"/>
                        </a:tabLst>
                      </a:pPr>
                      <a:r>
                        <a:rPr lang="ru-RU" sz="1500" b="1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Информатика и ИКТ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>
                        <a:spcAft>
                          <a:spcPts val="0"/>
                        </a:spcAft>
                        <a:tabLst>
                          <a:tab pos="2595880" algn="l"/>
                        </a:tabLst>
                      </a:pPr>
                      <a:r>
                        <a:rPr lang="ru-RU" sz="1500" b="1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2 часа 30 минут (150 минут)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47405949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450215" algn="just">
                        <a:spcAft>
                          <a:spcPts val="0"/>
                        </a:spcAft>
                        <a:tabLst>
                          <a:tab pos="2595880" algn="l"/>
                        </a:tabLst>
                      </a:pPr>
                      <a:r>
                        <a:rPr lang="ru-RU" sz="1500" b="1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Обществознание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>
                        <a:spcAft>
                          <a:spcPts val="0"/>
                        </a:spcAft>
                        <a:tabLst>
                          <a:tab pos="2595880" algn="l"/>
                        </a:tabLst>
                      </a:pPr>
                      <a:r>
                        <a:rPr lang="ru-RU" sz="1500" b="1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3 часа (180 минут)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17970825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450215" algn="just">
                        <a:spcAft>
                          <a:spcPts val="0"/>
                        </a:spcAft>
                        <a:tabLst>
                          <a:tab pos="2595880" algn="l"/>
                        </a:tabLst>
                      </a:pPr>
                      <a:r>
                        <a:rPr lang="ru-RU" sz="1500" b="1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Физика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>
                        <a:spcAft>
                          <a:spcPts val="0"/>
                        </a:spcAft>
                        <a:tabLst>
                          <a:tab pos="2595880" algn="l"/>
                        </a:tabLst>
                      </a:pPr>
                      <a:r>
                        <a:rPr lang="ru-RU" sz="1500" b="1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3 часа (180 минут)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44709944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450215" algn="just">
                        <a:spcAft>
                          <a:spcPts val="0"/>
                        </a:spcAft>
                        <a:tabLst>
                          <a:tab pos="2595880" algn="l"/>
                        </a:tabLst>
                      </a:pPr>
                      <a:r>
                        <a:rPr lang="ru-RU" sz="1500" b="1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Химия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449263">
                        <a:spcAft>
                          <a:spcPts val="0"/>
                        </a:spcAft>
                        <a:tabLst>
                          <a:tab pos="2595880" algn="l"/>
                        </a:tabLst>
                      </a:pPr>
                      <a:r>
                        <a:rPr lang="ru-RU" sz="1500" b="1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3 часа (180 минут)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5855795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8598497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1093</TotalTime>
  <Words>1542</Words>
  <Application>Microsoft Office PowerPoint</Application>
  <PresentationFormat>Экран (16:9)</PresentationFormat>
  <Paragraphs>198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3_Тема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Начальное общее образование  в Республике Татарстан</dc:title>
  <dc:creator>Гульфия Ахвердиева</dc:creator>
  <cp:lastModifiedBy>номер 8</cp:lastModifiedBy>
  <cp:revision>129</cp:revision>
  <cp:lastPrinted>2020-01-27T11:46:39Z</cp:lastPrinted>
  <dcterms:created xsi:type="dcterms:W3CDTF">2020-01-27T06:48:01Z</dcterms:created>
  <dcterms:modified xsi:type="dcterms:W3CDTF">2020-11-26T04:35:23Z</dcterms:modified>
</cp:coreProperties>
</file>