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7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8" r:id="rId13"/>
    <p:sldId id="269" r:id="rId14"/>
    <p:sldId id="270" r:id="rId15"/>
    <p:sldId id="276" r:id="rId16"/>
    <p:sldId id="281" r:id="rId17"/>
    <p:sldId id="271" r:id="rId18"/>
    <p:sldId id="273" r:id="rId19"/>
    <p:sldId id="274" r:id="rId20"/>
    <p:sldId id="275" r:id="rId21"/>
    <p:sldId id="282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53" autoAdjust="0"/>
    <p:restoredTop sz="99642" autoAdjust="0"/>
  </p:normalViewPr>
  <p:slideViewPr>
    <p:cSldViewPr>
      <p:cViewPr varScale="1">
        <p:scale>
          <a:sx n="73" d="100"/>
          <a:sy n="73" d="100"/>
        </p:scale>
        <p:origin x="-132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192F91-D65A-4DB9-810E-5A808A875354}" type="doc">
      <dgm:prSet loTypeId="urn:microsoft.com/office/officeart/2005/8/layout/venn1" loCatId="relationship" qsTypeId="urn:microsoft.com/office/officeart/2005/8/quickstyle/3d3" qsCatId="3D" csTypeId="urn:microsoft.com/office/officeart/2005/8/colors/accent3_2" csCatId="accent3" phldr="1"/>
      <dgm:spPr/>
    </dgm:pt>
    <dgm:pt modelId="{0672BA79-5F29-42D6-80A0-7CA5C1D9D596}">
      <dgm:prSet phldrT="[Текст]" custT="1"/>
      <dgm:spPr/>
      <dgm:t>
        <a:bodyPr/>
        <a:lstStyle/>
        <a:p>
          <a:r>
            <a:rPr lang="ru-RU" sz="1600" dirty="0"/>
            <a:t>____________________________________________________________________________________________________________________________________________________________</a:t>
          </a:r>
        </a:p>
        <a:p>
          <a:r>
            <a:rPr lang="ru-RU" sz="3500" dirty="0"/>
            <a:t> </a:t>
          </a:r>
        </a:p>
      </dgm:t>
    </dgm:pt>
    <dgm:pt modelId="{9961B0C7-24BB-4D8E-B721-389DF30F2A31}" type="parTrans" cxnId="{D77CF4BB-182E-45F1-93BE-4678CBFBE09A}">
      <dgm:prSet/>
      <dgm:spPr/>
      <dgm:t>
        <a:bodyPr/>
        <a:lstStyle/>
        <a:p>
          <a:endParaRPr lang="ru-RU"/>
        </a:p>
      </dgm:t>
    </dgm:pt>
    <dgm:pt modelId="{A2A7425C-688F-4D50-8773-1080739CC812}" type="sibTrans" cxnId="{D77CF4BB-182E-45F1-93BE-4678CBFBE09A}">
      <dgm:prSet/>
      <dgm:spPr/>
      <dgm:t>
        <a:bodyPr/>
        <a:lstStyle/>
        <a:p>
          <a:endParaRPr lang="ru-RU"/>
        </a:p>
      </dgm:t>
    </dgm:pt>
    <dgm:pt modelId="{2EF7B376-2EF3-47E8-B10C-DC38A82E3118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r>
            <a:rPr lang="ru-RU" sz="1600" dirty="0"/>
            <a:t>_________________________________________________________________________________________________________________________________________________________________</a:t>
          </a:r>
        </a:p>
        <a:p>
          <a:pPr algn="ctr"/>
          <a:endParaRPr lang="ru-RU" sz="1400" dirty="0"/>
        </a:p>
      </dgm:t>
    </dgm:pt>
    <dgm:pt modelId="{236A39B7-FC31-4D02-B8D2-FB1F6BE3D791}" type="sibTrans" cxnId="{B45DF3AE-7F60-4FDE-90B8-3C431E93EBDF}">
      <dgm:prSet/>
      <dgm:spPr/>
      <dgm:t>
        <a:bodyPr/>
        <a:lstStyle/>
        <a:p>
          <a:endParaRPr lang="ru-RU"/>
        </a:p>
      </dgm:t>
    </dgm:pt>
    <dgm:pt modelId="{F03D2BB3-30F3-4343-8308-5FE343D4E08D}" type="parTrans" cxnId="{B45DF3AE-7F60-4FDE-90B8-3C431E93EBDF}">
      <dgm:prSet/>
      <dgm:spPr/>
      <dgm:t>
        <a:bodyPr/>
        <a:lstStyle/>
        <a:p>
          <a:endParaRPr lang="ru-RU"/>
        </a:p>
      </dgm:t>
    </dgm:pt>
    <dgm:pt modelId="{756E1B9C-0EE6-46D9-907B-59E079D37DA5}" type="pres">
      <dgm:prSet presAssocID="{EE192F91-D65A-4DB9-810E-5A808A875354}" presName="compositeShape" presStyleCnt="0">
        <dgm:presLayoutVars>
          <dgm:chMax val="7"/>
          <dgm:dir/>
          <dgm:resizeHandles val="exact"/>
        </dgm:presLayoutVars>
      </dgm:prSet>
      <dgm:spPr/>
    </dgm:pt>
    <dgm:pt modelId="{FC0F95DD-4C1F-4104-A2FC-F7127106694F}" type="pres">
      <dgm:prSet presAssocID="{0672BA79-5F29-42D6-80A0-7CA5C1D9D596}" presName="circ1" presStyleLbl="vennNode1" presStyleIdx="0" presStyleCnt="2" custScaleX="102696" custScaleY="100547" custLinFactNeighborX="1496"/>
      <dgm:spPr/>
      <dgm:t>
        <a:bodyPr/>
        <a:lstStyle/>
        <a:p>
          <a:endParaRPr lang="ru-RU"/>
        </a:p>
      </dgm:t>
    </dgm:pt>
    <dgm:pt modelId="{42395F13-A561-4272-8449-6F4D9F34E4D6}" type="pres">
      <dgm:prSet presAssocID="{0672BA79-5F29-42D6-80A0-7CA5C1D9D59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D247DD-F569-42E9-83B1-7B493057A82E}" type="pres">
      <dgm:prSet presAssocID="{2EF7B376-2EF3-47E8-B10C-DC38A82E3118}" presName="circ2" presStyleLbl="vennNode1" presStyleIdx="1" presStyleCnt="2" custLinFactNeighborX="-6727"/>
      <dgm:spPr/>
      <dgm:t>
        <a:bodyPr/>
        <a:lstStyle/>
        <a:p>
          <a:endParaRPr lang="ru-RU"/>
        </a:p>
      </dgm:t>
    </dgm:pt>
    <dgm:pt modelId="{DED8E367-AB89-4888-80A8-FF3EF4E5DCAD}" type="pres">
      <dgm:prSet presAssocID="{2EF7B376-2EF3-47E8-B10C-DC38A82E311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B40E52B-464D-4543-AE77-E2A7D9CF8E39}" type="presOf" srcId="{2EF7B376-2EF3-47E8-B10C-DC38A82E3118}" destId="{DED8E367-AB89-4888-80A8-FF3EF4E5DCAD}" srcOrd="1" destOrd="0" presId="urn:microsoft.com/office/officeart/2005/8/layout/venn1"/>
    <dgm:cxn modelId="{8F52482F-78E4-4B7C-9FFF-3FB8F32DCF40}" type="presOf" srcId="{2EF7B376-2EF3-47E8-B10C-DC38A82E3118}" destId="{35D247DD-F569-42E9-83B1-7B493057A82E}" srcOrd="0" destOrd="0" presId="urn:microsoft.com/office/officeart/2005/8/layout/venn1"/>
    <dgm:cxn modelId="{94EC284D-63EA-4075-983C-1AE30FB3402E}" type="presOf" srcId="{0672BA79-5F29-42D6-80A0-7CA5C1D9D596}" destId="{42395F13-A561-4272-8449-6F4D9F34E4D6}" srcOrd="1" destOrd="0" presId="urn:microsoft.com/office/officeart/2005/8/layout/venn1"/>
    <dgm:cxn modelId="{209E5CD5-4324-432A-BC0F-4FF1E0B59872}" type="presOf" srcId="{0672BA79-5F29-42D6-80A0-7CA5C1D9D596}" destId="{FC0F95DD-4C1F-4104-A2FC-F7127106694F}" srcOrd="0" destOrd="0" presId="urn:microsoft.com/office/officeart/2005/8/layout/venn1"/>
    <dgm:cxn modelId="{AD9F3777-CE6F-42BC-A4F0-522330F19B8F}" type="presOf" srcId="{EE192F91-D65A-4DB9-810E-5A808A875354}" destId="{756E1B9C-0EE6-46D9-907B-59E079D37DA5}" srcOrd="0" destOrd="0" presId="urn:microsoft.com/office/officeart/2005/8/layout/venn1"/>
    <dgm:cxn modelId="{D77CF4BB-182E-45F1-93BE-4678CBFBE09A}" srcId="{EE192F91-D65A-4DB9-810E-5A808A875354}" destId="{0672BA79-5F29-42D6-80A0-7CA5C1D9D596}" srcOrd="0" destOrd="0" parTransId="{9961B0C7-24BB-4D8E-B721-389DF30F2A31}" sibTransId="{A2A7425C-688F-4D50-8773-1080739CC812}"/>
    <dgm:cxn modelId="{B45DF3AE-7F60-4FDE-90B8-3C431E93EBDF}" srcId="{EE192F91-D65A-4DB9-810E-5A808A875354}" destId="{2EF7B376-2EF3-47E8-B10C-DC38A82E3118}" srcOrd="1" destOrd="0" parTransId="{F03D2BB3-30F3-4343-8308-5FE343D4E08D}" sibTransId="{236A39B7-FC31-4D02-B8D2-FB1F6BE3D791}"/>
    <dgm:cxn modelId="{3EDD4AFB-DABD-4A02-B2F7-BED4D6DBA818}" type="presParOf" srcId="{756E1B9C-0EE6-46D9-907B-59E079D37DA5}" destId="{FC0F95DD-4C1F-4104-A2FC-F7127106694F}" srcOrd="0" destOrd="0" presId="urn:microsoft.com/office/officeart/2005/8/layout/venn1"/>
    <dgm:cxn modelId="{66C5726C-9DC4-4941-A1F4-A68D8EF4DA86}" type="presParOf" srcId="{756E1B9C-0EE6-46D9-907B-59E079D37DA5}" destId="{42395F13-A561-4272-8449-6F4D9F34E4D6}" srcOrd="1" destOrd="0" presId="urn:microsoft.com/office/officeart/2005/8/layout/venn1"/>
    <dgm:cxn modelId="{1CB61D6F-8C25-464B-9DC2-6DF1294EFE05}" type="presParOf" srcId="{756E1B9C-0EE6-46D9-907B-59E079D37DA5}" destId="{35D247DD-F569-42E9-83B1-7B493057A82E}" srcOrd="2" destOrd="0" presId="urn:microsoft.com/office/officeart/2005/8/layout/venn1"/>
    <dgm:cxn modelId="{65F4ADBC-94AE-4239-9708-A9DE76EDE7A2}" type="presParOf" srcId="{756E1B9C-0EE6-46D9-907B-59E079D37DA5}" destId="{DED8E367-AB89-4888-80A8-FF3EF4E5DCAD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0F95DD-4C1F-4104-A2FC-F7127106694F}">
      <dsp:nvSpPr>
        <dsp:cNvPr id="0" name=""/>
        <dsp:cNvSpPr/>
      </dsp:nvSpPr>
      <dsp:spPr>
        <a:xfrm>
          <a:off x="180321" y="78487"/>
          <a:ext cx="3797809" cy="3718336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____________________________________________________________________________________________________________________________________________________________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/>
            <a:t> </a:t>
          </a:r>
        </a:p>
      </dsp:txBody>
      <dsp:txXfrm>
        <a:off x="710646" y="516958"/>
        <a:ext cx="2189727" cy="2841393"/>
      </dsp:txXfrm>
    </dsp:sp>
    <dsp:sp modelId="{35D247DD-F569-42E9-83B1-7B493057A82E}">
      <dsp:nvSpPr>
        <dsp:cNvPr id="0" name=""/>
        <dsp:cNvSpPr/>
      </dsp:nvSpPr>
      <dsp:spPr>
        <a:xfrm>
          <a:off x="2591380" y="88601"/>
          <a:ext cx="3698108" cy="369810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_________________________________________________________________________________________________________________________________________________________________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640843" y="524687"/>
        <a:ext cx="2132242" cy="28259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9EC1A5-78EA-4434-AD41-75B15A79D260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33C49C-EE70-4781-AF1B-1CDDE7C76E9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3C49C-EE70-4781-AF1B-1CDDE7C76E9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33C49C-EE70-4781-AF1B-1CDDE7C76E9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8ECB-6643-44F5-87B8-828B05E13A23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077DB-F58F-49A0-B838-BE0BD1DDB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8ECB-6643-44F5-87B8-828B05E13A23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077DB-F58F-49A0-B838-BE0BD1DDB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8ECB-6643-44F5-87B8-828B05E13A23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077DB-F58F-49A0-B838-BE0BD1DDB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8ECB-6643-44F5-87B8-828B05E13A23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077DB-F58F-49A0-B838-BE0BD1DDB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8ECB-6643-44F5-87B8-828B05E13A23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077DB-F58F-49A0-B838-BE0BD1DDB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8ECB-6643-44F5-87B8-828B05E13A23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077DB-F58F-49A0-B838-BE0BD1DDB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8ECB-6643-44F5-87B8-828B05E13A23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077DB-F58F-49A0-B838-BE0BD1DDB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8ECB-6643-44F5-87B8-828B05E13A23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077DB-F58F-49A0-B838-BE0BD1DDB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8ECB-6643-44F5-87B8-828B05E13A23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077DB-F58F-49A0-B838-BE0BD1DDB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8ECB-6643-44F5-87B8-828B05E13A23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077DB-F58F-49A0-B838-BE0BD1DDB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88ECB-6643-44F5-87B8-828B05E13A23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1077DB-F58F-49A0-B838-BE0BD1DDB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88ECB-6643-44F5-87B8-828B05E13A23}" type="datetimeFigureOut">
              <a:rPr lang="ru-RU" smtClean="0"/>
              <a:pPr/>
              <a:t>28.02.2020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1077DB-F58F-49A0-B838-BE0BD1DDB6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esktop\&#1040;&#1085;&#1089;&#1072;&#1084;&#1073;&#1083;&#1100;%20&#1080;&#1084;&#1077;&#1085;&#1080;%20&#1040;&#1083;&#1077;&#1082;&#1089;&#1072;&#1085;&#1076;&#1088;&#1086;&#1074;&#1072;%20-%20&#1057;&#1074;&#1103;&#1097;&#1077;&#1085;&#1085;&#1072;&#1103;%20&#1074;&#1086;&#1081;&#1085;&#1072;%20(www.hotplayer.ru)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User\Desktop\33705259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51612"/>
            <a:ext cx="8820980" cy="6617748"/>
          </a:xfrm>
          <a:prstGeom prst="rect">
            <a:avLst/>
          </a:prstGeom>
          <a:noFill/>
        </p:spPr>
      </p:pic>
      <p:pic>
        <p:nvPicPr>
          <p:cNvPr id="4" name="Ансамбль имени Александрова - Священная война (www.hotplayer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1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Фишбоун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sz="3600" dirty="0" err="1" smtClean="0"/>
              <a:t>Пулă</a:t>
            </a:r>
            <a:r>
              <a:rPr lang="ru-RU" sz="3600" dirty="0" smtClean="0"/>
              <a:t> </a:t>
            </a:r>
            <a:r>
              <a:rPr lang="ru-RU" sz="3600" dirty="0" err="1" smtClean="0"/>
              <a:t>шăмми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2702420">
            <a:off x="400181" y="2715000"/>
            <a:ext cx="2061775" cy="1985956"/>
          </a:xfrm>
          <a:prstGeom prst="rt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1403648" y="3717032"/>
            <a:ext cx="55446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3203848" y="37890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763688" y="37890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932040" y="37890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763688" y="2348880"/>
            <a:ext cx="792088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3131840" y="2348880"/>
            <a:ext cx="792088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4932040" y="2348880"/>
            <a:ext cx="792088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Равнобедренный треугольник 32"/>
          <p:cNvSpPr/>
          <p:nvPr/>
        </p:nvSpPr>
        <p:spPr>
          <a:xfrm rot="5400000">
            <a:off x="6245932" y="2259124"/>
            <a:ext cx="2808312" cy="2987824"/>
          </a:xfrm>
          <a:prstGeom prst="triangle">
            <a:avLst>
              <a:gd name="adj" fmla="val 526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251520" y="3140968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Мĕн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çинчен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çырнă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17953031">
            <a:off x="1174526" y="2769079"/>
            <a:ext cx="17553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Жанрсем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18224432">
            <a:off x="2641298" y="2735788"/>
            <a:ext cx="1517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Темăсем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18127081">
            <a:off x="4518409" y="2773615"/>
            <a:ext cx="1392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Сăнарсем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dirty="0" err="1" smtClean="0"/>
              <a:t>Фишбоун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sz="3600" dirty="0" err="1" smtClean="0"/>
              <a:t>Пулă</a:t>
            </a:r>
            <a:r>
              <a:rPr lang="ru-RU" sz="3600" dirty="0" smtClean="0"/>
              <a:t> </a:t>
            </a:r>
            <a:r>
              <a:rPr lang="ru-RU" sz="3600" dirty="0" err="1" smtClean="0"/>
              <a:t>шăмми</a:t>
            </a:r>
            <a:r>
              <a:rPr lang="ru-RU" dirty="0" smtClean="0"/>
              <a:t>)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  <a:solidFill>
            <a:schemeClr val="bg2"/>
          </a:solidFill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6" name="Прямоугольный треугольник 5"/>
          <p:cNvSpPr/>
          <p:nvPr/>
        </p:nvSpPr>
        <p:spPr>
          <a:xfrm rot="2702420">
            <a:off x="364101" y="2051969"/>
            <a:ext cx="2061775" cy="2087934"/>
          </a:xfrm>
          <a:prstGeom prst="rtTriangl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rtlCol="0" anchor="ctr"/>
          <a:lstStyle/>
          <a:p>
            <a:pPr algn="ctr"/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tx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1403648" y="2996952"/>
            <a:ext cx="55446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1619672" y="3068960"/>
            <a:ext cx="2736304" cy="27363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4932040" y="3789040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34" idx="3"/>
          </p:cNvCxnSpPr>
          <p:nvPr/>
        </p:nvCxnSpPr>
        <p:spPr>
          <a:xfrm flipV="1">
            <a:off x="1619672" y="1556792"/>
            <a:ext cx="936104" cy="13725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3419872" y="1628800"/>
            <a:ext cx="792088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flipV="1">
            <a:off x="4958649" y="1556792"/>
            <a:ext cx="837487" cy="144845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Равнобедренный треугольник 32"/>
          <p:cNvSpPr/>
          <p:nvPr/>
        </p:nvSpPr>
        <p:spPr>
          <a:xfrm rot="5400000">
            <a:off x="6173924" y="1467036"/>
            <a:ext cx="2952328" cy="2987824"/>
          </a:xfrm>
          <a:prstGeom prst="triangle">
            <a:avLst>
              <a:gd name="adj" fmla="val 52653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4" name="TextBox 33"/>
          <p:cNvSpPr txBox="1"/>
          <p:nvPr/>
        </p:nvSpPr>
        <p:spPr>
          <a:xfrm>
            <a:off x="251520" y="2636912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Мĕн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çинчен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çырнă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 rot="18266549">
            <a:off x="841017" y="2160364"/>
            <a:ext cx="20237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Жанрсем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 rot="18224432">
            <a:off x="2793473" y="2109790"/>
            <a:ext cx="16128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Темăсем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 rot="18127081">
            <a:off x="4547363" y="1927822"/>
            <a:ext cx="1392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Сăнарсем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2720668">
            <a:off x="1079744" y="4382147"/>
            <a:ext cx="37678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очерк,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публицистикăллă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статья,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тĕрленчĕксемпе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репортажсем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калавсемпе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фельетонсем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памфлет,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çыру-тупа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çыру-чĕнÿ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сăвă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юрă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, баллада,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лирикăллă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поэма.</a:t>
            </a:r>
          </a:p>
          <a:p>
            <a:r>
              <a:rPr lang="ru-RU" sz="1400" dirty="0" smtClean="0"/>
              <a:t>Фольклор </a:t>
            </a:r>
            <a:r>
              <a:rPr lang="ru-RU" sz="1400" dirty="0" err="1" smtClean="0"/>
              <a:t>жанрĕ</a:t>
            </a:r>
            <a:r>
              <a:rPr lang="ru-RU" sz="1400" dirty="0" smtClean="0"/>
              <a:t> </a:t>
            </a:r>
            <a:r>
              <a:rPr lang="ru-RU" sz="1400" dirty="0" err="1" smtClean="0"/>
              <a:t>чĕрĕлет</a:t>
            </a:r>
            <a:r>
              <a:rPr lang="ru-RU" sz="1400" dirty="0" smtClean="0"/>
              <a:t>: </a:t>
            </a:r>
            <a:r>
              <a:rPr lang="ru-RU" sz="1400" dirty="0" err="1" smtClean="0"/>
              <a:t>юмахсемпе</a:t>
            </a:r>
            <a:r>
              <a:rPr lang="ru-RU" sz="1400" dirty="0" smtClean="0"/>
              <a:t> </a:t>
            </a:r>
            <a:r>
              <a:rPr lang="ru-RU" sz="1400" dirty="0" err="1" smtClean="0"/>
              <a:t>халапсем</a:t>
            </a:r>
            <a:r>
              <a:rPr lang="ru-RU" sz="1400" dirty="0" smtClean="0"/>
              <a:t>, </a:t>
            </a:r>
            <a:r>
              <a:rPr lang="ru-RU" sz="1400" dirty="0" err="1" smtClean="0"/>
              <a:t>ылхан</a:t>
            </a:r>
            <a:r>
              <a:rPr lang="ru-RU" sz="1400" dirty="0" smtClean="0"/>
              <a:t>, пил, </a:t>
            </a:r>
            <a:r>
              <a:rPr lang="ru-RU" sz="1400" dirty="0" err="1" smtClean="0"/>
              <a:t>пехил</a:t>
            </a:r>
            <a:r>
              <a:rPr lang="ru-RU" sz="1400" dirty="0" smtClean="0"/>
              <a:t> </a:t>
            </a:r>
            <a:r>
              <a:rPr lang="ru-RU" sz="1400" dirty="0" err="1" smtClean="0"/>
              <a:t>сăмахĕсем</a:t>
            </a:r>
            <a:r>
              <a:rPr lang="ru-RU" sz="1400" dirty="0" smtClean="0"/>
              <a:t>,  </a:t>
            </a:r>
            <a:r>
              <a:rPr lang="ru-RU" sz="1400" dirty="0" err="1" smtClean="0"/>
              <a:t>такмаксем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2592596">
            <a:off x="2475598" y="4275563"/>
            <a:ext cx="4579865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/>
              <a:t>Патриотизмпа</a:t>
            </a:r>
            <a:r>
              <a:rPr lang="ru-RU" sz="1400" dirty="0" smtClean="0"/>
              <a:t> интернационализм теми, </a:t>
            </a:r>
            <a:r>
              <a:rPr lang="ru-RU" sz="1400" dirty="0" err="1" smtClean="0"/>
              <a:t>Тăван</a:t>
            </a:r>
            <a:r>
              <a:rPr lang="ru-RU" sz="1400" dirty="0" smtClean="0"/>
              <a:t> </a:t>
            </a:r>
            <a:r>
              <a:rPr lang="ru-RU" sz="1400" dirty="0" err="1" smtClean="0"/>
              <a:t>çĕр-шыв</a:t>
            </a:r>
            <a:r>
              <a:rPr lang="ru-RU" sz="1400" dirty="0" smtClean="0"/>
              <a:t>, </a:t>
            </a:r>
            <a:r>
              <a:rPr lang="ru-RU" sz="1400" dirty="0" err="1" smtClean="0"/>
              <a:t>вăрçă</a:t>
            </a:r>
            <a:r>
              <a:rPr lang="ru-RU" sz="1400" dirty="0" smtClean="0"/>
              <a:t>, </a:t>
            </a:r>
            <a:r>
              <a:rPr lang="ru-RU" sz="1400" dirty="0" err="1" smtClean="0"/>
              <a:t>вилĕмпе</a:t>
            </a:r>
            <a:r>
              <a:rPr lang="ru-RU" sz="1400" dirty="0" smtClean="0"/>
              <a:t> </a:t>
            </a:r>
            <a:r>
              <a:rPr lang="ru-RU" sz="1400" dirty="0" err="1" smtClean="0"/>
              <a:t>вилĕмсĕрлех</a:t>
            </a:r>
            <a:r>
              <a:rPr lang="ru-RU" sz="1400" dirty="0" smtClean="0"/>
              <a:t>, </a:t>
            </a:r>
            <a:r>
              <a:rPr lang="ru-RU" sz="1400" dirty="0" err="1" smtClean="0"/>
              <a:t>тăшмана</a:t>
            </a:r>
            <a:r>
              <a:rPr lang="ru-RU" sz="1400" dirty="0" smtClean="0"/>
              <a:t> </a:t>
            </a:r>
            <a:r>
              <a:rPr lang="ru-RU" sz="1400" dirty="0" err="1" smtClean="0"/>
              <a:t>курайманлăх</a:t>
            </a:r>
            <a:r>
              <a:rPr lang="ru-RU" sz="1400" dirty="0" smtClean="0"/>
              <a:t>, </a:t>
            </a:r>
            <a:r>
              <a:rPr lang="ru-RU" sz="1400" dirty="0" err="1" smtClean="0"/>
              <a:t>юлташлăх</a:t>
            </a:r>
            <a:r>
              <a:rPr lang="ru-RU" sz="1400" dirty="0" smtClean="0"/>
              <a:t>, </a:t>
            </a:r>
            <a:r>
              <a:rPr lang="ru-RU" sz="1400" dirty="0" err="1" smtClean="0"/>
              <a:t>юртупа</a:t>
            </a:r>
            <a:r>
              <a:rPr lang="ru-RU" sz="1400" dirty="0" smtClean="0"/>
              <a:t> </a:t>
            </a:r>
            <a:r>
              <a:rPr lang="ru-RU" sz="1400" dirty="0" err="1" smtClean="0"/>
              <a:t>ĕненÿ</a:t>
            </a:r>
            <a:r>
              <a:rPr lang="ru-RU" sz="1400" dirty="0" smtClean="0"/>
              <a:t>, </a:t>
            </a:r>
            <a:r>
              <a:rPr lang="ru-RU" sz="1400" dirty="0" err="1" smtClean="0"/>
              <a:t>Аслă</a:t>
            </a:r>
            <a:r>
              <a:rPr lang="ru-RU" sz="1400" dirty="0" smtClean="0"/>
              <a:t> </a:t>
            </a:r>
            <a:r>
              <a:rPr lang="ru-RU" sz="1400" dirty="0" err="1" smtClean="0"/>
              <a:t>Çĕтернĕве</a:t>
            </a:r>
            <a:r>
              <a:rPr lang="ru-RU" sz="1400" dirty="0" smtClean="0"/>
              <a:t> </a:t>
            </a:r>
            <a:r>
              <a:rPr lang="ru-RU" sz="1400" dirty="0" err="1" smtClean="0"/>
              <a:t>ĕмĕтленни</a:t>
            </a:r>
            <a:r>
              <a:rPr lang="ru-RU" sz="1400" dirty="0" smtClean="0"/>
              <a:t>, </a:t>
            </a:r>
            <a:r>
              <a:rPr lang="ru-RU" sz="1400" dirty="0" err="1" smtClean="0"/>
              <a:t>тăван</a:t>
            </a:r>
            <a:r>
              <a:rPr lang="ru-RU" sz="1400" dirty="0" smtClean="0"/>
              <a:t> </a:t>
            </a:r>
            <a:r>
              <a:rPr lang="ru-RU" sz="1400" dirty="0" err="1" smtClean="0"/>
              <a:t>халăх</a:t>
            </a:r>
            <a:r>
              <a:rPr lang="ru-RU" sz="1400" dirty="0" smtClean="0"/>
              <a:t> </a:t>
            </a:r>
            <a:r>
              <a:rPr lang="ru-RU" sz="1400" dirty="0" err="1" smtClean="0"/>
              <a:t>шăпи</a:t>
            </a:r>
            <a:r>
              <a:rPr lang="ru-RU" sz="1400" dirty="0" smtClean="0"/>
              <a:t> </a:t>
            </a:r>
          </a:p>
          <a:p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 rot="2688398">
            <a:off x="4118843" y="4270936"/>
            <a:ext cx="39200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Совет </a:t>
            </a:r>
            <a:r>
              <a:rPr lang="ru-RU" sz="1400" dirty="0" err="1" smtClean="0"/>
              <a:t>салтакĕн</a:t>
            </a:r>
            <a:r>
              <a:rPr lang="ru-RU" sz="1400" dirty="0" smtClean="0"/>
              <a:t> </a:t>
            </a:r>
            <a:r>
              <a:rPr lang="ru-RU" sz="1400" dirty="0" err="1" smtClean="0"/>
              <a:t>сăнарĕ</a:t>
            </a:r>
            <a:r>
              <a:rPr lang="ru-RU" sz="1400" dirty="0" smtClean="0"/>
              <a:t>, тыл </a:t>
            </a:r>
            <a:r>
              <a:rPr lang="ru-RU" sz="1400" dirty="0" err="1" smtClean="0"/>
              <a:t>ĕçченĕн</a:t>
            </a:r>
            <a:r>
              <a:rPr lang="ru-RU" sz="1400" dirty="0" smtClean="0"/>
              <a:t>, </a:t>
            </a:r>
            <a:r>
              <a:rPr lang="ru-RU" sz="1400" dirty="0" err="1" smtClean="0"/>
              <a:t>партизансен</a:t>
            </a:r>
            <a:r>
              <a:rPr lang="ru-RU" sz="1400" dirty="0" smtClean="0"/>
              <a:t>, </a:t>
            </a:r>
            <a:r>
              <a:rPr lang="ru-RU" sz="1400" dirty="0" err="1" smtClean="0"/>
              <a:t>салтак</a:t>
            </a:r>
            <a:r>
              <a:rPr lang="ru-RU" sz="1400" dirty="0" smtClean="0"/>
              <a:t> </a:t>
            </a:r>
            <a:r>
              <a:rPr lang="ru-RU" sz="1400" dirty="0" err="1" smtClean="0"/>
              <a:t>ачисен</a:t>
            </a:r>
            <a:r>
              <a:rPr lang="ru-RU" sz="1400" dirty="0" smtClean="0"/>
              <a:t>,  полк  </a:t>
            </a:r>
            <a:r>
              <a:rPr lang="ru-RU" sz="1400" dirty="0" err="1" smtClean="0"/>
              <a:t>ывăлĕсен</a:t>
            </a:r>
            <a:r>
              <a:rPr lang="ru-RU" sz="1400" dirty="0" smtClean="0"/>
              <a:t>, </a:t>
            </a:r>
            <a:r>
              <a:rPr lang="ru-RU" sz="1400" dirty="0" err="1" smtClean="0"/>
              <a:t>тыткăнра</a:t>
            </a:r>
            <a:r>
              <a:rPr lang="ru-RU" sz="1400" dirty="0" smtClean="0"/>
              <a:t> </a:t>
            </a:r>
            <a:r>
              <a:rPr lang="ru-RU" sz="1400" dirty="0" err="1" smtClean="0"/>
              <a:t>пулнисен</a:t>
            </a:r>
            <a:r>
              <a:rPr lang="ru-RU" sz="1400" dirty="0" smtClean="0"/>
              <a:t> </a:t>
            </a:r>
            <a:r>
              <a:rPr lang="ru-RU" sz="1400" dirty="0" err="1" smtClean="0"/>
              <a:t>сăнарĕсем</a:t>
            </a:r>
            <a:endParaRPr lang="ru-R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6084168" y="1916832"/>
            <a:ext cx="305983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Тăван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çĕр-шывăн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паттăр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ывăл-хĕрне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мухтанă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Фронтри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тата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тылри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паттăрлăх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çинчен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çырнă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Йывăр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саманара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шикленсе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ÿкменнине,чыса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çухатманнине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кăтартнă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3275856" y="2996952"/>
            <a:ext cx="2952328" cy="288032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932040" y="3068960"/>
            <a:ext cx="2520280" cy="25922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787734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Культурăсен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çыхăнăвĕ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Алкан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Июнĕн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22-мĕшĕ»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сăввипе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çармăссен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Миклай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Казаковăн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«22 июня 1941 года»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хайлавĕсенчи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пĕр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пĕклĕхсемпе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уйрăмлăхсене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тупса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«Венн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ункипе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палăртăпăр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9" name="Содержимое 8"/>
          <p:cNvGraphicFramePr>
            <a:graphicFrameLocks noGrp="1"/>
          </p:cNvGraphicFramePr>
          <p:nvPr>
            <p:ph idx="1"/>
          </p:nvPr>
        </p:nvGraphicFramePr>
        <p:xfrm>
          <a:off x="683568" y="2564903"/>
          <a:ext cx="6624736" cy="3383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4376"/>
                <a:gridCol w="3240360"/>
              </a:tblGrid>
              <a:tr h="1972816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Александр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Алка</a:t>
                      </a: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Чăваш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сăвăçи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, прозаик, драматург, литература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критикĕ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куçаруçă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Миклай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Казаков</a:t>
                      </a:r>
                    </a:p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Марийский поэт, литературный критик, переводчик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27584" y="260648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" name="Рисунок 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636912"/>
            <a:ext cx="122413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2636912"/>
            <a:ext cx="108012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Венн </a:t>
            </a:r>
            <a:r>
              <a:rPr lang="ru-RU" dirty="0" err="1" smtClean="0"/>
              <a:t>унки</a:t>
            </a: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1581150" y="1785937"/>
          <a:ext cx="6663258" cy="387531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Чĕрĕ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 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уроксем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ВОВ\15821072106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268760"/>
            <a:ext cx="2304256" cy="2055147"/>
          </a:xfrm>
          <a:prstGeom prst="rect">
            <a:avLst/>
          </a:prstGeom>
          <a:noFill/>
        </p:spPr>
      </p:pic>
      <p:pic>
        <p:nvPicPr>
          <p:cNvPr id="1027" name="Picture 3" descr="C:\Users\User\Desktop\ВОВ\158210538713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501008"/>
            <a:ext cx="2808312" cy="2106234"/>
          </a:xfrm>
          <a:prstGeom prst="rect">
            <a:avLst/>
          </a:prstGeom>
          <a:noFill/>
        </p:spPr>
      </p:pic>
      <p:pic>
        <p:nvPicPr>
          <p:cNvPr id="1028" name="Picture 4" descr="C:\Users\User\Desktop\ВОВ\15821053873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268760"/>
            <a:ext cx="2538282" cy="3384376"/>
          </a:xfrm>
          <a:prstGeom prst="rect">
            <a:avLst/>
          </a:prstGeom>
          <a:noFill/>
        </p:spPr>
      </p:pic>
      <p:pic>
        <p:nvPicPr>
          <p:cNvPr id="1029" name="Picture 5" descr="C:\Users\User\Desktop\ВОВ\158210538763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19872" y="4869160"/>
            <a:ext cx="2438400" cy="1828800"/>
          </a:xfrm>
          <a:prstGeom prst="rect">
            <a:avLst/>
          </a:prstGeom>
          <a:noFill/>
        </p:spPr>
      </p:pic>
      <p:pic>
        <p:nvPicPr>
          <p:cNvPr id="1031" name="Picture 7" descr="C:\Users\User\Desktop\ВОВ\15821072068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1340768"/>
            <a:ext cx="2322258" cy="3096344"/>
          </a:xfrm>
          <a:prstGeom prst="rect">
            <a:avLst/>
          </a:prstGeom>
          <a:noFill/>
        </p:spPr>
      </p:pic>
      <p:pic>
        <p:nvPicPr>
          <p:cNvPr id="9" name="Picture 6" descr="C:\Users\User\Desktop\ВОВ\158210720665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4365104"/>
            <a:ext cx="1728192" cy="23042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«Кубик»</a:t>
            </a:r>
            <a:br>
              <a:rPr lang="ru-RU" dirty="0" smtClean="0"/>
            </a:br>
            <a:r>
              <a:rPr lang="ru-RU" sz="4000" dirty="0" smtClean="0"/>
              <a:t>«</a:t>
            </a:r>
            <a:r>
              <a:rPr lang="ru-RU" sz="4000" dirty="0" err="1" smtClean="0"/>
              <a:t>Тăваткал</a:t>
            </a:r>
            <a:r>
              <a:rPr lang="ru-RU" sz="4000" dirty="0" smtClean="0"/>
              <a:t>»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4713387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енĕ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dirty="0" err="1" smtClean="0"/>
              <a:t>Фразеологизмсем</a:t>
            </a:r>
            <a:r>
              <a:rPr lang="ru-RU" dirty="0" smtClean="0"/>
              <a:t>.  «</a:t>
            </a:r>
            <a:r>
              <a:rPr lang="ru-RU" dirty="0" err="1" smtClean="0"/>
              <a:t>Вăрçă</a:t>
            </a:r>
            <a:r>
              <a:rPr lang="ru-RU" dirty="0" smtClean="0"/>
              <a:t>» </a:t>
            </a:r>
            <a:r>
              <a:rPr lang="ru-RU" dirty="0" err="1" smtClean="0"/>
              <a:t>сăмахпа</a:t>
            </a:r>
            <a:r>
              <a:rPr lang="ru-RU" dirty="0" smtClean="0"/>
              <a:t> </a:t>
            </a:r>
            <a:r>
              <a:rPr lang="ru-RU" dirty="0" err="1" smtClean="0"/>
              <a:t>çыхăннă</a:t>
            </a:r>
            <a:r>
              <a:rPr lang="ru-RU" dirty="0" smtClean="0"/>
              <a:t> </a:t>
            </a:r>
            <a:r>
              <a:rPr lang="ru-RU" dirty="0" err="1" smtClean="0"/>
              <a:t>фразеологизмсене</a:t>
            </a:r>
            <a:r>
              <a:rPr lang="ru-RU" dirty="0" smtClean="0"/>
              <a:t> </a:t>
            </a:r>
            <a:r>
              <a:rPr lang="ru-RU" dirty="0" err="1" smtClean="0"/>
              <a:t>асăнăр</a:t>
            </a:r>
            <a:r>
              <a:rPr lang="ru-RU" dirty="0" smtClean="0"/>
              <a:t>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енĕ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/>
              <a:t>Ваттисен</a:t>
            </a:r>
            <a:r>
              <a:rPr lang="ru-RU" dirty="0" smtClean="0"/>
              <a:t> </a:t>
            </a:r>
            <a:r>
              <a:rPr lang="ru-RU" dirty="0" err="1" smtClean="0"/>
              <a:t>сăмахĕсем</a:t>
            </a:r>
            <a:endParaRPr lang="ru-RU" dirty="0" smtClean="0"/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енĕ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Символсем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сăнавсем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енĕ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енĕ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Пĕр-пĕр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произведенири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сăнара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кампа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мĕнпе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танлаштарма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пулать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енĕ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Сăнарсемпе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çыхăннă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детальсем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2771" name="Picture 3" descr="C:\Users\User\Desktop\8830141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8640"/>
            <a:ext cx="1927182" cy="134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Вулама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вăхăт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Время читать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Литература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флешмобĕ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1746" name="Picture 2" descr="C:\Users\User\Desktop\depositphotos_91816472-stock-illustration-theater-stage-with-red-curtain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9674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475656" y="1412776"/>
            <a:ext cx="676875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Вулама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вăхăт</a:t>
            </a:r>
            <a:endParaRPr lang="ru-RU" sz="4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Время читать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Литература </a:t>
            </a:r>
            <a:r>
              <a:rPr lang="ru-RU" sz="4400" b="1" dirty="0" err="1" smtClean="0">
                <a:latin typeface="Times New Roman" pitchFamily="18" charset="0"/>
                <a:cs typeface="Times New Roman" pitchFamily="18" charset="0"/>
              </a:rPr>
              <a:t>флешмобĕ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1747" name="Picture 3" descr="C:\Users\User\Desktop\праздник-могут-o-надпись-в-русском-лет-годовщина-победы-великой-1505025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717032"/>
            <a:ext cx="2016224" cy="2016224"/>
          </a:xfrm>
          <a:prstGeom prst="rect">
            <a:avLst/>
          </a:prstGeom>
          <a:noFill/>
        </p:spPr>
      </p:pic>
      <p:pic>
        <p:nvPicPr>
          <p:cNvPr id="31748" name="Picture 4" descr="C:\Users\User\Desktop\302902455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736" y="3708263"/>
            <a:ext cx="1656184" cy="20021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User\Desktop\2442044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700808"/>
            <a:ext cx="6912768" cy="4491219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СПАСИБО ДЕДУ ЗА ПОБЕДУ!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Çĕнтерÿшĕн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тавах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асаттеçĕм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, сана!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307401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5" descr="p3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88640"/>
            <a:ext cx="4267200" cy="3205163"/>
          </a:xfrm>
          <a:prstGeom prst="rect">
            <a:avLst/>
          </a:prstGeom>
          <a:noFill/>
          <a:ln w="50800">
            <a:pattFill prst="solid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6" name="Picture 4" descr="p4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605064"/>
            <a:ext cx="4032448" cy="3024336"/>
          </a:xfrm>
          <a:prstGeom prst="rect">
            <a:avLst/>
          </a:prstGeom>
          <a:noFill/>
          <a:ln w="50800">
            <a:pattFill prst="solid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7" name="Picture 4" descr="p2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3573016"/>
            <a:ext cx="3983360" cy="2991407"/>
          </a:xfrm>
          <a:prstGeom prst="rect">
            <a:avLst/>
          </a:prstGeom>
          <a:noFill/>
          <a:ln w="50800">
            <a:pattFill prst="solidDmnd">
              <a:fgClr>
                <a:srgbClr val="000000"/>
              </a:fgClr>
              <a:bgClr>
                <a:schemeClr val="hlink"/>
              </a:bgClr>
            </a:pattFill>
            <a:miter lim="800000"/>
            <a:headEnd/>
            <a:tailEnd/>
          </a:ln>
        </p:spPr>
      </p:pic>
      <p:pic>
        <p:nvPicPr>
          <p:cNvPr id="8" name="Picture 7" descr="p5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395536" y="0"/>
            <a:ext cx="3400425" cy="4524375"/>
          </a:xfrm>
          <a:ln w="50800">
            <a:pattFill prst="solidDmnd">
              <a:fgClr>
                <a:srgbClr val="000000"/>
              </a:fgClr>
              <a:bgClr>
                <a:schemeClr val="hlink"/>
              </a:bgClr>
            </a:pattFill>
          </a:ln>
        </p:spPr>
      </p:pic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Рефлекси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Предложение </a:t>
            </a:r>
            <a:r>
              <a:rPr lang="ru-RU" b="1" dirty="0" err="1" smtClean="0"/>
              <a:t>вĕçле</a:t>
            </a:r>
            <a:r>
              <a:rPr lang="ru-RU" b="1" dirty="0" smtClean="0"/>
              <a:t>:</a:t>
            </a:r>
            <a:endParaRPr lang="ru-RU" dirty="0" smtClean="0"/>
          </a:p>
          <a:p>
            <a:pPr lvl="0"/>
            <a:r>
              <a:rPr lang="ru-RU" b="1" dirty="0" err="1" smtClean="0"/>
              <a:t>Эпĕ</a:t>
            </a:r>
            <a:r>
              <a:rPr lang="ru-RU" b="1" dirty="0" smtClean="0"/>
              <a:t> паян …</a:t>
            </a:r>
            <a:r>
              <a:rPr lang="ru-RU" b="1" dirty="0" err="1" smtClean="0"/>
              <a:t>пĕлтĕм</a:t>
            </a:r>
            <a:r>
              <a:rPr lang="ru-RU" b="1" dirty="0" smtClean="0"/>
              <a:t> </a:t>
            </a:r>
            <a:endParaRPr lang="ru-RU" dirty="0" smtClean="0"/>
          </a:p>
          <a:p>
            <a:r>
              <a:rPr lang="ru-RU" b="1" dirty="0" err="1" smtClean="0"/>
              <a:t>Эпĕ</a:t>
            </a:r>
            <a:r>
              <a:rPr lang="ru-RU" b="1" dirty="0" smtClean="0"/>
              <a:t> … </a:t>
            </a:r>
            <a:r>
              <a:rPr lang="ru-RU" b="1" dirty="0" err="1" smtClean="0"/>
              <a:t>пултартăм</a:t>
            </a:r>
            <a:r>
              <a:rPr lang="ru-RU" b="1" dirty="0" smtClean="0"/>
              <a:t> </a:t>
            </a:r>
            <a:endParaRPr lang="ru-RU" dirty="0" smtClean="0"/>
          </a:p>
          <a:p>
            <a:pPr lvl="0"/>
            <a:r>
              <a:rPr lang="ru-RU" b="1" dirty="0" err="1" smtClean="0"/>
              <a:t>Мана</a:t>
            </a:r>
            <a:r>
              <a:rPr lang="ru-RU" b="1" dirty="0" smtClean="0"/>
              <a:t> …. </a:t>
            </a:r>
            <a:r>
              <a:rPr lang="ru-RU" b="1" dirty="0" err="1" smtClean="0"/>
              <a:t>йывăр</a:t>
            </a:r>
            <a:r>
              <a:rPr lang="ru-RU" b="1" dirty="0" smtClean="0"/>
              <a:t> </a:t>
            </a:r>
            <a:r>
              <a:rPr lang="ru-RU" b="1" dirty="0" err="1" smtClean="0"/>
              <a:t>пулчĕ</a:t>
            </a:r>
            <a:r>
              <a:rPr lang="ru-RU" b="1" dirty="0" smtClean="0"/>
              <a:t>. </a:t>
            </a:r>
            <a:endParaRPr lang="ru-RU" dirty="0" smtClean="0"/>
          </a:p>
          <a:p>
            <a:pPr lvl="0"/>
            <a:r>
              <a:rPr lang="ru-RU" b="1" dirty="0" err="1" smtClean="0"/>
              <a:t>Мана</a:t>
            </a:r>
            <a:r>
              <a:rPr lang="ru-RU" b="1" dirty="0" smtClean="0"/>
              <a:t> … </a:t>
            </a:r>
            <a:r>
              <a:rPr lang="ru-RU" b="1" dirty="0" err="1" smtClean="0"/>
              <a:t>тĕлĕнтерчĕ</a:t>
            </a:r>
            <a:r>
              <a:rPr lang="ru-RU" b="1" dirty="0" smtClean="0"/>
              <a:t> </a:t>
            </a:r>
            <a:endParaRPr lang="ru-RU" dirty="0" smtClean="0"/>
          </a:p>
          <a:p>
            <a:pPr lvl="0"/>
            <a:r>
              <a:rPr lang="ru-RU" b="1" dirty="0" err="1" smtClean="0"/>
              <a:t>Маншăн</a:t>
            </a:r>
            <a:r>
              <a:rPr lang="ru-RU" b="1" dirty="0" smtClean="0"/>
              <a:t> … </a:t>
            </a:r>
            <a:r>
              <a:rPr lang="ru-RU" b="1" dirty="0" err="1" smtClean="0"/>
              <a:t>интереслĕ</a:t>
            </a:r>
            <a:r>
              <a:rPr lang="ru-RU" b="1" dirty="0" smtClean="0"/>
              <a:t> </a:t>
            </a:r>
            <a:r>
              <a:rPr lang="ru-RU" b="1" dirty="0" err="1" smtClean="0"/>
              <a:t>пулчĕ</a:t>
            </a:r>
            <a:r>
              <a:rPr lang="ru-RU" b="1" dirty="0" smtClean="0"/>
              <a:t> </a:t>
            </a:r>
            <a:endParaRPr lang="ru-RU" dirty="0" smtClean="0"/>
          </a:p>
          <a:p>
            <a:pPr lvl="0"/>
            <a:r>
              <a:rPr lang="ru-RU" b="1" dirty="0" err="1" smtClean="0"/>
              <a:t>Халĕ</a:t>
            </a:r>
            <a:r>
              <a:rPr lang="ru-RU" b="1" dirty="0" smtClean="0"/>
              <a:t> </a:t>
            </a:r>
            <a:r>
              <a:rPr lang="ru-RU" b="1" dirty="0" err="1" smtClean="0"/>
              <a:t>эпĕ</a:t>
            </a:r>
            <a:r>
              <a:rPr lang="ru-RU" b="1" dirty="0" smtClean="0"/>
              <a:t> … </a:t>
            </a:r>
            <a:r>
              <a:rPr lang="ru-RU" b="1" dirty="0" err="1" smtClean="0"/>
              <a:t>пĕлетĕп</a:t>
            </a:r>
            <a:r>
              <a:rPr lang="ru-RU" b="1" dirty="0" smtClean="0"/>
              <a:t> 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34818" name="Picture 2" descr="C:\Users\User\Desktop\ofitsialnaya_simvolika_prazdnovaniya_75_y_godovshchiny_pobedy_v_velikoy_otechestvennoy_voyne_1941_19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188640"/>
            <a:ext cx="1944216" cy="2520280"/>
          </a:xfrm>
          <a:prstGeom prst="rect">
            <a:avLst/>
          </a:prstGeom>
          <a:noFill/>
        </p:spPr>
      </p:pic>
      <p:pic>
        <p:nvPicPr>
          <p:cNvPr id="34819" name="Picture 3" descr="C:\Users\User\Desktop\gvozdiki_pobeda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0"/>
            <a:ext cx="1656184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 smtClean="0"/>
              <a:t>Килти</a:t>
            </a:r>
            <a:r>
              <a:rPr lang="ru-RU" dirty="0" smtClean="0"/>
              <a:t> </a:t>
            </a:r>
            <a:r>
              <a:rPr lang="ru-RU" dirty="0" err="1" smtClean="0"/>
              <a:t>ĕç</a:t>
            </a:r>
            <a:r>
              <a:rPr lang="ru-RU" dirty="0" smtClean="0"/>
              <a:t>: </a:t>
            </a:r>
            <a:br>
              <a:rPr lang="ru-RU" dirty="0" smtClean="0"/>
            </a:br>
            <a:r>
              <a:rPr lang="ru-RU" sz="4000" dirty="0" err="1" smtClean="0"/>
              <a:t>Суйласа</a:t>
            </a:r>
            <a:r>
              <a:rPr lang="ru-RU" sz="4000" dirty="0" smtClean="0"/>
              <a:t> </a:t>
            </a:r>
            <a:r>
              <a:rPr lang="ru-RU" sz="4000" dirty="0" err="1" smtClean="0"/>
              <a:t>илĕр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dirty="0" err="1" smtClean="0"/>
              <a:t>Тăван</a:t>
            </a:r>
            <a:r>
              <a:rPr lang="ru-RU" dirty="0" smtClean="0"/>
              <a:t> </a:t>
            </a:r>
            <a:r>
              <a:rPr lang="ru-RU" dirty="0" err="1" smtClean="0"/>
              <a:t>çĕр-шывăн</a:t>
            </a:r>
            <a:r>
              <a:rPr lang="ru-RU" dirty="0" smtClean="0"/>
              <a:t> </a:t>
            </a:r>
            <a:r>
              <a:rPr lang="ru-RU" dirty="0" err="1" smtClean="0"/>
              <a:t>аслă</a:t>
            </a:r>
            <a:r>
              <a:rPr lang="ru-RU" dirty="0" smtClean="0"/>
              <a:t> </a:t>
            </a:r>
            <a:r>
              <a:rPr lang="ru-RU" dirty="0" err="1" smtClean="0"/>
              <a:t>вăрçине</a:t>
            </a:r>
            <a:r>
              <a:rPr lang="ru-RU" dirty="0" smtClean="0"/>
              <a:t> </a:t>
            </a:r>
            <a:r>
              <a:rPr lang="ru-RU" dirty="0" err="1" smtClean="0"/>
              <a:t>хутшăннă</a:t>
            </a:r>
            <a:r>
              <a:rPr lang="ru-RU" dirty="0" smtClean="0"/>
              <a:t> </a:t>
            </a:r>
            <a:r>
              <a:rPr lang="ru-RU" dirty="0" err="1" smtClean="0"/>
              <a:t>тăванăрсем</a:t>
            </a:r>
            <a:r>
              <a:rPr lang="ru-RU" dirty="0" smtClean="0"/>
              <a:t> </a:t>
            </a:r>
            <a:r>
              <a:rPr lang="ru-RU" dirty="0" err="1" smtClean="0"/>
              <a:t>çинчен</a:t>
            </a:r>
            <a:r>
              <a:rPr lang="ru-RU" dirty="0" smtClean="0"/>
              <a:t> эссе </a:t>
            </a:r>
            <a:r>
              <a:rPr lang="ru-RU" dirty="0" err="1" smtClean="0"/>
              <a:t>çырăр</a:t>
            </a:r>
            <a:r>
              <a:rPr lang="ru-RU" dirty="0" smtClean="0"/>
              <a:t>.</a:t>
            </a:r>
          </a:p>
          <a:p>
            <a:r>
              <a:rPr lang="ru-RU" dirty="0" smtClean="0"/>
              <a:t>2. </a:t>
            </a:r>
            <a:r>
              <a:rPr lang="ru-RU" dirty="0" err="1" smtClean="0"/>
              <a:t>Тăван</a:t>
            </a:r>
            <a:r>
              <a:rPr lang="ru-RU" dirty="0" smtClean="0"/>
              <a:t> </a:t>
            </a:r>
            <a:r>
              <a:rPr lang="ru-RU" dirty="0" err="1" smtClean="0"/>
              <a:t>çĕр-шывăн</a:t>
            </a:r>
            <a:r>
              <a:rPr lang="ru-RU" dirty="0" smtClean="0"/>
              <a:t> </a:t>
            </a:r>
            <a:r>
              <a:rPr lang="ru-RU" dirty="0" err="1" smtClean="0"/>
              <a:t>аслă</a:t>
            </a:r>
            <a:r>
              <a:rPr lang="ru-RU" dirty="0" smtClean="0"/>
              <a:t> </a:t>
            </a:r>
            <a:r>
              <a:rPr lang="ru-RU" dirty="0" err="1" smtClean="0"/>
              <a:t>вăрçине</a:t>
            </a:r>
            <a:r>
              <a:rPr lang="ru-RU" dirty="0" smtClean="0"/>
              <a:t> </a:t>
            </a:r>
            <a:r>
              <a:rPr lang="ru-RU" dirty="0" err="1" smtClean="0"/>
              <a:t>хутшăннă</a:t>
            </a:r>
            <a:r>
              <a:rPr lang="ru-RU" dirty="0" smtClean="0"/>
              <a:t> </a:t>
            </a:r>
            <a:r>
              <a:rPr lang="ru-RU" dirty="0" err="1" smtClean="0"/>
              <a:t>тăванăрсем</a:t>
            </a:r>
            <a:r>
              <a:rPr lang="ru-RU" dirty="0" smtClean="0"/>
              <a:t> </a:t>
            </a:r>
            <a:r>
              <a:rPr lang="ru-RU" dirty="0" err="1" smtClean="0"/>
              <a:t>çинчен</a:t>
            </a:r>
            <a:r>
              <a:rPr lang="ru-RU" dirty="0" smtClean="0"/>
              <a:t> </a:t>
            </a:r>
            <a:r>
              <a:rPr lang="ru-RU" dirty="0" err="1" smtClean="0"/>
              <a:t>презентаци</a:t>
            </a:r>
            <a:r>
              <a:rPr lang="ru-RU" dirty="0" smtClean="0"/>
              <a:t> </a:t>
            </a:r>
            <a:r>
              <a:rPr lang="ru-RU" dirty="0" err="1" smtClean="0"/>
              <a:t>хатĕрлеме</a:t>
            </a:r>
            <a:r>
              <a:rPr lang="ru-RU" dirty="0" smtClean="0"/>
              <a:t> </a:t>
            </a:r>
            <a:r>
              <a:rPr lang="ru-RU" dirty="0" err="1" smtClean="0"/>
              <a:t>юрать</a:t>
            </a:r>
            <a:r>
              <a:rPr lang="ru-RU" dirty="0" smtClean="0"/>
              <a:t>.</a:t>
            </a:r>
          </a:p>
          <a:p>
            <a:r>
              <a:rPr lang="ru-RU" dirty="0" smtClean="0"/>
              <a:t>3. </a:t>
            </a:r>
            <a:r>
              <a:rPr lang="ru-RU" dirty="0" err="1" smtClean="0"/>
              <a:t>Çак</a:t>
            </a:r>
            <a:r>
              <a:rPr lang="ru-RU" dirty="0" smtClean="0"/>
              <a:t> </a:t>
            </a:r>
            <a:r>
              <a:rPr lang="ru-RU" dirty="0" err="1" smtClean="0"/>
              <a:t>темăпах</a:t>
            </a:r>
            <a:r>
              <a:rPr lang="ru-RU" dirty="0" smtClean="0"/>
              <a:t> </a:t>
            </a:r>
            <a:r>
              <a:rPr lang="ru-RU" dirty="0" err="1" smtClean="0"/>
              <a:t>вĕсене</a:t>
            </a:r>
            <a:r>
              <a:rPr lang="ru-RU" dirty="0" smtClean="0"/>
              <a:t> </a:t>
            </a:r>
            <a:r>
              <a:rPr lang="ru-RU" dirty="0" err="1" smtClean="0"/>
              <a:t>халалласа</a:t>
            </a:r>
            <a:r>
              <a:rPr lang="ru-RU" dirty="0" smtClean="0"/>
              <a:t> </a:t>
            </a:r>
            <a:r>
              <a:rPr lang="ru-RU" dirty="0" err="1" smtClean="0"/>
              <a:t>сăвă</a:t>
            </a:r>
            <a:r>
              <a:rPr lang="ru-RU" dirty="0" smtClean="0"/>
              <a:t> </a:t>
            </a:r>
            <a:r>
              <a:rPr lang="ru-RU" dirty="0" err="1" smtClean="0"/>
              <a:t>çырма</a:t>
            </a:r>
            <a:r>
              <a:rPr lang="ru-RU" dirty="0" smtClean="0"/>
              <a:t> </a:t>
            </a:r>
            <a:r>
              <a:rPr lang="ru-RU" dirty="0" err="1" smtClean="0"/>
              <a:t>юрать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dirty="0" err="1" smtClean="0"/>
              <a:t>Блум</a:t>
            </a:r>
            <a:r>
              <a:rPr lang="ru-RU" dirty="0" smtClean="0"/>
              <a:t> </a:t>
            </a:r>
            <a:r>
              <a:rPr lang="ru-RU" dirty="0" err="1" smtClean="0"/>
              <a:t>чечекĕ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5809" r="2069"/>
          <a:stretch>
            <a:fillRect/>
          </a:stretch>
        </p:blipFill>
        <p:spPr bwMode="auto">
          <a:xfrm>
            <a:off x="899592" y="981274"/>
            <a:ext cx="7128792" cy="567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Тăван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çĕр-шывăн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аслă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вăрçи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çулĕсенчи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чăваш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литератури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аталанăвĕн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çул-йĕрĕ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2052" name="Picture 4" descr="C:\Users\User\Desktop\ВОВ\30290245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564904"/>
            <a:ext cx="2621107" cy="3835767"/>
          </a:xfrm>
          <a:prstGeom prst="rect">
            <a:avLst/>
          </a:prstGeom>
          <a:noFill/>
        </p:spPr>
      </p:pic>
      <p:pic>
        <p:nvPicPr>
          <p:cNvPr id="2054" name="Picture 6" descr="C:\Users\User\Desktop\ВОВ\s1200 т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4145449" y="3143495"/>
            <a:ext cx="3813451" cy="26562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Ассоциациллĕ</a:t>
            </a:r>
            <a:r>
              <a:rPr lang="ru-RU" dirty="0" smtClean="0"/>
              <a:t> </a:t>
            </a:r>
            <a:r>
              <a:rPr lang="ru-RU" dirty="0" err="1" smtClean="0"/>
              <a:t>сăмахсем</a:t>
            </a:r>
            <a:endParaRPr lang="ru-RU" dirty="0"/>
          </a:p>
        </p:txBody>
      </p:sp>
      <p:pic>
        <p:nvPicPr>
          <p:cNvPr id="4" name="Picture 9" descr="Рисунок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bright="-6000" contrast="18000"/>
          </a:blip>
          <a:srcRect/>
          <a:stretch>
            <a:fillRect/>
          </a:stretch>
        </p:blipFill>
        <p:spPr bwMode="auto">
          <a:xfrm>
            <a:off x="395536" y="934298"/>
            <a:ext cx="2088232" cy="2988133"/>
          </a:xfrm>
          <a:prstGeom prst="rect">
            <a:avLst/>
          </a:prstGeom>
          <a:noFill/>
          <a:ln w="7620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5" name="Рисунок 4" descr="G:\9 мая\лепбук\памятники\волгоград памятник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980728"/>
            <a:ext cx="4047157" cy="2876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G:\9 мая\лепбук\города герои\волгоград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4005064"/>
            <a:ext cx="4391769" cy="2684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User\Desktop\ofitsialnaya_simvolika_prazdnovaniya_75_y_godovshchiny_pobedy_v_velikoy_otechestvennoy_voyne_1941_19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3717032"/>
            <a:ext cx="2448272" cy="2847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Германи</a:t>
            </a:r>
            <a:r>
              <a:rPr lang="ru-RU" dirty="0" smtClean="0"/>
              <a:t> </a:t>
            </a:r>
            <a:r>
              <a:rPr lang="ru-RU" dirty="0" err="1" smtClean="0"/>
              <a:t>планĕ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latin typeface="Monotype Corsiva" pitchFamily="66" charset="0"/>
              </a:rPr>
              <a:t>План «Барбаросса».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3600" dirty="0">
                <a:latin typeface="Monotype Corsiva" pitchFamily="66" charset="0"/>
              </a:rPr>
              <a:t>За  несколько месяцев разгромить </a:t>
            </a:r>
            <a:r>
              <a:rPr lang="ru-RU" sz="3600" dirty="0" smtClean="0">
                <a:latin typeface="Monotype Corsiva" pitchFamily="66" charset="0"/>
              </a:rPr>
              <a:t>СССР </a:t>
            </a:r>
            <a:endParaRPr lang="ru-RU" sz="3600" dirty="0">
              <a:latin typeface="Monotype Corsiva" pitchFamily="66" charset="0"/>
            </a:endParaRPr>
          </a:p>
        </p:txBody>
      </p:sp>
      <p:pic>
        <p:nvPicPr>
          <p:cNvPr id="8" name="Picture 9" descr="Рисунок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>
          <a:xfrm>
            <a:off x="827584" y="1628800"/>
            <a:ext cx="3468669" cy="4176464"/>
          </a:xfrm>
          <a:ln w="76200">
            <a:solidFill>
              <a:schemeClr val="bg1"/>
            </a:solidFill>
          </a:ln>
        </p:spPr>
      </p:pic>
      <p:sp>
        <p:nvSpPr>
          <p:cNvPr id="9" name="Стрелка вправо 8"/>
          <p:cNvSpPr/>
          <p:nvPr/>
        </p:nvSpPr>
        <p:spPr>
          <a:xfrm>
            <a:off x="428596" y="1628800"/>
            <a:ext cx="2991276" cy="720080"/>
          </a:xfrm>
          <a:prstGeom prst="righ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Группа армий «Север»</a:t>
            </a:r>
          </a:p>
        </p:txBody>
      </p:sp>
      <p:sp>
        <p:nvSpPr>
          <p:cNvPr id="10" name="Стрелка вправо 9"/>
          <p:cNvSpPr/>
          <p:nvPr/>
        </p:nvSpPr>
        <p:spPr>
          <a:xfrm>
            <a:off x="467545" y="2492897"/>
            <a:ext cx="2664296" cy="720079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Группа армий «Центр»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1" name="Стрелка вправо 10"/>
          <p:cNvSpPr/>
          <p:nvPr/>
        </p:nvSpPr>
        <p:spPr>
          <a:xfrm>
            <a:off x="539552" y="3861048"/>
            <a:ext cx="2592288" cy="648072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Группа армий «Юг»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3600" b="1" dirty="0" err="1" smtClean="0">
                <a:latin typeface="Times New Roman" pitchFamily="18" charset="0"/>
                <a:cs typeface="Times New Roman" pitchFamily="18" charset="0"/>
              </a:rPr>
              <a:t>Тăваткал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«Венн </a:t>
            </a:r>
            <a:r>
              <a:rPr lang="ru-RU" sz="3600" b="1" dirty="0" err="1">
                <a:latin typeface="Times New Roman" pitchFamily="18" charset="0"/>
                <a:cs typeface="Times New Roman" pitchFamily="18" charset="0"/>
              </a:rPr>
              <a:t>унки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Уйрăмлăхсене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тăваткала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пĕр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пеклĕхсене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− </a:t>
            </a:r>
            <a:r>
              <a:rPr lang="ru-RU" sz="2700" dirty="0" err="1">
                <a:latin typeface="Times New Roman" pitchFamily="18" charset="0"/>
                <a:cs typeface="Times New Roman" pitchFamily="18" charset="0"/>
              </a:rPr>
              <a:t>çавракана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err="1" smtClean="0">
                <a:latin typeface="Times New Roman" pitchFamily="18" charset="0"/>
                <a:cs typeface="Times New Roman" pitchFamily="18" charset="0"/>
              </a:rPr>
              <a:t>çырнă</a:t>
            </a:r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915816" y="1844824"/>
            <a:ext cx="3096344" cy="3672408"/>
          </a:xfrm>
          <a:prstGeom prst="ellipse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Вăрçă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Çĕнтерÿ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Курайманлăх</a:t>
            </a:r>
            <a:endParaRPr lang="ru-RU" sz="20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Асап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467544" y="2276872"/>
            <a:ext cx="3240360" cy="3096344"/>
          </a:xfrm>
          <a:prstGeom prst="flowChartAlternateProcess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Германи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Çарĕ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Çар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çыннисем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5,5 млн.</a:t>
            </a:r>
          </a:p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Танксем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 4300</a:t>
            </a:r>
          </a:p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Самолётсем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 5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пине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яхăн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Миномётсемпе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орудисем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47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пин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436096" y="2276872"/>
            <a:ext cx="3168352" cy="3096344"/>
          </a:xfrm>
          <a:prstGeom prst="flowChartAlternateProcess">
            <a:avLst/>
          </a:prstGeo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Совет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Союзĕн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Çарĕ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Çар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çыннисем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2,7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млн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Танксем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1470</a:t>
            </a:r>
          </a:p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Самолётсем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1540</a:t>
            </a:r>
          </a:p>
          <a:p>
            <a:pPr algn="ctr"/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Миномётсемпе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орудисем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37,5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пин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5" name="Picture 1" descr="C:\Users\User\Desktop\809221353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1991974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://img0.liveinternet.ru/images/attach/c/2/69/945/69945644_05.jpg"/>
          <p:cNvPicPr>
            <a:picLocks noChangeAspect="1" noChangeArrowheads="1"/>
          </p:cNvPicPr>
          <p:nvPr/>
        </p:nvPicPr>
        <p:blipFill>
          <a:blip r:embed="rId2" cstate="print"/>
          <a:srcRect l="13901" r="13901"/>
          <a:stretch>
            <a:fillRect/>
          </a:stretch>
        </p:blipFill>
        <p:spPr bwMode="auto">
          <a:xfrm>
            <a:off x="395536" y="404664"/>
            <a:ext cx="8496944" cy="6192688"/>
          </a:xfrm>
          <a:prstGeom prst="rect">
            <a:avLst/>
          </a:prstGeom>
          <a:noFill/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1418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талăк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Çак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вăрçăра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27 млн.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яхăн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çын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вилнĕ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1710-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хулапа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посёлока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аркатнă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70000 яла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пĕтернĕ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427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пин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музей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пĕтнĕ</a:t>
            </a:r>
            <a:endParaRPr lang="ru-RU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679 миллиард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тенкĕлех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çухату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кÿнĕ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79512" y="260648"/>
          <a:ext cx="8712969" cy="6336704"/>
        </p:xfrm>
        <a:graphic>
          <a:graphicData uri="http://schemas.openxmlformats.org/drawingml/2006/table">
            <a:tbl>
              <a:tblPr/>
              <a:tblGrid>
                <a:gridCol w="2658194"/>
                <a:gridCol w="3606502"/>
                <a:gridCol w="2448273"/>
              </a:tblGrid>
              <a:tr h="68143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</a:endParaRPr>
                    </a:p>
                  </a:txBody>
                  <a:tcPr marL="36812" marR="3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>
                        <a:latin typeface="Times New Roman"/>
                        <a:ea typeface="Calibri"/>
                      </a:endParaRPr>
                    </a:p>
                  </a:txBody>
                  <a:tcPr marL="36812" marR="3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900" dirty="0">
                        <a:latin typeface="Times New Roman"/>
                        <a:ea typeface="Calibri"/>
                      </a:endParaRPr>
                    </a:p>
                  </a:txBody>
                  <a:tcPr marL="36812" marR="3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5526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Марк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Аттай</a:t>
                      </a:r>
                      <a:endParaRPr lang="ru-RU" sz="1800" dirty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М.Н.Данилов –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Чалтун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Владимир Бараев, </a:t>
                      </a:r>
                      <a:endParaRPr lang="ru-RU" sz="180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Василий 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Васькин, </a:t>
                      </a:r>
                      <a:endParaRPr lang="ru-RU" sz="180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Илья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Думилин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 </a:t>
                      </a:r>
                      <a:endParaRPr lang="ru-RU" sz="180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Ефрем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Еллиев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Кĕçтук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 Кольцов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Кăтра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Мишша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 </a:t>
                      </a:r>
                      <a:endParaRPr lang="ru-RU" sz="180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Times New Roman"/>
                          <a:ea typeface="Calibri"/>
                        </a:rPr>
                        <a:t>Арсентий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  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Орлов, </a:t>
                      </a:r>
                      <a:endParaRPr lang="ru-RU" sz="180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Андрей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Петтоки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 </a:t>
                      </a:r>
                      <a:endParaRPr lang="ru-RU" sz="180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Николай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Пиктемир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 </a:t>
                      </a:r>
                      <a:endParaRPr lang="ru-RU" sz="180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Федот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Çитта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 </a:t>
                      </a:r>
                      <a:endParaRPr lang="ru-RU" sz="180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Николай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Чурбай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 </a:t>
                      </a:r>
                      <a:endParaRPr lang="ru-RU" sz="180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Максим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Ястран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 </a:t>
                      </a:r>
                    </a:p>
                  </a:txBody>
                  <a:tcPr marL="36812" marR="3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</a:rPr>
                        <a:t>Леонид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Агаков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ru-RU" sz="1600" baseline="0" dirty="0" smtClean="0">
                          <a:latin typeface="Times New Roman"/>
                          <a:ea typeface="Calibri"/>
                        </a:rPr>
                        <a:t>  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Александр 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Алга, </a:t>
                      </a:r>
                      <a:endParaRPr lang="ru-RU" sz="1600" dirty="0" smtClean="0">
                        <a:latin typeface="Times New Roman"/>
                        <a:ea typeface="Calibri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Василий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Алагер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,    Василий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Алентей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</a:rPr>
                        <a:t>Иван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Вашки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  </a:t>
                      </a:r>
                      <a:r>
                        <a:rPr lang="ru-RU" sz="1600" baseline="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Алексей 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Воробьёв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</a:rPr>
                        <a:t>Василий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Давыдов-Анатри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</a:rPr>
                        <a:t>Василий Долгов, </a:t>
                      </a:r>
                      <a:endParaRPr lang="ru-RU" sz="1600" dirty="0" smtClean="0">
                        <a:latin typeface="Times New Roman"/>
                        <a:ea typeface="Calibri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Григорий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Краснов-Кĕçĕнни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Мĕтри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dirty="0" err="1" smtClean="0">
                          <a:latin typeface="Times New Roman"/>
                          <a:ea typeface="Calibri"/>
                        </a:rPr>
                        <a:t>Кипек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,</a:t>
                      </a:r>
                      <a:r>
                        <a:rPr lang="ru-RU" sz="1600" baseline="0" dirty="0" smtClean="0">
                          <a:latin typeface="Times New Roman"/>
                          <a:ea typeface="Calibri"/>
                        </a:rPr>
                        <a:t>   </a:t>
                      </a:r>
                      <a:r>
                        <a:rPr lang="ru-RU" sz="1600" dirty="0" err="1" smtClean="0">
                          <a:latin typeface="Times New Roman"/>
                          <a:ea typeface="Calibri"/>
                        </a:rPr>
                        <a:t>Илпек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Микулайĕ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Никифор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Мранькка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,  </a:t>
                      </a:r>
                      <a:r>
                        <a:rPr lang="ru-RU" sz="1600" dirty="0" err="1" smtClean="0">
                          <a:latin typeface="Times New Roman"/>
                          <a:ea typeface="Calibri"/>
                        </a:rPr>
                        <a:t>Куçма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Пайраш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Василий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Ржанов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,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Михаил 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Сироткин, </a:t>
                      </a:r>
                      <a:endParaRPr lang="ru-RU" sz="1600" dirty="0" smtClean="0">
                        <a:latin typeface="Times New Roman"/>
                        <a:ea typeface="Calibri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</a:rPr>
                        <a:t>Алексей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Талвир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Илле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Тукташ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Уйăп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Мишши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</a:rPr>
                        <a:t>Валентин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Урташ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,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Хветĕр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 Уяр,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</a:rPr>
                        <a:t>Яков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Ухсай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Петĕр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Хусанкай</a:t>
                      </a:r>
                      <a:r>
                        <a:rPr lang="ru-RU" sz="1600" dirty="0">
                          <a:latin typeface="Times New Roman"/>
                          <a:ea typeface="Calibri"/>
                        </a:rPr>
                        <a:t>, 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</a:rPr>
                        <a:t>Александр </a:t>
                      </a: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Янташ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Times New Roman"/>
                          <a:ea typeface="Calibri"/>
                        </a:rPr>
                        <a:t>т.ыт.те</a:t>
                      </a:r>
                      <a:endParaRPr lang="ru-RU" sz="1600" dirty="0">
                        <a:latin typeface="Times New Roman"/>
                        <a:ea typeface="Calibri"/>
                      </a:endParaRPr>
                    </a:p>
                  </a:txBody>
                  <a:tcPr marL="36812" marR="3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 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Н.Айзман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Аркадий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Ĕçхĕл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Иван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Ивник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И.Максимов-Кошкинский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Александр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Кăлкан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Кашкăр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 Микули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Иван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Мучи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 П.Осипов,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Марфа Трубина, </a:t>
                      </a:r>
                      <a:endParaRPr lang="ru-RU" sz="180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Times New Roman"/>
                          <a:ea typeface="Calibri"/>
                        </a:rPr>
                        <a:t>Куçма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Турхан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 </a:t>
                      </a:r>
                      <a:endParaRPr lang="ru-RU" sz="1800" dirty="0" smtClean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 smtClean="0">
                          <a:latin typeface="Times New Roman"/>
                          <a:ea typeface="Calibri"/>
                        </a:rPr>
                        <a:t>Стихван</a:t>
                      </a:r>
                      <a:r>
                        <a:rPr lang="ru-RU" sz="1800" dirty="0" smtClean="0">
                          <a:latin typeface="Times New Roman"/>
                          <a:ea typeface="Calibri"/>
                        </a:rPr>
                        <a:t>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Шавли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, </a:t>
                      </a: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Николай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Шелепи</a:t>
                      </a:r>
                      <a:endParaRPr lang="ru-RU" sz="1800" dirty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Семен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Элкер</a:t>
                      </a:r>
                      <a:endParaRPr lang="ru-RU" sz="1800" dirty="0">
                        <a:latin typeface="Times New Roman"/>
                        <a:ea typeface="Calibri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</a:rPr>
                        <a:t>т. </a:t>
                      </a:r>
                      <a:r>
                        <a:rPr lang="ru-RU" sz="1800" dirty="0" err="1">
                          <a:latin typeface="Times New Roman"/>
                          <a:ea typeface="Calibri"/>
                        </a:rPr>
                        <a:t>ыт.те</a:t>
                      </a:r>
                      <a:r>
                        <a:rPr lang="ru-RU" sz="1800" dirty="0">
                          <a:latin typeface="Times New Roman"/>
                          <a:ea typeface="Calibri"/>
                        </a:rPr>
                        <a:t>.</a:t>
                      </a:r>
                    </a:p>
                  </a:txBody>
                  <a:tcPr marL="36812" marR="36812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193" name="Picture 1" descr="C:\Users\User\Desktop\compressed_file-1-640x39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6021288"/>
            <a:ext cx="5688632" cy="633238"/>
          </a:xfrm>
          <a:prstGeom prst="rect">
            <a:avLst/>
          </a:prstGeom>
          <a:noFill/>
        </p:spPr>
      </p:pic>
      <p:pic>
        <p:nvPicPr>
          <p:cNvPr id="8194" name="Picture 2" descr="C:\Users\User\Desktop\kisspng-carnation-cut-flowers-mother-s-day-5af5afc9e0da00.3052514815260507619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5661248"/>
            <a:ext cx="1512168" cy="1008112"/>
          </a:xfrm>
          <a:prstGeom prst="rect">
            <a:avLst/>
          </a:prstGeom>
          <a:noFill/>
        </p:spPr>
      </p:pic>
      <p:pic>
        <p:nvPicPr>
          <p:cNvPr id="5" name="Picture 2" descr="C:\Users\User\Desktop\kisspng-carnation-cut-flowers-mother-s-day-5af5afc9e0da00.3052514815260507619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661248"/>
            <a:ext cx="1512168" cy="10081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7" name="Picture 1" descr="C:\Users\User\Desktop\5bfbb9e7959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8496156" cy="5649491"/>
          </a:xfrm>
          <a:prstGeom prst="rect">
            <a:avLst/>
          </a:prstGeom>
          <a:noFill/>
        </p:spPr>
      </p:pic>
      <p:pic>
        <p:nvPicPr>
          <p:cNvPr id="4" name="Picture 1" descr="C:\Users\User\Desktop\557448467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2605314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1034</TotalTime>
  <Words>538</Words>
  <Application>Microsoft Office PowerPoint</Application>
  <PresentationFormat>Экран (4:3)</PresentationFormat>
  <Paragraphs>146</Paragraphs>
  <Slides>22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  Тăван çĕр-шывăн аслă вăрçи çулĕсенчи чăваш литератури аталанăвĕн  çул-йĕрĕ </vt:lpstr>
      <vt:lpstr>Ассоциациллĕ сăмахсем</vt:lpstr>
      <vt:lpstr>Германи планĕ</vt:lpstr>
      <vt:lpstr> Тăваткал «Венн унки»   (Уйрăмлăхсене – тăваткала,  пĕр пеклĕхсене − çавракана çырнă)</vt:lpstr>
      <vt:lpstr>Слайд 7</vt:lpstr>
      <vt:lpstr>Слайд 8</vt:lpstr>
      <vt:lpstr>Слайд 9</vt:lpstr>
      <vt:lpstr>Фишбоун (Пулă шăмми)</vt:lpstr>
      <vt:lpstr>Фишбоун (Пулă шăмми)</vt:lpstr>
      <vt:lpstr>Слайд 12</vt:lpstr>
      <vt:lpstr>Слайд 13</vt:lpstr>
      <vt:lpstr>       Культурăсен çыхăнăвĕ  Александр Алкан «Июнĕн 22-мĕшĕ» сăввипе çармăссен Миклай Казаковăн «22 июня 1941 года» хайлавĕсенчи пĕр пĕклĕхсемпе уйрăмлăхсене тупса «Венн ункипе»палăртăпăр   </vt:lpstr>
      <vt:lpstr>Венн унки</vt:lpstr>
      <vt:lpstr>«Чĕрĕ»  уроксем</vt:lpstr>
      <vt:lpstr>«Кубик» «Тăваткал»</vt:lpstr>
      <vt:lpstr>Вулама вăхăт Время читать Литература флешмобĕ</vt:lpstr>
      <vt:lpstr>СПАСИБО ДЕДУ ЗА ПОБЕДУ! Çĕнтерÿшĕн тавах, асаттеçĕм, сана!</vt:lpstr>
      <vt:lpstr>Рефлекси </vt:lpstr>
      <vt:lpstr>Килти ĕç:  Суйласа илĕр.</vt:lpstr>
      <vt:lpstr>Блум чечекĕ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105</cp:revision>
  <dcterms:created xsi:type="dcterms:W3CDTF">2020-02-16T19:07:51Z</dcterms:created>
  <dcterms:modified xsi:type="dcterms:W3CDTF">2020-02-28T19:47:55Z</dcterms:modified>
</cp:coreProperties>
</file>