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6" r:id="rId2"/>
    <p:sldId id="258" r:id="rId3"/>
    <p:sldId id="271" r:id="rId4"/>
    <p:sldId id="273" r:id="rId5"/>
    <p:sldId id="293" r:id="rId6"/>
    <p:sldId id="284" r:id="rId7"/>
    <p:sldId id="286" r:id="rId8"/>
    <p:sldId id="289" r:id="rId9"/>
    <p:sldId id="288" r:id="rId10"/>
    <p:sldId id="290" r:id="rId11"/>
    <p:sldId id="291" r:id="rId12"/>
    <p:sldId id="264" r:id="rId13"/>
    <p:sldId id="29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94306" autoAdjust="0"/>
  </p:normalViewPr>
  <p:slideViewPr>
    <p:cSldViewPr>
      <p:cViewPr varScale="1">
        <p:scale>
          <a:sx n="109" d="100"/>
          <a:sy n="109" d="100"/>
        </p:scale>
        <p:origin x="9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3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EAEE2-4316-48B5-8020-BE509D692B7F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AC463-62E0-4643-B78A-C389074A5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376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C2008BD-A9F4-48E0-8FE2-005A0CDC5261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5F68597-DE78-4F86-A5F5-4CF096CAF7E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4294967295"/>
          </p:nvPr>
        </p:nvSpPr>
        <p:spPr>
          <a:xfrm>
            <a:off x="0" y="2276475"/>
            <a:ext cx="8229600" cy="4048125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i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chemeClr val="tx1"/>
                </a:solidFill>
              </a:rPr>
              <a:t>                   П о р т ф о л и о</a:t>
            </a:r>
          </a:p>
          <a:p>
            <a:pPr marL="0" indent="0" algn="ctr">
              <a:buNone/>
            </a:pPr>
            <a:r>
              <a:rPr lang="ru-RU" sz="2000" b="1" i="1" dirty="0" smtClean="0"/>
              <a:t>                                                  </a:t>
            </a:r>
          </a:p>
          <a:p>
            <a:pPr marL="0" indent="0" algn="ctr"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                           </a:t>
            </a:r>
          </a:p>
          <a:p>
            <a:pPr marL="0" indent="0" algn="ctr"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  Савельева Светлана Федоровна, </a:t>
            </a:r>
          </a:p>
          <a:p>
            <a:pPr marL="0" indent="0" algn="ctr"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               учитель родного (чувашского)  языка      и  литературы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800225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b="1" i="1" dirty="0" smtClean="0">
                <a:solidFill>
                  <a:schemeClr val="tx1"/>
                </a:solidFill>
              </a:rPr>
              <a:t>МБОУ </a:t>
            </a:r>
            <a:r>
              <a:rPr lang="ru-RU" sz="2400" b="1" i="1" dirty="0">
                <a:solidFill>
                  <a:schemeClr val="tx1"/>
                </a:solidFill>
              </a:rPr>
              <a:t>«</a:t>
            </a:r>
            <a:r>
              <a:rPr lang="ru-RU" sz="2400" b="1" i="1" dirty="0" err="1">
                <a:solidFill>
                  <a:schemeClr val="tx1"/>
                </a:solidFill>
              </a:rPr>
              <a:t>Матакская</a:t>
            </a:r>
            <a:r>
              <a:rPr lang="ru-RU" sz="2400" b="1" i="1" dirty="0">
                <a:solidFill>
                  <a:schemeClr val="tx1"/>
                </a:solidFill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</a:rPr>
              <a:t>сош</a:t>
            </a:r>
            <a:r>
              <a:rPr lang="ru-RU" sz="2400" b="1" i="1" dirty="0">
                <a:solidFill>
                  <a:schemeClr val="tx1"/>
                </a:solidFill>
              </a:rPr>
              <a:t>    имени Героя Советского Союза </a:t>
            </a:r>
            <a:r>
              <a:rPr lang="ru-RU" sz="2400" b="1" i="1" dirty="0" err="1">
                <a:solidFill>
                  <a:schemeClr val="tx1"/>
                </a:solidFill>
              </a:rPr>
              <a:t>С.А.Уганина</a:t>
            </a:r>
            <a:r>
              <a:rPr lang="ru-RU" sz="2400" b="1" i="1" dirty="0">
                <a:solidFill>
                  <a:schemeClr val="tx1"/>
                </a:solidFill>
              </a:rPr>
              <a:t>» </a:t>
            </a:r>
            <a:r>
              <a:rPr lang="ru-RU" sz="2400" b="1" i="1" dirty="0" err="1">
                <a:solidFill>
                  <a:schemeClr val="tx1"/>
                </a:solidFill>
              </a:rPr>
              <a:t>Дрожжановского</a:t>
            </a:r>
            <a:r>
              <a:rPr lang="ru-RU" sz="2400" b="1" i="1" dirty="0">
                <a:solidFill>
                  <a:schemeClr val="tx1"/>
                </a:solidFill>
              </a:rPr>
              <a:t> муниципального района Республики Татарстан</a:t>
            </a:r>
            <a:endParaRPr lang="ru-RU" sz="2400" b="1" dirty="0"/>
          </a:p>
        </p:txBody>
      </p:sp>
      <p:pic>
        <p:nvPicPr>
          <p:cNvPr id="5" name="Рисунок 4" descr="C:\Users\Светлана\Desktop\20181202_21190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70227"/>
            <a:ext cx="2808312" cy="36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моих учеников</a:t>
            </a:r>
            <a:endParaRPr lang="ru-RU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06588">
            <a:off x="128306" y="2298772"/>
            <a:ext cx="4888508" cy="380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6080760"/>
            <a:ext cx="382219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4032448" cy="495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50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моих учеников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321">
            <a:off x="5145267" y="2788571"/>
            <a:ext cx="4335550" cy="32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7721">
            <a:off x="223225" y="2366195"/>
            <a:ext cx="3067929" cy="409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 flipV="1">
            <a:off x="4645152" y="6957392"/>
            <a:ext cx="3822192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2630" r="9181" b="3750"/>
          <a:stretch/>
        </p:blipFill>
        <p:spPr bwMode="auto">
          <a:xfrm>
            <a:off x="3192322" y="1276301"/>
            <a:ext cx="2930610" cy="422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85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70567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107504" y="188640"/>
            <a:ext cx="9036496" cy="934363"/>
          </a:xfrm>
          <a:prstGeom prst="cloudCallou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476672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</a:rPr>
              <a:t>       Внеурочная деятельность</a:t>
            </a:r>
          </a:p>
          <a:p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</a:rPr>
              <a:t>  Конкурс «А ну-ка, девочки!»</a:t>
            </a:r>
            <a:endParaRPr lang="ru-RU" sz="3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66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7"/>
          <a:stretch/>
        </p:blipFill>
        <p:spPr bwMode="auto">
          <a:xfrm rot="637347">
            <a:off x="6210279" y="2152723"/>
            <a:ext cx="2340066" cy="381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46" y="1688034"/>
            <a:ext cx="2630353" cy="357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543">
            <a:off x="281139" y="2750218"/>
            <a:ext cx="2865542" cy="38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14"/>
          <a:stretch/>
        </p:blipFill>
        <p:spPr bwMode="auto">
          <a:xfrm>
            <a:off x="1403648" y="2420888"/>
            <a:ext cx="6984776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55881"/>
            <a:ext cx="8568952" cy="5095389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200" i="1" dirty="0" smtClean="0"/>
              <a:t>    </a:t>
            </a:r>
          </a:p>
          <a:p>
            <a:pPr>
              <a:spcBef>
                <a:spcPts val="0"/>
              </a:spcBef>
              <a:buNone/>
            </a:pPr>
            <a:endParaRPr lang="ru-RU" sz="2200" b="1" i="1" dirty="0" smtClean="0"/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</a:rPr>
              <a:t>Ф.И.О.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Савельева </a:t>
            </a:r>
            <a:r>
              <a:rPr lang="ru-RU" sz="2400" b="1" i="1" dirty="0">
                <a:solidFill>
                  <a:srgbClr val="002060"/>
                </a:solidFill>
              </a:rPr>
              <a:t>Светлана </a:t>
            </a:r>
            <a:r>
              <a:rPr lang="ru-RU" sz="2400" b="1" i="1" dirty="0" smtClean="0">
                <a:solidFill>
                  <a:srgbClr val="002060"/>
                </a:solidFill>
              </a:rPr>
              <a:t>          Федоровна</a:t>
            </a: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</a:rPr>
              <a:t>Год рождения   </a:t>
            </a:r>
            <a:r>
              <a:rPr lang="ru-RU" sz="2200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1976</a:t>
            </a: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</a:rPr>
              <a:t>Образование</a:t>
            </a:r>
            <a:r>
              <a:rPr lang="ru-RU" sz="2200" i="1" dirty="0" smtClean="0">
                <a:solidFill>
                  <a:srgbClr val="002060"/>
                </a:solidFill>
              </a:rPr>
              <a:t> </a:t>
            </a:r>
            <a:r>
              <a:rPr lang="ru-RU" sz="2200" i="1" u="sng" dirty="0" smtClean="0">
                <a:solidFill>
                  <a:srgbClr val="002060"/>
                </a:solidFill>
              </a:rPr>
              <a:t>высшее, </a:t>
            </a:r>
            <a:r>
              <a:rPr lang="ru-RU" sz="2200" i="1" u="sng" dirty="0">
                <a:solidFill>
                  <a:srgbClr val="002060"/>
                </a:solidFill>
              </a:rPr>
              <a:t>Ульяновский государственный педагогический университет имени </a:t>
            </a:r>
            <a:r>
              <a:rPr lang="ru-RU" sz="2200" i="1" u="sng" dirty="0" err="1">
                <a:solidFill>
                  <a:srgbClr val="002060"/>
                </a:solidFill>
              </a:rPr>
              <a:t>И.Н.Ульянова</a:t>
            </a:r>
            <a:r>
              <a:rPr lang="ru-RU" sz="2200" i="1" u="sng" dirty="0">
                <a:solidFill>
                  <a:srgbClr val="002060"/>
                </a:solidFill>
              </a:rPr>
              <a:t>, </a:t>
            </a:r>
            <a:endParaRPr lang="ru-RU" sz="2200" i="1" u="sng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</a:rPr>
              <a:t>Специальность</a:t>
            </a:r>
            <a:r>
              <a:rPr lang="ru-RU" sz="2200" i="1" dirty="0" smtClean="0">
                <a:solidFill>
                  <a:srgbClr val="002060"/>
                </a:solidFill>
              </a:rPr>
              <a:t>   </a:t>
            </a:r>
            <a:r>
              <a:rPr lang="ru-RU" sz="2200" i="1" u="sng" dirty="0">
                <a:solidFill>
                  <a:srgbClr val="002060"/>
                </a:solidFill>
              </a:rPr>
              <a:t>«Учитель русского и родного  языка и литературы</a:t>
            </a:r>
            <a:r>
              <a:rPr lang="ru-RU" sz="2200" i="1" u="sng" dirty="0" smtClean="0">
                <a:solidFill>
                  <a:srgbClr val="002060"/>
                </a:solidFill>
              </a:rPr>
              <a:t>»</a:t>
            </a: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</a:rPr>
              <a:t>Место работы   </a:t>
            </a:r>
            <a:r>
              <a:rPr lang="ru-RU" sz="2200" i="1" u="sng" dirty="0">
                <a:solidFill>
                  <a:srgbClr val="002060"/>
                </a:solidFill>
              </a:rPr>
              <a:t>МБОУ «</a:t>
            </a:r>
            <a:r>
              <a:rPr lang="ru-RU" sz="2200" i="1" u="sng" dirty="0" err="1">
                <a:solidFill>
                  <a:srgbClr val="002060"/>
                </a:solidFill>
              </a:rPr>
              <a:t>Матакская</a:t>
            </a:r>
            <a:r>
              <a:rPr lang="ru-RU" sz="2200" i="1" u="sng" dirty="0">
                <a:solidFill>
                  <a:srgbClr val="002060"/>
                </a:solidFill>
              </a:rPr>
              <a:t> </a:t>
            </a:r>
            <a:r>
              <a:rPr lang="ru-RU" sz="2200" i="1" u="sng" dirty="0" err="1">
                <a:solidFill>
                  <a:srgbClr val="002060"/>
                </a:solidFill>
              </a:rPr>
              <a:t>сош</a:t>
            </a:r>
            <a:r>
              <a:rPr lang="ru-RU" sz="2200" i="1" u="sng" dirty="0">
                <a:solidFill>
                  <a:srgbClr val="002060"/>
                </a:solidFill>
              </a:rPr>
              <a:t>    имени Героя Советского Союза </a:t>
            </a:r>
            <a:r>
              <a:rPr lang="ru-RU" sz="2200" i="1" u="sng" dirty="0" err="1">
                <a:solidFill>
                  <a:srgbClr val="002060"/>
                </a:solidFill>
              </a:rPr>
              <a:t>С.А.Уганина</a:t>
            </a:r>
            <a:r>
              <a:rPr lang="ru-RU" sz="2200" i="1" u="sng" dirty="0">
                <a:solidFill>
                  <a:srgbClr val="002060"/>
                </a:solidFill>
              </a:rPr>
              <a:t>» </a:t>
            </a:r>
            <a:r>
              <a:rPr lang="ru-RU" sz="2200" i="1" u="sng" dirty="0" err="1">
                <a:solidFill>
                  <a:srgbClr val="002060"/>
                </a:solidFill>
              </a:rPr>
              <a:t>Дрожжановского</a:t>
            </a:r>
            <a:r>
              <a:rPr lang="ru-RU" sz="2200" i="1" u="sng" dirty="0">
                <a:solidFill>
                  <a:srgbClr val="002060"/>
                </a:solidFill>
              </a:rPr>
              <a:t> муниципального района </a:t>
            </a:r>
            <a:r>
              <a:rPr lang="ru-RU" sz="2200" i="1" u="sng" dirty="0" smtClean="0">
                <a:solidFill>
                  <a:srgbClr val="002060"/>
                </a:solidFill>
              </a:rPr>
              <a:t>РТ</a:t>
            </a: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</a:rPr>
              <a:t>Педагогический  стаж   </a:t>
            </a:r>
            <a:r>
              <a:rPr lang="ru-RU" sz="2200" i="1" u="sng" dirty="0" smtClean="0">
                <a:solidFill>
                  <a:srgbClr val="002060"/>
                </a:solidFill>
              </a:rPr>
              <a:t>20 лет</a:t>
            </a:r>
            <a:endParaRPr lang="ru-RU" sz="2200" i="1" u="sng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323528" y="136086"/>
            <a:ext cx="8568952" cy="1080120"/>
          </a:xfrm>
          <a:prstGeom prst="wedgeRectCallou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990000"/>
                </a:solidFill>
              </a:rPr>
              <a:t>      Визитная карточка</a:t>
            </a:r>
            <a:endParaRPr lang="ru-RU" sz="48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0" y="908720"/>
            <a:ext cx="9144000" cy="5544616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i="1" dirty="0" smtClean="0">
                <a:solidFill>
                  <a:srgbClr val="990000"/>
                </a:solidFill>
              </a:rPr>
              <a:t>  </a:t>
            </a:r>
            <a:r>
              <a:rPr lang="ru-RU" sz="2400" b="1" i="1" dirty="0" smtClean="0">
                <a:solidFill>
                  <a:srgbClr val="990000"/>
                </a:solidFill>
              </a:rPr>
              <a:t>Обучать ребенка, 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воспитывая в нем личность.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Уметь вовремя заметить 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успех ученика, помочь ему 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раскрыться. Отдавать 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ученику не только 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определенную сумму знаний, </a:t>
            </a:r>
          </a:p>
          <a:p>
            <a:pPr lvl="0"/>
            <a:r>
              <a:rPr lang="ru-RU" sz="2400" b="1" i="1" dirty="0" smtClean="0">
                <a:solidFill>
                  <a:srgbClr val="990000"/>
                </a:solidFill>
              </a:rPr>
              <a:t>но и частичку  своей души</a:t>
            </a:r>
            <a:r>
              <a:rPr lang="ru-RU" sz="2000" b="1" i="1" dirty="0" smtClean="0">
                <a:solidFill>
                  <a:srgbClr val="990000"/>
                </a:solidFill>
              </a:rPr>
              <a:t> 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75656" y="40466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03648" y="132500"/>
            <a:ext cx="684076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   Моё </a:t>
            </a:r>
            <a:r>
              <a:rPr lang="ru-RU" sz="3600" dirty="0">
                <a:solidFill>
                  <a:srgbClr val="C00000"/>
                </a:solidFill>
              </a:rPr>
              <a:t>педагогическое </a:t>
            </a:r>
            <a:r>
              <a:rPr lang="ru-RU" sz="3600" dirty="0" smtClean="0">
                <a:solidFill>
                  <a:srgbClr val="C00000"/>
                </a:solidFill>
              </a:rPr>
              <a:t>кредо 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101" y="1628800"/>
            <a:ext cx="2880321" cy="295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83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60440"/>
          </a:xfrm>
          <a:blipFill>
            <a:blip r:embed="rId2"/>
            <a:tile tx="0" ty="0" sx="100000" sy="100000" flip="none" algn="tl"/>
          </a:blipFill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«Применение 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ИКТ на уроках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родного 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языка и литературы как средство развития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универсальных 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учебных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действий»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7499176" cy="36004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107504" y="332656"/>
            <a:ext cx="8856984" cy="1656184"/>
          </a:xfrm>
          <a:prstGeom prst="cloudCallou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776027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Тема самообразования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9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/>
              </a:rPr>
              <a:t>Курсы  </a:t>
            </a:r>
            <a:r>
              <a:rPr lang="ru-RU" sz="2000" b="1" dirty="0" smtClean="0">
                <a:solidFill>
                  <a:srgbClr val="C00000"/>
                </a:solidFill>
                <a:latin typeface="Constantia"/>
              </a:rPr>
              <a:t>повышения </a:t>
            </a:r>
            <a:r>
              <a:rPr lang="ru-RU" sz="2000" b="1" dirty="0">
                <a:solidFill>
                  <a:srgbClr val="C00000"/>
                </a:solidFill>
                <a:latin typeface="Constantia"/>
              </a:rPr>
              <a:t>     квалификации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>
                <a:solidFill>
                  <a:srgbClr val="C00000"/>
                </a:solidFill>
                <a:latin typeface="Constantia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Constantia"/>
              </a:rPr>
            </a:br>
            <a:r>
              <a:rPr lang="ru-RU" sz="2000" b="1" dirty="0" smtClean="0">
                <a:solidFill>
                  <a:srgbClr val="C00000"/>
                </a:solidFill>
                <a:latin typeface="Constantia"/>
              </a:rPr>
              <a:t>                                                                                   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361607"/>
              </p:ext>
            </p:extLst>
          </p:nvPr>
        </p:nvGraphicFramePr>
        <p:xfrm>
          <a:off x="539552" y="4670955"/>
          <a:ext cx="8352929" cy="1467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618"/>
                <a:gridCol w="2046439"/>
                <a:gridCol w="1581872"/>
              </a:tblGrid>
              <a:tr h="38091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990000"/>
                          </a:solidFill>
                        </a:rPr>
                        <a:t>                     Тема курсов</a:t>
                      </a:r>
                      <a:endParaRPr lang="ru-RU" sz="1600" dirty="0">
                        <a:solidFill>
                          <a:srgbClr val="99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990000"/>
                          </a:solidFill>
                        </a:rPr>
                        <a:t>     Где проходила</a:t>
                      </a:r>
                      <a:endParaRPr lang="ru-RU" sz="1600" dirty="0">
                        <a:solidFill>
                          <a:srgbClr val="99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990000"/>
                          </a:solidFill>
                        </a:rPr>
                        <a:t>          Год </a:t>
                      </a:r>
                    </a:p>
                    <a:p>
                      <a:r>
                        <a:rPr lang="ru-RU" sz="1600" dirty="0" smtClean="0">
                          <a:solidFill>
                            <a:srgbClr val="990000"/>
                          </a:solidFill>
                        </a:rPr>
                        <a:t>прохождения</a:t>
                      </a:r>
                      <a:endParaRPr lang="ru-RU" sz="1600" dirty="0">
                        <a:solidFill>
                          <a:srgbClr val="99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88805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«Организация и содержание учебно-воспитательной работы в условиях реализации ФГОС по предмету чувашский язык и литература», 96 часов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НОУ ДПО «Центр социально-гуманитарного образования»,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Казань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2017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814">
            <a:off x="2751012" y="1500152"/>
            <a:ext cx="3495670" cy="277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9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Публикации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4040188" cy="57606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FF0000"/>
                </a:solidFill>
              </a:rPr>
              <a:t>о учебной части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3754">
            <a:off x="835444" y="1611800"/>
            <a:ext cx="3856065" cy="455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836713"/>
            <a:ext cx="4041775" cy="57606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FF0000"/>
                </a:solidFill>
              </a:rPr>
              <a:t>о воспитательной части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27953">
            <a:off x="4950319" y="1685358"/>
            <a:ext cx="3884161" cy="462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0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 smtClean="0">
                <a:solidFill>
                  <a:srgbClr val="FF0000"/>
                </a:solidFill>
              </a:rPr>
              <a:t>Мои достижения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4378">
            <a:off x="468737" y="1913598"/>
            <a:ext cx="2808312" cy="41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2518714" cy="387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5615">
            <a:off x="6131902" y="3495687"/>
            <a:ext cx="217593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6976" y="18338894"/>
            <a:ext cx="2358407" cy="16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96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>
                <a:solidFill>
                  <a:srgbClr val="FF0000"/>
                </a:solidFill>
              </a:rPr>
              <a:t>Мои достижения</a:t>
            </a:r>
            <a:endParaRPr lang="ru-RU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/>
          <a:stretch/>
        </p:blipFill>
        <p:spPr bwMode="auto">
          <a:xfrm rot="282451">
            <a:off x="5947316" y="294315"/>
            <a:ext cx="2728228" cy="372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7342">
            <a:off x="575768" y="1903243"/>
            <a:ext cx="3822523" cy="286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 descr="F:\совушка дипл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179">
            <a:off x="3193359" y="3428511"/>
            <a:ext cx="2457387" cy="329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0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моих учеников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6593940" y="2636912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76655" y="6080760"/>
            <a:ext cx="382219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816424" cy="497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369">
            <a:off x="4390664" y="1316358"/>
            <a:ext cx="4562000" cy="5603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>
          <a:xfrm flipV="1">
            <a:off x="4645152" y="6919719"/>
            <a:ext cx="382219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72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</TotalTime>
  <Words>212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Candara</vt:lpstr>
      <vt:lpstr>Constantia</vt:lpstr>
      <vt:lpstr>Symbol</vt:lpstr>
      <vt:lpstr>Times New Roman</vt:lpstr>
      <vt:lpstr>Волна</vt:lpstr>
      <vt:lpstr> МБОУ «Матакская сош    имени Героя Советского Союза С.А.Уганина» Дрожжановского муниципального района Республики Татарстан</vt:lpstr>
      <vt:lpstr>Презентация PowerPoint</vt:lpstr>
      <vt:lpstr>Презентация PowerPoint</vt:lpstr>
      <vt:lpstr>Презентация PowerPoint</vt:lpstr>
      <vt:lpstr>Курсы  повышения      квалификации                                                                                     </vt:lpstr>
      <vt:lpstr>Публикации</vt:lpstr>
      <vt:lpstr>Мои достижения</vt:lpstr>
      <vt:lpstr>Мои достижения</vt:lpstr>
      <vt:lpstr>Достижения моих учеников</vt:lpstr>
      <vt:lpstr>Достижения моих учеников</vt:lpstr>
      <vt:lpstr>Достижения моих учеников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matak-serv</cp:lastModifiedBy>
  <cp:revision>88</cp:revision>
  <dcterms:created xsi:type="dcterms:W3CDTF">2014-02-02T12:51:16Z</dcterms:created>
  <dcterms:modified xsi:type="dcterms:W3CDTF">2019-02-22T06:24:57Z</dcterms:modified>
</cp:coreProperties>
</file>