
<file path=[Content_Types].xml><?xml version="1.0" encoding="utf-8"?>
<Types xmlns="http://schemas.openxmlformats.org/package/2006/content-types">
  <Default ContentType="application/xml" Extension="xml"/>
  <Default ContentType="image/jpeg" Extension="jpeg"/>
  <Default ContentType="application/vnd.openxmlformats-package.relationships+xml" Extension="rels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no" ?>
<Relationships xmlns="http://schemas.openxmlformats.org/package/2006/relationships">
  <Relationship Id="rId1" Target="ppt/presentation.xml" Type="http://schemas.openxmlformats.org/officeDocument/2006/relationships/officeDocument"/>
  <Relationship Id="rId3" Target="docProps/core.xml" Type="http://schemas.openxmlformats.org/package/2006/relationships/metadata/core-properties"/>
  <Relationship Id="rId2" Target="docProps/app.xml" Type="http://schemas.openxmlformats.org/officeDocument/2006/relationships/extended-properties"/>
</Relationships>

</file>

<file path=ppt/presentation.xml><?xml version="1.0" encoding="utf-8"?>
<p:presentation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/>
  <p:notesSz cx="5143500" cy="9144000"/>
</p:presentation>
</file>

<file path=ppt/tableStyles.xml><?xml version="1.0" encoding="utf-8"?>
<a:tblStyleLs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def="{5C22544A-7EE6-4342-B048-85BDC9FD1C3A}">
  <a:tblStyle styleId="{5940675A-B579-460E-94D1-54222C63F5DA}" styleName="Нет стиля, сетка таблицы">
    <a:wholeTbl>
      <a:tcTxStyle b="def" i="def">
        <a:fontRef idx="minor"/>
        <a:schemeClr val="tx1"/>
      </a:tcTxStyle>
      <a:tcStyle>
        <a:tcBdr>
          <a:left>
            <a:ln w="12700">
              <a:solidFill>
                <a:schemeClr val="tx1"/>
              </a:solidFill>
              <a:prstDash val="solid"/>
            </a:ln>
          </a:left>
          <a:right>
            <a:ln w="12700">
              <a:solidFill>
                <a:schemeClr val="tx1"/>
              </a:solidFill>
              <a:prstDash val="solid"/>
            </a:ln>
          </a:right>
          <a:top>
            <a:ln w="12700">
              <a:solidFill>
                <a:schemeClr val="tx1"/>
              </a:solidFill>
              <a:prstDash val="solid"/>
            </a:ln>
          </a:top>
          <a:bottom>
            <a:ln w="12700">
              <a:solidFill>
                <a:schemeClr val="tx1"/>
              </a:solidFill>
              <a:prstDash val="solid"/>
            </a:ln>
          </a:bottom>
          <a:insideH>
            <a:ln w="12700">
              <a:solidFill>
                <a:schemeClr val="tx1"/>
              </a:solidFill>
              <a:prstDash val="solid"/>
            </a:ln>
          </a:insideH>
          <a:insideV>
            <a:ln w="12700">
              <a:solidFill>
                <a:schemeClr val="tx1"/>
              </a:solidFill>
              <a:prstDash val="solid"/>
            </a:ln>
          </a:insideV>
        </a:tcBdr>
        <a:fill>
          <a:noFill/>
        </a:fill>
      </a:tcStyle>
    </a:wholeTbl>
    <a:band1H>
      <a:tcStyle/>
    </a:band1H>
    <a:band2H>
      <a:tcStyle/>
    </a:band2H>
    <a:band1V>
      <a:tcStyle/>
    </a:band1V>
    <a:band2V>
      <a:tcStyle/>
    </a:band2V>
    <a:lastCol>
      <a:tcStyle/>
    </a:lastCol>
    <a:firstCol>
      <a:tcStyle/>
    </a:firstCol>
    <a:lastRow>
      <a:tcStyle/>
    </a:lastRow>
    <a:seCell>
      <a:tcStyle/>
    </a:seCell>
    <a:swCell>
      <a:tcStyle/>
    </a:swCell>
    <a:firstRow>
      <a:tcStyle/>
    </a:firstRow>
    <a:neCell>
      <a:tcStyle/>
    </a:neCell>
    <a:nwCell>
      <a:tcStyle/>
    </a:nwCell>
  </a:tblStyle>
</a:tblStyleLst>
</file>

<file path=ppt/viewProps.xml><?xml version="1.0" encoding="utf-8"?>
<p:viewPr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>
  <p:slideViewPr>
    <p:cSldViewPr>
      <p:cViewPr>
        <p:scale>
          <a:sx d="1" n="1"/>
          <a:sy d="1" n="1"/>
        </p:scale>
        <p:origin x="1" y="1"/>
      </p:cViewPr>
      <p:guideLst>
        <p:guide orient="horz" pos="1620"/>
        <p:guide orient="vert" pos="2880"/>
      </p:guideLst>
    </p:cSldViewPr>
  </p:slideViewPr>
  <p:gridSpacing cx="180000" cy="180000"/>
</p:viewPr>
</file>

<file path=ppt/_rels/presentation.xml.rels><?xml version="1.0" encoding="UTF-8" standalone="no" ?>
<Relationships xmlns="http://schemas.openxmlformats.org/package/2006/relationships">
  <Relationship Id="rId27" Target="slides/slide25.xml" Type="http://schemas.openxmlformats.org/officeDocument/2006/relationships/slide"/>
  <Relationship Id="rId29" Target="slides/slide27.xml" Type="http://schemas.openxmlformats.org/officeDocument/2006/relationships/slide"/>
  <Relationship Id="rId34" Target="viewProps.xml" Type="http://schemas.openxmlformats.org/officeDocument/2006/relationships/viewProps"/>
  <Relationship Id="rId10" Target="slides/slide8.xml" Type="http://schemas.openxmlformats.org/officeDocument/2006/relationships/slide"/>
  <Relationship Id="rId5" Target="slides/slide3.xml" Type="http://schemas.openxmlformats.org/officeDocument/2006/relationships/slide"/>
  <Relationship Id="rId33" Target="tableStyles.xml" Type="http://schemas.openxmlformats.org/officeDocument/2006/relationships/tableStyles"/>
  <Relationship Id="rId7" Target="slides/slide5.xml" Type="http://schemas.openxmlformats.org/officeDocument/2006/relationships/slide"/>
  <Relationship Id="rId15" Target="slides/slide13.xml" Type="http://schemas.openxmlformats.org/officeDocument/2006/relationships/slide"/>
  <Relationship Id="rId28" Target="slides/slide26.xml" Type="http://schemas.openxmlformats.org/officeDocument/2006/relationships/slide"/>
  <Relationship Id="rId4" Target="slides/slide2.xml" Type="http://schemas.openxmlformats.org/officeDocument/2006/relationships/slide"/>
  <Relationship Id="rId6" Target="slides/slide4.xml" Type="http://schemas.openxmlformats.org/officeDocument/2006/relationships/slide"/>
  <Relationship Id="rId3" Target="slides/slide1.xml" Type="http://schemas.openxmlformats.org/officeDocument/2006/relationships/slide"/>
  <Relationship Id="rId19" Target="slides/slide17.xml" Type="http://schemas.openxmlformats.org/officeDocument/2006/relationships/slide"/>
  <Relationship Id="rId9" Target="slides/slide7.xml" Type="http://schemas.openxmlformats.org/officeDocument/2006/relationships/slide"/>
  <Relationship Id="rId1" Target="theme/theme1.xml" Type="http://schemas.openxmlformats.org/officeDocument/2006/relationships/theme"/>
  <Relationship Id="rId18" Target="slides/slide16.xml" Type="http://schemas.openxmlformats.org/officeDocument/2006/relationships/slide"/>
  <Relationship Id="rId32" Target="slides/slide30.xml" Type="http://schemas.openxmlformats.org/officeDocument/2006/relationships/slide"/>
  <Relationship Id="rId22" Target="slides/slide20.xml" Type="http://schemas.openxmlformats.org/officeDocument/2006/relationships/slide"/>
  <Relationship Id="rId21" Target="slides/slide19.xml" Type="http://schemas.openxmlformats.org/officeDocument/2006/relationships/slide"/>
  <Relationship Id="rId20" Target="slides/slide18.xml" Type="http://schemas.openxmlformats.org/officeDocument/2006/relationships/slide"/>
  <Relationship Id="rId14" Target="slides/slide12.xml" Type="http://schemas.openxmlformats.org/officeDocument/2006/relationships/slide"/>
  <Relationship Id="rId13" Target="slides/slide11.xml" Type="http://schemas.openxmlformats.org/officeDocument/2006/relationships/slide"/>
  <Relationship Id="rId24" Target="slides/slide22.xml" Type="http://schemas.openxmlformats.org/officeDocument/2006/relationships/slide"/>
  <Relationship Id="rId11" Target="slides/slide9.xml" Type="http://schemas.openxmlformats.org/officeDocument/2006/relationships/slide"/>
  <Relationship Id="rId2" Target="slideMasters/slideMaster1.xml" Type="http://schemas.openxmlformats.org/officeDocument/2006/relationships/slideMaster"/>
  <Relationship Id="rId31" Target="slides/slide29.xml" Type="http://schemas.openxmlformats.org/officeDocument/2006/relationships/slide"/>
  <Relationship Id="rId30" Target="slides/slide28.xml" Type="http://schemas.openxmlformats.org/officeDocument/2006/relationships/slide"/>
  <Relationship Id="rId26" Target="slides/slide24.xml" Type="http://schemas.openxmlformats.org/officeDocument/2006/relationships/slide"/>
  <Relationship Id="rId12" Target="slides/slide10.xml" Type="http://schemas.openxmlformats.org/officeDocument/2006/relationships/slide"/>
  <Relationship Id="rId25" Target="slides/slide23.xml" Type="http://schemas.openxmlformats.org/officeDocument/2006/relationships/slide"/>
  <Relationship Id="rId17" Target="slides/slide15.xml" Type="http://schemas.openxmlformats.org/officeDocument/2006/relationships/slide"/>
  <Relationship Id="rId23" Target="slides/slide21.xml" Type="http://schemas.openxmlformats.org/officeDocument/2006/relationships/slide"/>
  <Relationship Id="rId8" Target="slides/slide6.xml" Type="http://schemas.openxmlformats.org/officeDocument/2006/relationships/slide"/>
  <Relationship Id="rId16" Target="slides/slide14.xml" Type="http://schemas.openxmlformats.org/officeDocument/2006/relationships/slide"/>
</Relationships>

</file>

<file path=ppt/slideLayouts/_rels/slideLayout1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10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11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12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2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3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4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5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6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7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8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_rels/slideLayout9.xml.rels><?xml version="1.0" encoding="UTF-8" standalone="no" ?>
<Relationships xmlns="http://schemas.openxmlformats.org/package/2006/relationships">
  <Relationship Id="rId1" Target="../slideMasters/slideMaster1.xml" Type="http://schemas.openxmlformats.org/officeDocument/2006/relationships/slideMaster"/>
</Relationships>

</file>

<file path=ppt/slideLayouts/slideLayout1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itle">
  <p:cSld name="Title">
    <p:spTree>
      <p:nvGrpSpPr>
        <p:cNvPr hidden="false" id="20" name="GroupShape 2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1" name="Shape 21"/>
          <p:cNvSpPr txBox="true"/>
          <p:nvPr isPhoto="false">
            <p:ph idx="0" type="title"/>
          </p:nvPr>
        </p:nvSpPr>
        <p:spPr>
          <a:xfrm flipH="false" flipV="false" rot="0">
            <a:off x="685800" y="1597821"/>
            <a:ext cx="7772400" cy="1102519"/>
          </a:xfrm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22" name="Shape 22"/>
          <p:cNvSpPr txBox="true"/>
          <p:nvPr isPhoto="false">
            <p:ph idx="1" type="subTitle"/>
          </p:nvPr>
        </p:nvSpPr>
        <p:spPr>
          <a:xfrm flipH="false" flipV="false" rot="0"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defPPr/>
            <a:lvl1pPr algn="ctr" indent="0" lvl="0" marL="0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algn="ctr" indent="0" lvl="1" marL="457178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algn="ctr" indent="0" lvl="2" marL="914355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algn="ctr" indent="0" lvl="3" marL="1371532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algn="ctr" indent="0" lvl="4" marL="1828708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algn="ctr" indent="0" lvl="5" marL="2285886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algn="ctr" indent="0" lvl="6" marL="2743064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algn="ctr" indent="0" lvl="7" marL="320024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algn="ctr" indent="0" lvl="8" marL="3657417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t>Образец подзаголовка</a:t>
            </a:r>
          </a:p>
        </p:txBody>
      </p:sp>
      <p:sp>
        <p:nvSpPr>
          <p:cNvPr hidden="false" id="23" name="Shape 23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13.01.2026</a:t>
            </a:r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24" name="Shape 24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25" name="Shape 25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E871CDF9-83A2-46C1-895F-9DC4CAECF059}" type="slidenum">
              <a:rPr>
                <a:solidFill>
                  <a:srgbClr val="000000">
                    <a:tint val="75000"/>
                  </a:srgbClr>
                </a:solidFill>
              </a:rPr>
              <a:t>&lt;#&gt;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vertTx">
  <p:cSld name="Title and Vertical Text">
    <p:spTree>
      <p:nvGrpSpPr>
        <p:cNvPr hidden="false" id="60" name="GroupShape 6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61" name="Shape 61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62" name="Shape 62"/>
          <p:cNvSpPr txBox="true"/>
          <p:nvPr isPhoto="false">
            <p:ph idx="1" type="body"/>
          </p:nvPr>
        </p:nvSpPr>
        <p:spPr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63" name="Shape 63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13.01.2026</a:t>
            </a:r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64" name="Shape 64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65" name="Shape 65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225CB89D-1268-4E5A-A507-FEE606157916}" type="slidenum">
              <a:rPr>
                <a:solidFill>
                  <a:srgbClr val="000000">
                    <a:tint val="75000"/>
                  </a:srgbClr>
                </a:solidFill>
              </a:rPr>
              <a:t>&lt;#&gt;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vertTitleAndTx">
  <p:cSld name="Vertical Title and Text">
    <p:spTree>
      <p:nvGrpSpPr>
        <p:cNvPr hidden="false" id="54" name="GroupShape 5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55" name="Shape 55"/>
          <p:cNvSpPr txBox="true"/>
          <p:nvPr isPhoto="false">
            <p:ph idx="0" type="title"/>
          </p:nvPr>
        </p:nvSpPr>
        <p:spPr>
          <a:xfrm flipH="false" flipV="false" rot="0"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56" name="Shape 56"/>
          <p:cNvSpPr txBox="true"/>
          <p:nvPr isPhoto="false">
            <p:ph idx="1" type="body"/>
          </p:nvPr>
        </p:nvSpPr>
        <p:spPr>
          <a:xfrm flipH="false" flipV="false" rot="0">
            <a:off x="457200" y="205979"/>
            <a:ext cx="6019800" cy="4388644"/>
          </a:xfrm>
          <a:prstGeom prst="rect">
            <a:avLst/>
          </a:prstGeom>
        </p:spPr>
        <p:txBody>
          <a:bodyPr vert="eaVert"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57" name="Shape 57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13.01.2026</a:t>
            </a:r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58" name="Shape 58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59" name="Shape 59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48DE3305-D59F-4548-A3BA-14EAAA25217F}" type="slidenum">
              <a:rPr>
                <a:solidFill>
                  <a:srgbClr val="000000">
                    <a:tint val="75000"/>
                  </a:srgbClr>
                </a:solidFill>
              </a:rPr>
              <a:t>&lt;#&gt;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cust">
  <p:cSld name="Title, Content">
    <p:spTree>
      <p:nvGrpSpPr>
        <p:cNvPr hidden="false" id="14" name="GroupShape 1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5" name="Shape 15"/>
          <p:cNvSpPr txBox="true"/>
          <p:nvPr isPhoto="false">
            <p:ph idx="0" type="title"/>
          </p:nvPr>
        </p:nvSpPr>
        <p:spPr>
          <a:xfrm flipH="false" flipV="false" rot="0">
            <a:off x="457200" y="9360"/>
            <a:ext cx="8229240" cy="1250280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 indent="0" marL="0"/>
            <a:endParaRPr b="false" spc="-1" strike="noStrike" sz="44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hidden="false" id="16" name="Shape 16"/>
          <p:cNvSpPr txBox="true"/>
          <p:nvPr isPhoto="false">
            <p:ph idx="0" type="body"/>
          </p:nvPr>
        </p:nvSpPr>
        <p:spPr>
          <a:xfrm flipH="false" flipV="false" rot="0">
            <a:off x="457200" y="1203480"/>
            <a:ext cx="8229240" cy="2982959"/>
          </a:xfrm>
          <a:prstGeom prst="rect">
            <a:avLst/>
          </a:prstGeom>
          <a:noFill/>
          <a:ln w="0">
            <a:noFill/>
          </a:ln>
        </p:spPr>
        <p:txBody>
          <a:bodyPr anchor="t" bIns="0" lIns="0" rIns="0" tIns="0">
            <a:normAutofit fontScale="100%" lnSpcReduction="0%"/>
          </a:bodyPr>
          <a:lstStyle>
            <a:defPPr/>
            <a:lvl1pPr lvl="0"/>
          </a:lstStyle>
          <a:p>
            <a:pPr indent="0" marL="0">
              <a:spcBef>
                <a:spcPts val="1417"/>
              </a:spcBef>
            </a:pPr>
            <a:endParaRPr b="false" spc="-1" strike="noStrike" sz="32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hidden="false" id="17" name="Shape 17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Footer</a:t>
            </a:r>
          </a:p>
        </p:txBody>
      </p:sp>
      <p:sp>
        <p:nvSpPr>
          <p:cNvPr hidden="false" id="18" name="Shape 18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2F5ADE33-6834-4DB4-AB1D-D98BB26DD05A}" type="slidenum">
              <a:t>&lt;#&gt;</a:t>
            </a:fld>
          </a:p>
        </p:txBody>
      </p:sp>
      <p:sp>
        <p:nvSpPr>
          <p:cNvPr hidden="false" id="19" name="Shape 19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/>
        </p:txBody>
      </p:sp>
    </p:spTree>
  </p:cSld>
</p:sldLayout>
</file>

<file path=ppt/slideLayouts/slideLayout2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obj">
  <p:cSld name="Title and Content">
    <p:spTree>
      <p:nvGrpSpPr>
        <p:cNvPr hidden="false" id="48" name="GroupShape 4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49" name="Shape 49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50" name="Shape 50"/>
          <p:cNvSpPr txBox="true"/>
          <p:nvPr isPhoto="false">
            <p:ph idx="1" type="body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51" name="Shape 51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13.01.2026</a:t>
            </a:r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52" name="Shape 52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53" name="Shape 53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20DD6919-D48F-43FE-865D-05806EA04E3B}" type="slidenum">
              <a:rPr>
                <a:solidFill>
                  <a:srgbClr val="000000">
                    <a:tint val="75000"/>
                  </a:srgbClr>
                </a:solidFill>
              </a:rPr>
              <a:t>&lt;#&gt;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secHead">
  <p:cSld name="Title and Subtitle">
    <p:spTree>
      <p:nvGrpSpPr>
        <p:cNvPr hidden="false" id="42" name="GroupShape 4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43" name="Shape 43"/>
          <p:cNvSpPr txBox="true"/>
          <p:nvPr isPhoto="false">
            <p:ph idx="0" type="title"/>
          </p:nvPr>
        </p:nvSpPr>
        <p:spPr>
          <a:xfrm flipH="false" flipV="false" rot="0">
            <a:off x="722313" y="3305176"/>
            <a:ext cx="7772400" cy="1021555"/>
          </a:xfrm>
          <a:prstGeom prst="rect">
            <a:avLst/>
          </a:prstGeom>
        </p:spPr>
        <p:txBody>
          <a:bodyPr anchor="t"/>
          <a:lstStyle>
            <a:defPPr/>
            <a:lvl1pPr algn="l" lvl="0">
              <a:defRPr b="true" cap="all" sz="4000"/>
            </a:lvl1pPr>
          </a:lstStyle>
          <a:p>
            <a:r>
              <a:t>Образец заголовка</a:t>
            </a:r>
          </a:p>
        </p:txBody>
      </p:sp>
      <p:sp>
        <p:nvSpPr>
          <p:cNvPr hidden="false" id="44" name="Shape 44"/>
          <p:cNvSpPr txBox="true"/>
          <p:nvPr isPhoto="false">
            <p:ph idx="1" type="body"/>
          </p:nvPr>
        </p:nvSpPr>
        <p:spPr>
          <a:xfrm flipH="false" flipV="false" rot="0"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defPPr/>
            <a:lvl1pPr indent="0" lvl="0" marL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indent="0" lvl="1" marL="457178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lvl="2" marL="914355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lvl="3" marL="1371532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lvl="4" marL="1828708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lvl="5" marL="2285886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lvl="6" marL="2743064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lvl="7" marL="320024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lvl="8" marL="3657417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45" name="Shape 45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13.01.2026</a:t>
            </a:r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46" name="Shape 46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47" name="Shape 47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D32416BF-0949-4896-87C9-823CFCCDF530}" type="slidenum">
              <a:rPr>
                <a:solidFill>
                  <a:srgbClr val="000000">
                    <a:tint val="75000"/>
                  </a:srgbClr>
                </a:solidFill>
              </a:rPr>
              <a:t>&lt;#&gt;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itleOnly">
  <p:cSld name="Slide Title">
    <p:spTree>
      <p:nvGrpSpPr>
        <p:cNvPr hidden="false" id="66" name="GroupShape 6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67" name="Shape 67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68" name="Shape 68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13.01.2026</a:t>
            </a:r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69" name="Shape 69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70" name="Shape 70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93EE98F5-E4F7-4479-A05D-92FEC5F4A3F5}" type="slidenum">
              <a:rPr>
                <a:solidFill>
                  <a:srgbClr val="000000">
                    <a:tint val="75000"/>
                  </a:srgbClr>
                </a:solidFill>
              </a:rPr>
              <a:t>&lt;#&gt;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woObj">
  <p:cSld name="Title and Two Columns">
    <p:spTree>
      <p:nvGrpSpPr>
        <p:cNvPr hidden="false" id="71" name="GroupShape 7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72" name="Shape 72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73" name="Shape 73"/>
          <p:cNvSpPr txBox="true"/>
          <p:nvPr isPhoto="false">
            <p:ph idx="1" type="body"/>
          </p:nvPr>
        </p:nvSpPr>
        <p:spPr>
          <a:xfrm flipH="false" flipV="false" rot="0">
            <a:off x="457200" y="1200151"/>
            <a:ext cx="4038600" cy="3394472"/>
          </a:xfrm>
          <a:prstGeom prst="rect">
            <a:avLst/>
          </a:prstGeom>
        </p:spPr>
        <p:txBody>
          <a:bodyPr/>
          <a:lstStyle>
            <a:defPPr/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  <a:lvl6pPr lvl="5">
              <a:defRPr sz="1800"/>
            </a:lvl6pPr>
            <a:lvl7pPr lvl="6">
              <a:defRPr sz="1800"/>
            </a:lvl7pPr>
            <a:lvl8pPr lvl="7">
              <a:defRPr sz="1800"/>
            </a:lvl8pPr>
            <a:lvl9pPr lvl="8">
              <a:defRPr sz="18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74" name="Shape 74"/>
          <p:cNvSpPr txBox="true"/>
          <p:nvPr isPhoto="false">
            <p:ph idx="2" type="body"/>
          </p:nvPr>
        </p:nvSpPr>
        <p:spPr>
          <a:xfrm flipH="false" flipV="false" rot="0">
            <a:off x="4648200" y="1200151"/>
            <a:ext cx="4038600" cy="3394472"/>
          </a:xfrm>
          <a:prstGeom prst="rect">
            <a:avLst/>
          </a:prstGeom>
        </p:spPr>
        <p:txBody>
          <a:bodyPr/>
          <a:lstStyle>
            <a:defPPr/>
            <a:lvl1pPr lvl="0">
              <a:defRPr sz="2800"/>
            </a:lvl1pPr>
            <a:lvl2pPr lvl="1">
              <a:defRPr sz="2400"/>
            </a:lvl2pPr>
            <a:lvl3pPr lvl="2">
              <a:defRPr sz="2000"/>
            </a:lvl3pPr>
            <a:lvl4pPr lvl="3">
              <a:defRPr sz="1800"/>
            </a:lvl4pPr>
            <a:lvl5pPr lvl="4">
              <a:defRPr sz="1800"/>
            </a:lvl5pPr>
            <a:lvl6pPr lvl="5">
              <a:defRPr sz="1800"/>
            </a:lvl6pPr>
            <a:lvl7pPr lvl="6">
              <a:defRPr sz="1800"/>
            </a:lvl7pPr>
            <a:lvl8pPr lvl="7">
              <a:defRPr sz="1800"/>
            </a:lvl8pPr>
            <a:lvl9pPr lvl="8">
              <a:defRPr sz="18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75" name="Shape 75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13.01.2026</a:t>
            </a:r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76" name="Shape 76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77" name="Shape 77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8C890A59-1084-471A-A49B-5D9FEE02E6AD}" type="slidenum">
              <a:rPr>
                <a:solidFill>
                  <a:srgbClr val="000000">
                    <a:tint val="75000"/>
                  </a:srgbClr>
                </a:solidFill>
              </a:rPr>
              <a:t>&lt;#&gt;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blank">
  <p:cSld name="Blank">
    <p:spTree>
      <p:nvGrpSpPr>
        <p:cNvPr hidden="false" id="78" name="GroupShape 7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79" name="Shape 79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13.01.2026</a:t>
            </a:r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80" name="Shape 80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81" name="Shape 81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AB2B0531-74D0-4616-9E32-D01DB39F9783}" type="slidenum">
              <a:rPr>
                <a:solidFill>
                  <a:srgbClr val="000000">
                    <a:tint val="75000"/>
                  </a:srgbClr>
                </a:solidFill>
              </a:rPr>
              <a:t>&lt;#&gt;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twoTxTwoObj">
  <p:cSld name="Comparison">
    <p:spTree>
      <p:nvGrpSpPr>
        <p:cNvPr hidden="false" id="26" name="GroupShape 2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7" name="Shape 27"/>
          <p:cNvSpPr txBox="true"/>
          <p:nvPr isPhoto="false">
            <p:ph idx="0" type="title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t>Образец заголовка</a:t>
            </a:r>
          </a:p>
        </p:txBody>
      </p:sp>
      <p:sp>
        <p:nvSpPr>
          <p:cNvPr hidden="false" id="28" name="Shape 28"/>
          <p:cNvSpPr txBox="true"/>
          <p:nvPr isPhoto="false">
            <p:ph idx="1" type="body"/>
          </p:nvPr>
        </p:nvSpPr>
        <p:spPr>
          <a:xfrm flipH="false" flipV="false" rot="0">
            <a:off x="457200" y="1151335"/>
            <a:ext cx="4040188" cy="479822"/>
          </a:xfrm>
          <a:prstGeom prst="rect">
            <a:avLst/>
          </a:prstGeom>
        </p:spPr>
        <p:txBody>
          <a:bodyPr anchor="b"/>
          <a:lstStyle>
            <a:defPPr/>
            <a:lvl1pPr indent="0" lvl="0" marL="0">
              <a:buNone/>
              <a:defRPr b="true" sz="2400"/>
            </a:lvl1pPr>
            <a:lvl2pPr indent="0" lvl="1" marL="457178">
              <a:buNone/>
              <a:defRPr b="true" sz="2000"/>
            </a:lvl2pPr>
            <a:lvl3pPr indent="0" lvl="2" marL="914355">
              <a:buNone/>
              <a:defRPr b="true" sz="1800"/>
            </a:lvl3pPr>
            <a:lvl4pPr indent="0" lvl="3" marL="1371532">
              <a:buNone/>
              <a:defRPr b="true" sz="1600"/>
            </a:lvl4pPr>
            <a:lvl5pPr indent="0" lvl="4" marL="1828708">
              <a:buNone/>
              <a:defRPr b="true" sz="1600"/>
            </a:lvl5pPr>
            <a:lvl6pPr indent="0" lvl="5" marL="2285886">
              <a:buNone/>
              <a:defRPr b="true" sz="1600"/>
            </a:lvl6pPr>
            <a:lvl7pPr indent="0" lvl="6" marL="2743064">
              <a:buNone/>
              <a:defRPr b="true" sz="1600"/>
            </a:lvl7pPr>
            <a:lvl8pPr indent="0" lvl="7" marL="3200240">
              <a:buNone/>
              <a:defRPr b="true" sz="1600"/>
            </a:lvl8pPr>
            <a:lvl9pPr indent="0" lvl="8" marL="3657417">
              <a:buNone/>
              <a:defRPr b="true" sz="16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29" name="Shape 29"/>
          <p:cNvSpPr txBox="true"/>
          <p:nvPr isPhoto="false">
            <p:ph idx="2" type="body"/>
          </p:nvPr>
        </p:nvSpPr>
        <p:spPr>
          <a:xfrm flipH="false" flipV="false" rot="0">
            <a:off x="457200" y="1631156"/>
            <a:ext cx="4040188" cy="2963465"/>
          </a:xfrm>
          <a:prstGeom prst="rect">
            <a:avLst/>
          </a:prstGeom>
        </p:spPr>
        <p:txBody>
          <a:bodyPr/>
          <a:lstStyle>
            <a:defPPr/>
            <a:lvl1pPr lvl="0">
              <a:defRPr sz="2400"/>
            </a:lvl1pPr>
            <a:lvl2pPr lvl="1">
              <a:defRPr sz="2000"/>
            </a:lvl2pPr>
            <a:lvl3pPr lvl="2">
              <a:defRPr sz="1800"/>
            </a:lvl3pPr>
            <a:lvl4pPr lvl="3">
              <a:defRPr sz="1600"/>
            </a:lvl4pPr>
            <a:lvl5pPr lvl="4">
              <a:defRPr sz="1600"/>
            </a:lvl5pPr>
            <a:lvl6pPr lvl="5">
              <a:defRPr sz="1600"/>
            </a:lvl6pPr>
            <a:lvl7pPr lvl="6">
              <a:defRPr sz="1600"/>
            </a:lvl7pPr>
            <a:lvl8pPr lvl="7">
              <a:defRPr sz="1600"/>
            </a:lvl8pPr>
            <a:lvl9pPr lvl="8">
              <a:defRPr sz="16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30" name="Shape 30"/>
          <p:cNvSpPr txBox="true"/>
          <p:nvPr isPhoto="false">
            <p:ph idx="3" type="body"/>
          </p:nvPr>
        </p:nvSpPr>
        <p:spPr>
          <a:xfrm flipH="false" flipV="false" rot="0">
            <a:off x="4645028" y="1151335"/>
            <a:ext cx="4041775" cy="479822"/>
          </a:xfrm>
          <a:prstGeom prst="rect">
            <a:avLst/>
          </a:prstGeom>
        </p:spPr>
        <p:txBody>
          <a:bodyPr anchor="b"/>
          <a:lstStyle>
            <a:defPPr/>
            <a:lvl1pPr indent="0" lvl="0" marL="0">
              <a:buNone/>
              <a:defRPr b="true" sz="2400"/>
            </a:lvl1pPr>
            <a:lvl2pPr indent="0" lvl="1" marL="457178">
              <a:buNone/>
              <a:defRPr b="true" sz="2000"/>
            </a:lvl2pPr>
            <a:lvl3pPr indent="0" lvl="2" marL="914355">
              <a:buNone/>
              <a:defRPr b="true" sz="1800"/>
            </a:lvl3pPr>
            <a:lvl4pPr indent="0" lvl="3" marL="1371532">
              <a:buNone/>
              <a:defRPr b="true" sz="1600"/>
            </a:lvl4pPr>
            <a:lvl5pPr indent="0" lvl="4" marL="1828708">
              <a:buNone/>
              <a:defRPr b="true" sz="1600"/>
            </a:lvl5pPr>
            <a:lvl6pPr indent="0" lvl="5" marL="2285886">
              <a:buNone/>
              <a:defRPr b="true" sz="1600"/>
            </a:lvl6pPr>
            <a:lvl7pPr indent="0" lvl="6" marL="2743064">
              <a:buNone/>
              <a:defRPr b="true" sz="1600"/>
            </a:lvl7pPr>
            <a:lvl8pPr indent="0" lvl="7" marL="3200240">
              <a:buNone/>
              <a:defRPr b="true" sz="1600"/>
            </a:lvl8pPr>
            <a:lvl9pPr indent="0" lvl="8" marL="3657417">
              <a:buNone/>
              <a:defRPr b="true" sz="16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31" name="Shape 31"/>
          <p:cNvSpPr txBox="true"/>
          <p:nvPr isPhoto="false">
            <p:ph idx="4" type="body"/>
          </p:nvPr>
        </p:nvSpPr>
        <p:spPr>
          <a:xfrm flipH="false" flipV="false" rot="0">
            <a:off x="4645028" y="1631156"/>
            <a:ext cx="4041775" cy="2963465"/>
          </a:xfrm>
          <a:prstGeom prst="rect">
            <a:avLst/>
          </a:prstGeom>
        </p:spPr>
        <p:txBody>
          <a:bodyPr/>
          <a:lstStyle>
            <a:defPPr/>
            <a:lvl1pPr lvl="0">
              <a:defRPr sz="2400"/>
            </a:lvl1pPr>
            <a:lvl2pPr lvl="1">
              <a:defRPr sz="2000"/>
            </a:lvl2pPr>
            <a:lvl3pPr lvl="2">
              <a:defRPr sz="1800"/>
            </a:lvl3pPr>
            <a:lvl4pPr lvl="3">
              <a:defRPr sz="1600"/>
            </a:lvl4pPr>
            <a:lvl5pPr lvl="4">
              <a:defRPr sz="1600"/>
            </a:lvl5pPr>
            <a:lvl6pPr lvl="5">
              <a:defRPr sz="1600"/>
            </a:lvl6pPr>
            <a:lvl7pPr lvl="6">
              <a:defRPr sz="1600"/>
            </a:lvl7pPr>
            <a:lvl8pPr lvl="7">
              <a:defRPr sz="1600"/>
            </a:lvl8pPr>
            <a:lvl9pPr lvl="8">
              <a:defRPr sz="16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32" name="Shape 32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13.01.2026</a:t>
            </a:r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33" name="Shape 33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34" name="Shape 34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627F15E0-609B-4E95-B137-80E4BC8D21D2}" type="slidenum">
              <a:rPr>
                <a:solidFill>
                  <a:srgbClr val="000000">
                    <a:tint val="75000"/>
                  </a:srgbClr>
                </a:solidFill>
              </a:rPr>
              <a:t>&lt;#&gt;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objTx">
  <p:cSld name="Title, Text and Object">
    <p:spTree>
      <p:nvGrpSpPr>
        <p:cNvPr hidden="false" id="7" name="GroupShape 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8" name="Shape 8"/>
          <p:cNvSpPr txBox="true"/>
          <p:nvPr isPhoto="false">
            <p:ph idx="0" type="title"/>
          </p:nvPr>
        </p:nvSpPr>
        <p:spPr>
          <a:xfrm flipH="false" flipV="false" rot="0">
            <a:off x="457202" y="204786"/>
            <a:ext cx="3008313" cy="871538"/>
          </a:xfrm>
          <a:prstGeom prst="rect">
            <a:avLst/>
          </a:prstGeom>
        </p:spPr>
        <p:txBody>
          <a:bodyPr anchor="b"/>
          <a:lstStyle>
            <a:defPPr/>
            <a:lvl1pPr algn="l" lvl="0">
              <a:defRPr b="true" sz="2000"/>
            </a:lvl1pPr>
          </a:lstStyle>
          <a:p>
            <a:r>
              <a:t>Образец заголовка</a:t>
            </a:r>
          </a:p>
        </p:txBody>
      </p:sp>
      <p:sp>
        <p:nvSpPr>
          <p:cNvPr hidden="false" id="9" name="Shape 9"/>
          <p:cNvSpPr txBox="true"/>
          <p:nvPr isPhoto="false">
            <p:ph idx="1" type="body"/>
          </p:nvPr>
        </p:nvSpPr>
        <p:spPr>
          <a:xfrm flipH="false" flipV="false" rot="0">
            <a:off x="3575050" y="204790"/>
            <a:ext cx="5111750" cy="4389835"/>
          </a:xfrm>
          <a:prstGeom prst="rect">
            <a:avLst/>
          </a:prstGeom>
        </p:spPr>
        <p:txBody>
          <a:bodyPr/>
          <a:lstStyle>
            <a:defPPr/>
            <a:lvl1pPr lvl="0">
              <a:defRPr sz="3200"/>
            </a:lvl1pPr>
            <a:lvl2pPr lvl="1">
              <a:defRPr sz="2800"/>
            </a:lvl2pPr>
            <a:lvl3pPr lvl="2">
              <a:defRPr sz="2400"/>
            </a:lvl3pPr>
            <a:lvl4pPr lvl="3">
              <a:defRPr sz="2000"/>
            </a:lvl4pPr>
            <a:lvl5pPr lvl="4">
              <a:defRPr sz="2000"/>
            </a:lvl5pPr>
            <a:lvl6pPr lvl="5">
              <a:defRPr sz="2000"/>
            </a:lvl6pPr>
            <a:lvl7pPr lvl="6">
              <a:defRPr sz="2000"/>
            </a:lvl7pPr>
            <a:lvl8pPr lvl="7">
              <a:defRPr sz="2000"/>
            </a:lvl8pPr>
            <a:lvl9pPr lvl="8">
              <a:defRPr sz="2000"/>
            </a:lvl9pPr>
          </a:lstStyle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10" name="Shape 10"/>
          <p:cNvSpPr txBox="true"/>
          <p:nvPr isPhoto="false">
            <p:ph idx="2" type="body"/>
          </p:nvPr>
        </p:nvSpPr>
        <p:spPr>
          <a:xfrm flipH="false" flipV="false" rot="0">
            <a:off x="457202" y="1076328"/>
            <a:ext cx="3008313" cy="3518297"/>
          </a:xfrm>
          <a:prstGeom prst="rect">
            <a:avLst/>
          </a:prstGeom>
        </p:spPr>
        <p:txBody>
          <a:bodyPr/>
          <a:lstStyle>
            <a:defPPr/>
            <a:lvl1pPr indent="0" lvl="0" marL="0">
              <a:buNone/>
              <a:defRPr sz="1400"/>
            </a:lvl1pPr>
            <a:lvl2pPr indent="0" lvl="1" marL="457178">
              <a:buNone/>
              <a:defRPr sz="1200"/>
            </a:lvl2pPr>
            <a:lvl3pPr indent="0" lvl="2" marL="914355">
              <a:buNone/>
              <a:defRPr sz="1000"/>
            </a:lvl3pPr>
            <a:lvl4pPr indent="0" lvl="3" marL="1371532">
              <a:buNone/>
              <a:defRPr sz="900"/>
            </a:lvl4pPr>
            <a:lvl5pPr indent="0" lvl="4" marL="1828708">
              <a:buNone/>
              <a:defRPr sz="900"/>
            </a:lvl5pPr>
            <a:lvl6pPr indent="0" lvl="5" marL="2285886">
              <a:buNone/>
              <a:defRPr sz="900"/>
            </a:lvl6pPr>
            <a:lvl7pPr indent="0" lvl="6" marL="2743064">
              <a:buNone/>
              <a:defRPr sz="900"/>
            </a:lvl7pPr>
            <a:lvl8pPr indent="0" lvl="7" marL="3200240">
              <a:buNone/>
              <a:defRPr sz="900"/>
            </a:lvl8pPr>
            <a:lvl9pPr indent="0" lvl="8" marL="3657417">
              <a:buNone/>
              <a:defRPr sz="9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11" name="Shape 11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13.01.2026</a:t>
            </a:r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12" name="Shape 12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13" name="Shape 13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FDB257CF-5BC9-4908-B823-FE4DD007D2FC}" type="slidenum">
              <a:rPr>
                <a:solidFill>
                  <a:srgbClr val="000000">
                    <a:tint val="75000"/>
                  </a:srgbClr>
                </a:solidFill>
              </a:rPr>
              <a:t>&lt;#&gt;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MasterSp="true" type="picTx">
  <p:cSld name="Title and Picture">
    <p:spTree>
      <p:nvGrpSpPr>
        <p:cNvPr hidden="false" id="35" name="GroupShape 3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36" name="Shape 36"/>
          <p:cNvSpPr txBox="true"/>
          <p:nvPr isPhoto="false">
            <p:ph idx="0" type="title"/>
          </p:nvPr>
        </p:nvSpPr>
        <p:spPr>
          <a:xfrm flipH="false" flipV="false" rot="0">
            <a:off x="1792288" y="3600451"/>
            <a:ext cx="5486400" cy="425053"/>
          </a:xfrm>
          <a:prstGeom prst="rect">
            <a:avLst/>
          </a:prstGeom>
        </p:spPr>
        <p:txBody>
          <a:bodyPr anchor="b"/>
          <a:lstStyle>
            <a:defPPr/>
            <a:lvl1pPr algn="l" lvl="0">
              <a:defRPr b="true" sz="2000"/>
            </a:lvl1pPr>
          </a:lstStyle>
          <a:p>
            <a:r>
              <a:t>Образец заголовка</a:t>
            </a:r>
          </a:p>
        </p:txBody>
      </p:sp>
      <p:sp>
        <p:nvSpPr>
          <p:cNvPr hidden="false" id="37" name="Shape 37"/>
          <p:cNvSpPr txBox="true"/>
          <p:nvPr isPhoto="false">
            <p:ph idx="1" type="body"/>
          </p:nvPr>
        </p:nvSpPr>
        <p:spPr>
          <a:xfrm flipH="false" flipV="false" rot="0">
            <a:off x="1792288" y="459581"/>
            <a:ext cx="5486400" cy="3086099"/>
          </a:xfrm>
          <a:prstGeom prst="rect">
            <a:avLst/>
          </a:prstGeom>
        </p:spPr>
        <p:txBody>
          <a:bodyPr/>
          <a:lstStyle>
            <a:defPPr/>
            <a:lvl1pPr indent="0" lvl="0" marL="0">
              <a:buNone/>
              <a:defRPr sz="3200"/>
            </a:lvl1pPr>
            <a:lvl2pPr indent="0" lvl="1" marL="457178">
              <a:buNone/>
              <a:defRPr sz="2800"/>
            </a:lvl2pPr>
            <a:lvl3pPr indent="0" lvl="2" marL="914355">
              <a:buNone/>
              <a:defRPr sz="2400"/>
            </a:lvl3pPr>
            <a:lvl4pPr indent="0" lvl="3" marL="1371532">
              <a:buNone/>
              <a:defRPr sz="2000"/>
            </a:lvl4pPr>
            <a:lvl5pPr indent="0" lvl="4" marL="1828708">
              <a:buNone/>
              <a:defRPr sz="2000"/>
            </a:lvl5pPr>
            <a:lvl6pPr indent="0" lvl="5" marL="2285886">
              <a:buNone/>
              <a:defRPr sz="2000"/>
            </a:lvl6pPr>
            <a:lvl7pPr indent="0" lvl="6" marL="2743064">
              <a:buNone/>
              <a:defRPr sz="2000"/>
            </a:lvl7pPr>
            <a:lvl8pPr indent="0" lvl="7" marL="3200240">
              <a:buNone/>
              <a:defRPr sz="2000"/>
            </a:lvl8pPr>
            <a:lvl9pPr indent="0" lvl="8" marL="3657417">
              <a:buNone/>
              <a:defRPr sz="2000"/>
            </a:lvl9pPr>
          </a:lstStyle>
          <a:p/>
        </p:txBody>
      </p:sp>
      <p:sp>
        <p:nvSpPr>
          <p:cNvPr hidden="false" id="38" name="Shape 38"/>
          <p:cNvSpPr txBox="true"/>
          <p:nvPr isPhoto="false">
            <p:ph idx="2" type="body"/>
          </p:nvPr>
        </p:nvSpPr>
        <p:spPr>
          <a:xfrm flipH="false" flipV="false" rot="0">
            <a:off x="1792288" y="4025505"/>
            <a:ext cx="5486400" cy="603646"/>
          </a:xfrm>
          <a:prstGeom prst="rect">
            <a:avLst/>
          </a:prstGeom>
        </p:spPr>
        <p:txBody>
          <a:bodyPr/>
          <a:lstStyle>
            <a:defPPr/>
            <a:lvl1pPr indent="0" lvl="0" marL="0">
              <a:buNone/>
              <a:defRPr sz="1400"/>
            </a:lvl1pPr>
            <a:lvl2pPr indent="0" lvl="1" marL="457178">
              <a:buNone/>
              <a:defRPr sz="1200"/>
            </a:lvl2pPr>
            <a:lvl3pPr indent="0" lvl="2" marL="914355">
              <a:buNone/>
              <a:defRPr sz="1000"/>
            </a:lvl3pPr>
            <a:lvl4pPr indent="0" lvl="3" marL="1371532">
              <a:buNone/>
              <a:defRPr sz="900"/>
            </a:lvl4pPr>
            <a:lvl5pPr indent="0" lvl="4" marL="1828708">
              <a:buNone/>
              <a:defRPr sz="900"/>
            </a:lvl5pPr>
            <a:lvl6pPr indent="0" lvl="5" marL="2285886">
              <a:buNone/>
              <a:defRPr sz="900"/>
            </a:lvl6pPr>
            <a:lvl7pPr indent="0" lvl="6" marL="2743064">
              <a:buNone/>
              <a:defRPr sz="900"/>
            </a:lvl7pPr>
            <a:lvl8pPr indent="0" lvl="7" marL="3200240">
              <a:buNone/>
              <a:defRPr sz="900"/>
            </a:lvl8pPr>
            <a:lvl9pPr indent="0" lvl="8" marL="3657417">
              <a:buNone/>
              <a:defRPr sz="900"/>
            </a:lvl9pPr>
          </a:lstStyle>
          <a:p>
            <a:pPr lvl="0"/>
            <a:r>
              <a:t>Образец текста</a:t>
            </a:r>
          </a:p>
        </p:txBody>
      </p:sp>
      <p:sp>
        <p:nvSpPr>
          <p:cNvPr hidden="false" id="39" name="Shape 39"/>
          <p:cNvSpPr txBox="true"/>
          <p:nvPr isPhoto="false">
            <p:ph idx="10" type="dt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13.01.2026</a:t>
            </a:r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40" name="Shape 40"/>
          <p:cNvSpPr txBox="true"/>
          <p:nvPr isPhoto="false">
            <p:ph idx="11" type="ftr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41" name="Shape 41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fld id="{9CFDFB0A-EEBB-4DD9-ACB1-EAA92B430E68}" type="slidenum">
              <a:rPr>
                <a:solidFill>
                  <a:srgbClr val="000000">
                    <a:tint val="75000"/>
                  </a:srgbClr>
                </a:solidFill>
              </a:rPr>
              <a:t>&lt;#&gt;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</p:cSld>
</p:sldLayout>
</file>

<file path=ppt/slideMasters/_rels/slideMaster1.xml.rels><?xml version="1.0" encoding="UTF-8" standalone="no" ?>
<Relationships xmlns="http://schemas.openxmlformats.org/package/2006/relationships">
  <Relationship Id="rId3" Target="../slideLayouts/slideLayout2.xml" Type="http://schemas.openxmlformats.org/officeDocument/2006/relationships/slideLayout"/>
  <Relationship Id="rId11" Target="../slideLayouts/slideLayout10.xml" Type="http://schemas.openxmlformats.org/officeDocument/2006/relationships/slideLayout"/>
  <Relationship Id="rId8" Target="../slideLayouts/slideLayout7.xml" Type="http://schemas.openxmlformats.org/officeDocument/2006/relationships/slideLayout"/>
  <Relationship Id="rId5" Target="../slideLayouts/slideLayout4.xml" Type="http://schemas.openxmlformats.org/officeDocument/2006/relationships/slideLayout"/>
  <Relationship Id="rId12" Target="../slideLayouts/slideLayout11.xml" Type="http://schemas.openxmlformats.org/officeDocument/2006/relationships/slideLayout"/>
  <Relationship Id="rId4" Target="../slideLayouts/slideLayout3.xml" Type="http://schemas.openxmlformats.org/officeDocument/2006/relationships/slideLayout"/>
  <Relationship Id="rId10" Target="../slideLayouts/slideLayout9.xml" Type="http://schemas.openxmlformats.org/officeDocument/2006/relationships/slideLayout"/>
  <Relationship Id="rId6" Target="../slideLayouts/slideLayout5.xml" Type="http://schemas.openxmlformats.org/officeDocument/2006/relationships/slideLayout"/>
  <Relationship Id="rId2" Target="../slideLayouts/slideLayout1.xml" Type="http://schemas.openxmlformats.org/officeDocument/2006/relationships/slideLayout"/>
  <Relationship Id="rId1" Target="../theme/theme1.xml" Type="http://schemas.openxmlformats.org/officeDocument/2006/relationships/theme"/>
  <Relationship Id="rId14" Target="../media/1.jpeg" Type="http://schemas.openxmlformats.org/officeDocument/2006/relationships/image"/>
  <Relationship Id="rId9" Target="../slideLayouts/slideLayout8.xml" Type="http://schemas.openxmlformats.org/officeDocument/2006/relationships/slideLayout"/>
  <Relationship Id="rId7" Target="../slideLayouts/slideLayout6.xml" Type="http://schemas.openxmlformats.org/officeDocument/2006/relationships/slideLayout"/>
  <Relationship Id="rId13" Target="../slideLayouts/slideLayout12.xml" Type="http://schemas.openxmlformats.org/officeDocument/2006/relationships/slideLayout"/>
</Relationships>

</file>

<file path=ppt/slideMasters/slideMaster1.xml><?xml version="1.0" encoding="utf-8"?>
<p:sldMaster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>
  <p:cSld name="">
    <p:bg>
      <p:bgPr>
        <a:blipFill>
          <a:blip r:embed="rId14"/>
          <a:stretch/>
        </a:blipFill>
      </p:bgPr>
    </p:bg>
    <p:spTree>
      <p:nvGrpSpPr>
        <p:cNvPr hidden="false" id="1" name="GroupShape 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" name="Shape 2"/>
          <p:cNvSpPr txBox="true"/>
          <p:nvPr isPhoto="false">
            <p:ph idx="0" type="title"/>
          </p:nvPr>
        </p:nvSpPr>
        <p:spPr>
          <a:xfrm flipH="false" flipV="false" rot="0">
            <a:off x="611560" y="205978"/>
            <a:ext cx="8075239" cy="857250"/>
          </a:xfrm>
          <a:prstGeom prst="rect">
            <a:avLst/>
          </a:prstGeom>
        </p:spPr>
        <p:txBody>
          <a:bodyPr anchor="ctr" bIns="45720" lIns="91440" rIns="91440" tIns="45720" vert="horz">
            <a:normAutofit fontScale="100%" lnSpcReduction="0%"/>
          </a:bodyPr>
          <a:p>
            <a:r>
              <a:t>Образец заголовка</a:t>
            </a:r>
          </a:p>
        </p:txBody>
      </p:sp>
      <p:sp>
        <p:nvSpPr>
          <p:cNvPr hidden="false" id="3" name="Shape 3"/>
          <p:cNvSpPr txBox="true"/>
          <p:nvPr isPhoto="false">
            <p:ph idx="1" type="body"/>
          </p:nvPr>
        </p:nvSpPr>
        <p:spPr>
          <a:xfrm flipH="false" flipV="false" rot="0">
            <a:off x="611560" y="1200151"/>
            <a:ext cx="8075239" cy="3394472"/>
          </a:xfrm>
          <a:prstGeom prst="rect">
            <a:avLst/>
          </a:prstGeom>
        </p:spPr>
        <p:txBody>
          <a:bodyPr bIns="45720" lIns="91440" rIns="91440" tIns="45720" vert="horz">
            <a:normAutofit fontScale="100%" lnSpcReduction="0%"/>
          </a:bodyPr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hidden="false" id="4" name="Shape 4"/>
          <p:cNvSpPr txBox="true"/>
          <p:nvPr isPhoto="false">
            <p:ph idx="2" type="dt"/>
          </p:nvPr>
        </p:nvSpPr>
        <p:spPr>
          <a:xfrm flipH="false" flipV="false" rot="0">
            <a:off x="611560" y="4767264"/>
            <a:ext cx="2133600" cy="273844"/>
          </a:xfrm>
          <a:prstGeom prst="rect">
            <a:avLst/>
          </a:prstGeom>
        </p:spPr>
        <p:txBody>
          <a:bodyPr anchor="ctr" bIns="45720" lIns="91440" rIns="91440" tIns="45720" vert="horz"/>
          <a:lstStyle>
            <a:defPPr/>
            <a:lvl1pPr algn="l" indent="0" lvl="0" marL="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algn="l" indent="0" lvl="1" marL="3429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0287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3716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17145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0574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24003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27432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>
                <a:solidFill>
                  <a:srgbClr val="000000">
                    <a:tint val="75000"/>
                  </a:srgbClr>
                </a:solidFill>
              </a:rPr>
              <a:t>13.01.2026</a:t>
            </a:r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5" name="Shape 5"/>
          <p:cNvSpPr txBox="true"/>
          <p:nvPr isPhoto="false">
            <p:ph idx="3" type="ftr"/>
          </p:nvPr>
        </p:nvSpPr>
        <p:spPr>
          <a:xfrm flipH="false" flipV="false" rot="0">
            <a:off x="3124200" y="4767264"/>
            <a:ext cx="2895600" cy="273844"/>
          </a:xfrm>
          <a:prstGeom prst="rect">
            <a:avLst/>
          </a:prstGeom>
        </p:spPr>
        <p:txBody>
          <a:bodyPr anchor="ctr" bIns="45720" lIns="91440" rIns="91440" tIns="45720" vert="horz"/>
          <a:lstStyle>
            <a:defPPr/>
            <a:lvl1pPr algn="ctr" indent="0" lvl="0" marL="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algn="l" indent="0" lvl="1" marL="3429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0287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3716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17145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0574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24003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27432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6" name="Shape 6"/>
          <p:cNvSpPr txBox="true"/>
          <p:nvPr isPhoto="false">
            <p:ph idx="4" type="sldNum"/>
          </p:nvPr>
        </p:nvSpPr>
        <p:spPr>
          <a:xfrm flipH="false" flipV="false" rot="0">
            <a:off x="7010399" y="10563"/>
            <a:ext cx="2133600" cy="273844"/>
          </a:xfrm>
          <a:prstGeom prst="rect">
            <a:avLst/>
          </a:prstGeom>
        </p:spPr>
        <p:txBody>
          <a:bodyPr anchor="ctr" bIns="45720" lIns="91440" rIns="91440" tIns="45720" vert="horz"/>
          <a:lstStyle>
            <a:defPPr/>
            <a:lvl1pPr algn="r" indent="0" lvl="0" marL="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algn="l" indent="0" lvl="1" marL="3429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0287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3716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17145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0574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24003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27432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2B089890-914B-462D-BFFD-8912EF1998EB}" type="slidenum">
              <a:rPr>
                <a:solidFill>
                  <a:srgbClr val="000000">
                    <a:tint val="75000"/>
                  </a:srgbClr>
                </a:solidFill>
              </a:rPr>
              <a:t>&lt;#&gt;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xStyles>
    <p:titleStyle>
      <a:defPPr/>
      <a:lvl1pPr algn="ctr" lvl="0">
        <a:spcBef>
          <a:spcPts val="0"/>
        </a:spcBef>
        <a:buNone/>
        <a:defRPr b="true"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defPPr/>
      <a:lvl1pPr algn="l" indent="-342884" lvl="0" marL="342884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algn="l" indent="-285736" lvl="1" marL="742912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algn="l" indent="-228587" lvl="2" marL="1142944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algn="l" indent="-228587" lvl="3" marL="160012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algn="l" indent="-228587" lvl="4" marL="2057296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algn="l" indent="-228587" lvl="5" marL="2514474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algn="l" indent="-228587" lvl="6" marL="2971651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algn="l" indent="-228587" lvl="7" marL="3428829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algn="l" indent="-228587" lvl="8" marL="3886005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/>
      <a:lvl1pPr algn="l" indent="0" lvl="0" marL="0">
        <a:defRPr sz="1800">
          <a:latin typeface="+mn-lt"/>
          <a:ea typeface="+mn-ea"/>
          <a:cs typeface="+mn-cs"/>
        </a:defRPr>
      </a:lvl1pPr>
      <a:lvl2pPr algn="l" indent="0" lvl="1" marL="457178">
        <a:defRPr sz="1800">
          <a:latin typeface="+mn-lt"/>
          <a:ea typeface="+mn-ea"/>
          <a:cs typeface="+mn-cs"/>
        </a:defRPr>
      </a:lvl2pPr>
      <a:lvl3pPr algn="l" indent="0" lvl="2" marL="914355">
        <a:defRPr sz="1800">
          <a:latin typeface="+mn-lt"/>
          <a:ea typeface="+mn-ea"/>
          <a:cs typeface="+mn-cs"/>
        </a:defRPr>
      </a:lvl3pPr>
      <a:lvl4pPr algn="l" indent="0" lvl="3" marL="1371532">
        <a:defRPr sz="1800">
          <a:latin typeface="+mn-lt"/>
          <a:ea typeface="+mn-ea"/>
          <a:cs typeface="+mn-cs"/>
        </a:defRPr>
      </a:lvl4pPr>
      <a:lvl5pPr algn="l" indent="0" lvl="4" marL="1828708">
        <a:defRPr sz="1800">
          <a:latin typeface="+mn-lt"/>
          <a:ea typeface="+mn-ea"/>
          <a:cs typeface="+mn-cs"/>
        </a:defRPr>
      </a:lvl5pPr>
      <a:lvl6pPr algn="l" indent="0" lvl="5" marL="2285886">
        <a:defRPr sz="1800">
          <a:latin typeface="+mn-lt"/>
          <a:ea typeface="+mn-ea"/>
          <a:cs typeface="+mn-cs"/>
        </a:defRPr>
      </a:lvl6pPr>
      <a:lvl7pPr algn="l" indent="0" lvl="6" marL="2743064">
        <a:defRPr sz="1800">
          <a:latin typeface="+mn-lt"/>
          <a:ea typeface="+mn-ea"/>
          <a:cs typeface="+mn-cs"/>
        </a:defRPr>
      </a:lvl7pPr>
      <a:lvl8pPr algn="l" indent="0" lvl="7" marL="3200240">
        <a:defRPr sz="1800">
          <a:latin typeface="+mn-lt"/>
          <a:ea typeface="+mn-ea"/>
          <a:cs typeface="+mn-cs"/>
        </a:defRPr>
      </a:lvl8pPr>
      <a:lvl9pPr algn="l" indent="0" lvl="8" marL="3657417">
        <a:defRPr sz="1800"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no" ?>
<Relationships xmlns="http://schemas.openxmlformats.org/package/2006/relationships">
  <Relationship Id="rId1" Target="../slideLayouts/slideLayout1.xml" Type="http://schemas.openxmlformats.org/officeDocument/2006/relationships/slideLayout"/>
</Relationships>

</file>

<file path=ppt/slides/_rels/slide10.xml.rels><?xml version="1.0" encoding="UTF-8" standalone="no" ?>
<Relationships xmlns="http://schemas.openxmlformats.org/package/2006/relationships">
  <Relationship Id="rId1" Target="../slideLayouts/slideLayout6.xml" Type="http://schemas.openxmlformats.org/officeDocument/2006/relationships/slideLayout"/>
</Relationships>

</file>

<file path=ppt/slides/_rels/slide11.xml.rels><?xml version="1.0" encoding="UTF-8" standalone="no" ?>
<Relationships xmlns="http://schemas.openxmlformats.org/package/2006/relationships">
  <Relationship Id="rId1" Target="../slideLayouts/slideLayout6.xml" Type="http://schemas.openxmlformats.org/officeDocument/2006/relationships/slideLayout"/>
</Relationships>

</file>

<file path=ppt/slides/_rels/slide12.xml.rels><?xml version="1.0" encoding="UTF-8" standalone="no" ?>
<Relationships xmlns="http://schemas.openxmlformats.org/package/2006/relationships">
  <Relationship Id="rId1" Target="../slideLayouts/slideLayout6.xml" Type="http://schemas.openxmlformats.org/officeDocument/2006/relationships/slideLayout"/>
</Relationships>

</file>

<file path=ppt/slides/_rels/slide13.xml.rels><?xml version="1.0" encoding="UTF-8" standalone="no" ?>
<Relationships xmlns="http://schemas.openxmlformats.org/package/2006/relationships">
  <Relationship Id="rId1" Target="../slideLayouts/slideLayout6.xml" Type="http://schemas.openxmlformats.org/officeDocument/2006/relationships/slideLayout"/>
</Relationships>

</file>

<file path=ppt/slides/_rels/slide14.xml.rels><?xml version="1.0" encoding="UTF-8" standalone="no" ?>
<Relationships xmlns="http://schemas.openxmlformats.org/package/2006/relationships">
  <Relationship Id="rId1" Target="../slideLayouts/slideLayout6.xml" Type="http://schemas.openxmlformats.org/officeDocument/2006/relationships/slideLayout"/>
</Relationships>

</file>

<file path=ppt/slides/_rels/slide15.xml.rels><?xml version="1.0" encoding="UTF-8" standalone="no" ?>
<Relationships xmlns="http://schemas.openxmlformats.org/package/2006/relationships">
  <Relationship Id="rId1" Target="../slideLayouts/slideLayout6.xml" Type="http://schemas.openxmlformats.org/officeDocument/2006/relationships/slideLayout"/>
</Relationships>

</file>

<file path=ppt/slides/_rels/slide16.xml.rels><?xml version="1.0" encoding="UTF-8" standalone="no" ?>
<Relationships xmlns="http://schemas.openxmlformats.org/package/2006/relationships">
  <Relationship Id="rId1" Target="../slideLayouts/slideLayout6.xml" Type="http://schemas.openxmlformats.org/officeDocument/2006/relationships/slideLayout"/>
</Relationships>

</file>

<file path=ppt/slides/_rels/slide17.xml.rels><?xml version="1.0" encoding="UTF-8" standalone="no" ?>
<Relationships xmlns="http://schemas.openxmlformats.org/package/2006/relationships">
  <Relationship Id="rId1" Target="../slideLayouts/slideLayout6.xml" Type="http://schemas.openxmlformats.org/officeDocument/2006/relationships/slideLayout"/>
</Relationships>

</file>

<file path=ppt/slides/_rels/slide18.xml.rels><?xml version="1.0" encoding="UTF-8" standalone="no" ?>
<Relationships xmlns="http://schemas.openxmlformats.org/package/2006/relationships">
  <Relationship Id="rId1" Target="../slideLayouts/slideLayout6.xml" Type="http://schemas.openxmlformats.org/officeDocument/2006/relationships/slideLayout"/>
</Relationships>

</file>

<file path=ppt/slides/_rels/slide19.xml.rels><?xml version="1.0" encoding="UTF-8" standalone="no" ?>
<Relationships xmlns="http://schemas.openxmlformats.org/package/2006/relationships">
  <Relationship Id="rId1" Target="../slideLayouts/slideLayout6.xml" Type="http://schemas.openxmlformats.org/officeDocument/2006/relationships/slideLayout"/>
</Relationships>

</file>

<file path=ppt/slides/_rels/slide2.xml.rels><?xml version="1.0" encoding="UTF-8" standalone="no" ?>
<Relationships xmlns="http://schemas.openxmlformats.org/package/2006/relationships">
  <Relationship Id="rId1" Target="../media/2.jpeg" Type="http://schemas.openxmlformats.org/officeDocument/2006/relationships/image"/>
  <Relationship Id="rId2" Target="../slideLayouts/slideLayout12.xml" Type="http://schemas.openxmlformats.org/officeDocument/2006/relationships/slideLayout"/>
</Relationships>

</file>

<file path=ppt/slides/_rels/slide20.xml.rels><?xml version="1.0" encoding="UTF-8" standalone="no" ?>
<Relationships xmlns="http://schemas.openxmlformats.org/package/2006/relationships">
  <Relationship Id="rId1" Target="../slideLayouts/slideLayout6.xml" Type="http://schemas.openxmlformats.org/officeDocument/2006/relationships/slideLayout"/>
</Relationships>

</file>

<file path=ppt/slides/_rels/slide21.xml.rels><?xml version="1.0" encoding="UTF-8" standalone="no" ?>
<Relationships xmlns="http://schemas.openxmlformats.org/package/2006/relationships">
  <Relationship Id="rId1" Target="../slideLayouts/slideLayout6.xml" Type="http://schemas.openxmlformats.org/officeDocument/2006/relationships/slideLayout"/>
</Relationships>

</file>

<file path=ppt/slides/_rels/slide22.xml.rels><?xml version="1.0" encoding="UTF-8" standalone="no" ?>
<Relationships xmlns="http://schemas.openxmlformats.org/package/2006/relationships">
  <Relationship Id="rId1" Target="../slideLayouts/slideLayout6.xml" Type="http://schemas.openxmlformats.org/officeDocument/2006/relationships/slideLayout"/>
</Relationships>

</file>

<file path=ppt/slides/_rels/slide23.xml.rels><?xml version="1.0" encoding="UTF-8" standalone="no" ?>
<Relationships xmlns="http://schemas.openxmlformats.org/package/2006/relationships">
  <Relationship Id="rId1" Target="../slideLayouts/slideLayout6.xml" Type="http://schemas.openxmlformats.org/officeDocument/2006/relationships/slideLayout"/>
</Relationships>

</file>

<file path=ppt/slides/_rels/slide24.xml.rels><?xml version="1.0" encoding="UTF-8" standalone="no" ?>
<Relationships xmlns="http://schemas.openxmlformats.org/package/2006/relationships">
  <Relationship Id="rId1" Target="../slideLayouts/slideLayout6.xml" Type="http://schemas.openxmlformats.org/officeDocument/2006/relationships/slideLayout"/>
</Relationships>

</file>

<file path=ppt/slides/_rels/slide25.xml.rels><?xml version="1.0" encoding="UTF-8" standalone="no" ?>
<Relationships xmlns="http://schemas.openxmlformats.org/package/2006/relationships">
  <Relationship Id="rId1" Target="../slideLayouts/slideLayout6.xml" Type="http://schemas.openxmlformats.org/officeDocument/2006/relationships/slideLayout"/>
</Relationships>

</file>

<file path=ppt/slides/_rels/slide26.xml.rels><?xml version="1.0" encoding="UTF-8" standalone="no" ?>
<Relationships xmlns="http://schemas.openxmlformats.org/package/2006/relationships">
  <Relationship Id="rId1" Target="../slideLayouts/slideLayout6.xml" Type="http://schemas.openxmlformats.org/officeDocument/2006/relationships/slideLayout"/>
</Relationships>

</file>

<file path=ppt/slides/_rels/slide27.xml.rels><?xml version="1.0" encoding="UTF-8" standalone="no" ?>
<Relationships xmlns="http://schemas.openxmlformats.org/package/2006/relationships">
  <Relationship Id="rId1" Target="../slideLayouts/slideLayout6.xml" Type="http://schemas.openxmlformats.org/officeDocument/2006/relationships/slideLayout"/>
</Relationships>

</file>

<file path=ppt/slides/_rels/slide28.xml.rels><?xml version="1.0" encoding="UTF-8" standalone="no" ?>
<Relationships xmlns="http://schemas.openxmlformats.org/package/2006/relationships">
  <Relationship Id="rId1" Target="../slideLayouts/slideLayout6.xml" Type="http://schemas.openxmlformats.org/officeDocument/2006/relationships/slideLayout"/>
</Relationships>

</file>

<file path=ppt/slides/_rels/slide29.xml.rels><?xml version="1.0" encoding="UTF-8" standalone="no" ?>
<Relationships xmlns="http://schemas.openxmlformats.org/package/2006/relationships">
  <Relationship Id="rId1" Target="../slideLayouts/slideLayout6.xml" Type="http://schemas.openxmlformats.org/officeDocument/2006/relationships/slideLayout"/>
</Relationships>

</file>

<file path=ppt/slides/_rels/slide3.xml.rels><?xml version="1.0" encoding="UTF-8" standalone="no" ?>
<Relationships xmlns="http://schemas.openxmlformats.org/package/2006/relationships">
  <Relationship Id="rId1" Target="../slideLayouts/slideLayout6.xml" Type="http://schemas.openxmlformats.org/officeDocument/2006/relationships/slideLayout"/>
</Relationships>

</file>

<file path=ppt/slides/_rels/slide30.xml.rels><?xml version="1.0" encoding="UTF-8" standalone="no" ?>
<Relationships xmlns="http://schemas.openxmlformats.org/package/2006/relationships">
  <Relationship Id="rId1" Target="../slideLayouts/slideLayout6.xml" Type="http://schemas.openxmlformats.org/officeDocument/2006/relationships/slideLayout"/>
</Relationships>

</file>

<file path=ppt/slides/_rels/slide4.xml.rels><?xml version="1.0" encoding="UTF-8" standalone="no" ?>
<Relationships xmlns="http://schemas.openxmlformats.org/package/2006/relationships">
  <Relationship Id="rId1" Target="../slideLayouts/slideLayout6.xml" Type="http://schemas.openxmlformats.org/officeDocument/2006/relationships/slideLayout"/>
</Relationships>

</file>

<file path=ppt/slides/_rels/slide5.xml.rels><?xml version="1.0" encoding="UTF-8" standalone="no" ?>
<Relationships xmlns="http://schemas.openxmlformats.org/package/2006/relationships">
  <Relationship Id="rId1" Target="../slideLayouts/slideLayout6.xml" Type="http://schemas.openxmlformats.org/officeDocument/2006/relationships/slideLayout"/>
</Relationships>

</file>

<file path=ppt/slides/_rels/slide6.xml.rels><?xml version="1.0" encoding="UTF-8" standalone="no" ?>
<Relationships xmlns="http://schemas.openxmlformats.org/package/2006/relationships">
  <Relationship Id="rId1" Target="../slideLayouts/slideLayout6.xml" Type="http://schemas.openxmlformats.org/officeDocument/2006/relationships/slideLayout"/>
</Relationships>

</file>

<file path=ppt/slides/_rels/slide7.xml.rels><?xml version="1.0" encoding="UTF-8" standalone="no" ?>
<Relationships xmlns="http://schemas.openxmlformats.org/package/2006/relationships">
  <Relationship Id="rId1" Target="../slideLayouts/slideLayout6.xml" Type="http://schemas.openxmlformats.org/officeDocument/2006/relationships/slideLayout"/>
</Relationships>

</file>

<file path=ppt/slides/_rels/slide8.xml.rels><?xml version="1.0" encoding="UTF-8" standalone="no" ?>
<Relationships xmlns="http://schemas.openxmlformats.org/package/2006/relationships">
  <Relationship Id="rId1" Target="../slideLayouts/slideLayout6.xml" Type="http://schemas.openxmlformats.org/officeDocument/2006/relationships/slideLayout"/>
</Relationships>

</file>

<file path=ppt/slides/_rels/slide9.xml.rels><?xml version="1.0" encoding="UTF-8" standalone="no" ?>
<Relationships xmlns="http://schemas.openxmlformats.org/package/2006/relationships">
  <Relationship Id="rId1" Target="../slideLayouts/slideLayout6.xml" Type="http://schemas.openxmlformats.org/officeDocument/2006/relationships/slideLayout"/>
</Relationships>

</file>

<file path=ppt/slides/slide1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82" name="GroupShape 8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83" name="Shape 83"/>
          <p:cNvSpPr txBox="false"/>
          <p:nvPr isPhoto="false"/>
        </p:nvSpPr>
        <p:spPr>
          <a:xfrm flipH="false" flipV="false" rot="0">
            <a:off x="539552" y="3939902"/>
            <a:ext cx="8604448" cy="846094"/>
          </a:xfrm>
          <a:prstGeom prst="rect">
            <a:avLst/>
          </a:prstGeom>
          <a:noFill/>
          <a:ln>
            <a:noFill/>
          </a:ln>
        </p:spPr>
        <p:txBody>
          <a:bodyPr anchor="ctr" bIns="45720" lIns="91440" rIns="91440" tIns="45720"/>
          <a:p>
            <a:pPr algn="ctr" indent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b="false" cap="none" i="false" spc="0" strike="noStrike" sz="2800" u="none">
              <a:solidFill>
                <a:srgbClr val="0033CC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hidden="false" id="84" name="Shape 84"/>
          <p:cNvSpPr txBox="false"/>
          <p:nvPr isPhoto="false"/>
        </p:nvSpPr>
        <p:spPr>
          <a:xfrm flipH="false" flipV="false" rot="0">
            <a:off x="327968" y="1097541"/>
            <a:ext cx="8280919" cy="553960"/>
          </a:xfrm>
          <a:prstGeom prst="rect">
            <a:avLst/>
          </a:prstGeom>
        </p:spPr>
        <p:txBody>
          <a:bodyPr bIns="45702" lIns="91404" rIns="91404" tIns="45702" wrap="square">
            <a:spAutoFit/>
          </a:bodyPr>
          <a:p>
            <a:pPr algn="ctr" indent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b="true" cap="none" i="false" spc="0" strike="noStrike" sz="3000" u="none">
              <a:solidFill>
                <a:srgbClr val="00206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hidden="false" id="85" name="Shape 85"/>
          <p:cNvSpPr txBox="false"/>
          <p:nvPr isPhoto="false"/>
        </p:nvSpPr>
        <p:spPr>
          <a:xfrm flipH="false" flipV="false" rot="0">
            <a:off x="701316" y="1130418"/>
            <a:ext cx="8280919" cy="1384957"/>
          </a:xfrm>
          <a:prstGeom prst="rect">
            <a:avLst/>
          </a:prstGeom>
        </p:spPr>
        <p:txBody>
          <a:bodyPr bIns="45702" lIns="91404" rIns="91404" tIns="45702" wrap="square">
            <a:spAutoFit/>
          </a:bodyPr>
          <a:p>
            <a:pPr algn="ctr" indent="0" marL="0"/>
            <a:r>
              <a:rPr b="true" sz="2800">
                <a:solidFill>
                  <a:srgbClr val="17375E"/>
                </a:solidFill>
                <a:latin typeface="+mj-lt"/>
                <a:ea typeface="+mj-ea"/>
                <a:cs typeface="+mj-cs"/>
              </a:rPr>
              <a:t>Эксперимент</a:t>
            </a:r>
            <a:r>
              <a:rPr b="true" sz="280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 по расширению доступности 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ctr" indent="0" marL="0"/>
            <a:r>
              <a:rPr b="true" sz="2800">
                <a:solidFill>
                  <a:schemeClr val="tx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среднего профессионального образования в Республике Татарстан 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86" name="Shape 86"/>
          <p:cNvSpPr txBox="true"/>
          <p:nvPr isPhoto="false"/>
        </p:nvSpPr>
        <p:spPr>
          <a:xfrm flipH="false" flipV="false" rot="0">
            <a:off x="5292080" y="-581"/>
            <a:ext cx="4752528" cy="576064"/>
          </a:xfrm>
          <a:prstGeom prst="rect">
            <a:avLst/>
          </a:prstGeom>
        </p:spPr>
        <p:txBody>
          <a:bodyPr anchor="ctr" bIns="45720" lIns="91440" rIns="91440" tIns="45720" vert="horz">
            <a:noAutofit/>
          </a:bodyPr>
          <a:lstStyle>
            <a:defPPr/>
            <a:lvl1pPr algn="ctr" indent="0" lvl="0" marL="0">
              <a:spcBef>
                <a:spcPts val="0"/>
              </a:spcBef>
              <a:buNone/>
              <a:defRPr b="true"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indent="0" lvl="1" marL="3429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algn="l" indent="0" lvl="2" marL="6858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algn="l" indent="0" lvl="3" marL="10287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algn="l" indent="0" lvl="4" marL="13716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algn="l" indent="0" lvl="5" marL="17145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algn="l" indent="0" lvl="6" marL="20574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algn="l" indent="0" lvl="7" marL="24003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algn="l" indent="0" lvl="8" marL="2743200">
              <a:defRPr sz="135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indent="0" lvl="0" marL="0" marR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false" cap="none" i="true" spc="0" strike="noStrike" sz="2400" u="none">
              <a:solidFill>
                <a:srgbClr val="FF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hidden="false" id="87" name="Shape 87"/>
          <p:cNvSpPr txBox="true"/>
          <p:nvPr isPhoto="false">
            <p:ph idx="1" type="subTitle"/>
          </p:nvPr>
        </p:nvSpPr>
        <p:spPr>
          <a:xfrm flipH="false" flipV="false" rot="0">
            <a:off x="4604197" y="4332399"/>
            <a:ext cx="4456584" cy="621576"/>
          </a:xfrm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pPr algn="just" indent="0" marL="0">
              <a:spcBef>
                <a:spcPts val="0"/>
              </a:spcBef>
              <a:buFont typeface="Arial"/>
              <a:buNone/>
            </a:pPr>
            <a:r>
              <a:rPr sz="1400">
                <a:solidFill>
                  <a:schemeClr val="accent1">
                    <a:lumMod val="50000"/>
                  </a:schemeClr>
                </a:solidFill>
              </a:rPr>
              <a:t>Музипов Р.Г., первый заместитель министра образования и науки Республики Татарстан</a:t>
            </a:r>
          </a:p>
          <a:p>
            <a:pPr algn="just" indent="0" marL="0">
              <a:spcBef>
                <a:spcPts val="0"/>
              </a:spcBef>
              <a:buFont typeface="Arial"/>
              <a:buNone/>
            </a:pPr>
            <a:endParaRPr sz="140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hidden="false" id="88" name="Shape 88"/>
          <p:cNvSpPr txBox="false"/>
          <p:nvPr isPhoto="false"/>
        </p:nvSpPr>
        <p:spPr>
          <a:xfrm flipH="false" flipV="false" rot="0">
            <a:off x="1330466" y="4155888"/>
            <a:ext cx="7488832" cy="0"/>
          </a:xfrm>
          <a:prstGeom prst="line">
            <a:avLst/>
          </a:prstGeom>
          <a:ln w="76200">
            <a:solidFill>
              <a:srgbClr val="8A8AD0"/>
            </a:solidFill>
            <a:prstDash val="solid"/>
          </a:ln>
        </p:spPr>
        <p:style>
          <a:lnRef idx="0"/>
          <a:fillRef idx="0">
            <a:schemeClr val="accent1"/>
          </a:fillRef>
          <a:effectRef idx="0"/>
          <a:fontRef idx="none"/>
        </p:style>
      </p:sp>
    </p:spTree>
  </p:cSld>
</p:sld>
</file>

<file path=ppt/slides/slide10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29" name="GroupShape 12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30" name="Shape 130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r" indent="0" marL="0"/>
            <a:fld id="{B62EEA24-1CE6-4597-A3CC-356BB24ECFDE}" type="slidenum">
              <a:rPr>
                <a:solidFill>
                  <a:srgbClr val="000000">
                    <a:tint val="75000"/>
                  </a:srgbClr>
                </a:solidFill>
              </a:rPr>
              <a:t>10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131" name="Shape 131"/>
          <p:cNvSpPr txBox="false"/>
          <p:nvPr isPhoto="false"/>
        </p:nvSpPr>
        <p:spPr>
          <a:xfrm flipH="false" flipV="false" rot="0">
            <a:off x="1017270" y="43761"/>
            <a:ext cx="7665719" cy="1287532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ctr" indent="0" marL="0">
              <a:lnSpc>
                <a:spcPct val="150000"/>
              </a:lnSpc>
            </a:pPr>
            <a:r>
              <a:rPr b="true" sz="18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Те, кто сдаст два экзамена, поступит на эти профессии однозначно? Детям можно не заниматься по остальным предметам школьной программы?</a:t>
            </a:r>
            <a:endParaRPr sz="1800">
              <a:solidFill>
                <a:srgbClr val="17375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32" name="Shape 132"/>
          <p:cNvSpPr txBox="false"/>
          <p:nvPr isPhoto="false"/>
        </p:nvSpPr>
        <p:spPr>
          <a:xfrm flipH="false" flipV="false" rot="0">
            <a:off x="742113" y="1740182"/>
            <a:ext cx="8216034" cy="2308324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>
              <a:lnSpc>
                <a:spcPct val="150000"/>
              </a:lnSpc>
            </a:pPr>
            <a:r>
              <a:rPr b="true" sz="16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Ответ: </a:t>
            </a:r>
            <a:r>
              <a:rPr sz="16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При поступлении на профессии/специальности из перечня поступающему будет гарантировано место за счет средств бюджета. Однако аттестат выдается в случае успешного освоения образовательной программы и успешного прохождения ОГЭ по предметам «Русский язык» и «Математика». Поэтому выпускники 9 классов должны будут успешно освоить и другие учебные предметы, получив отметки за четыре четверти и годовую отметку.</a:t>
            </a:r>
            <a:endParaRPr sz="1350">
              <a:solidFill>
                <a:srgbClr val="17375E"/>
              </a:solidFill>
              <a:latin typeface="+mn-lt"/>
              <a:ea typeface="+mn-ea"/>
              <a:cs typeface="+mn-cs"/>
            </a:endParaRPr>
          </a:p>
        </p:txBody>
      </p:sp>
    </p:spTree>
  </p:cSld>
</p:sld>
</file>

<file path=ppt/slides/slide11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33" name="GroupShape 13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34" name="Shape 134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r" indent="0" marL="0"/>
            <a:fld id="{84955348-EFE3-4B2C-9B06-70F1D5F0C739}" type="slidenum">
              <a:rPr>
                <a:solidFill>
                  <a:srgbClr val="000000">
                    <a:tint val="75000"/>
                  </a:srgbClr>
                </a:solidFill>
              </a:rPr>
              <a:t>11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135" name="Shape 135"/>
          <p:cNvSpPr txBox="false"/>
          <p:nvPr isPhoto="false"/>
        </p:nvSpPr>
        <p:spPr>
          <a:xfrm flipH="false" flipV="false" rot="0">
            <a:off x="1074420" y="147484"/>
            <a:ext cx="7322819" cy="872034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ctr" indent="0" marL="0">
              <a:lnSpc>
                <a:spcPct val="150000"/>
              </a:lnSpc>
            </a:pPr>
            <a:r>
              <a:rPr b="true" sz="18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Обучение профессиям и специальностям, определенным для эксперимента, будет бесплатным?</a:t>
            </a:r>
            <a:endParaRPr sz="1800">
              <a:solidFill>
                <a:srgbClr val="17375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36" name="Shape 136"/>
          <p:cNvSpPr txBox="false"/>
          <p:nvPr isPhoto="false"/>
        </p:nvSpPr>
        <p:spPr>
          <a:xfrm flipH="false" flipV="false" rot="0">
            <a:off x="838534" y="1792096"/>
            <a:ext cx="8031480" cy="1200329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>
              <a:lnSpc>
                <a:spcPct val="150000"/>
              </a:lnSpc>
            </a:pPr>
            <a:r>
              <a:rPr b="true" sz="16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Ответ: </a:t>
            </a:r>
            <a:r>
              <a:rPr sz="16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Да, по профессиям и специальностям из перечня обучение ведется в государственных профессиональных образовательных учреждениях за счет средств бюджета.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</p:sld>
</file>

<file path=ppt/slides/slide12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37" name="GroupShape 13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38" name="Shape 138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r" indent="0" marL="0"/>
            <a:fld id="{49BA8CBB-DFA9-467E-8615-F18FCEEAAD08}" type="slidenum">
              <a:rPr>
                <a:solidFill>
                  <a:srgbClr val="000000">
                    <a:tint val="75000"/>
                  </a:srgbClr>
                </a:solidFill>
              </a:rPr>
              <a:t>12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139" name="Shape 139"/>
          <p:cNvSpPr txBox="false"/>
          <p:nvPr isPhoto="false"/>
        </p:nvSpPr>
        <p:spPr>
          <a:xfrm flipH="false" flipV="false" rot="0">
            <a:off x="967739" y="-4677"/>
            <a:ext cx="7459980" cy="872034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ctr" indent="0" marL="0">
              <a:lnSpc>
                <a:spcPct val="150000"/>
              </a:lnSpc>
            </a:pPr>
            <a:r>
              <a:rPr b="true" sz="18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Будет ли конкурс аттестатов для ребят, которые захотят поступить на профессию/специальность из перечня?</a:t>
            </a:r>
            <a:endParaRPr b="false" i="false" sz="1800">
              <a:solidFill>
                <a:srgbClr val="17375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40" name="Shape 140"/>
          <p:cNvSpPr txBox="false"/>
          <p:nvPr isPhoto="false"/>
        </p:nvSpPr>
        <p:spPr>
          <a:xfrm flipH="false" flipV="false" rot="0">
            <a:off x="788670" y="980626"/>
            <a:ext cx="7818119" cy="1668214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>
              <a:lnSpc>
                <a:spcPct val="150000"/>
              </a:lnSpc>
            </a:pPr>
            <a:r>
              <a:rPr b="true" sz="14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Ответ: </a:t>
            </a:r>
            <a:r>
              <a:rPr sz="14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Нет, конкурса аттестатов не будет. Все школьники, успешно сдавшие два экзамена и получившие аттестат, гарантированно получат бюджетные места для подготовки по профессиям и специальностям из перечня. В случае отсутствия свободных мест в выбранной выпускником организации СПО будет предложено место в ином СПО из перечня. 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41" name="Shape 141"/>
          <p:cNvSpPr txBox="false"/>
          <p:nvPr isPhoto="false"/>
        </p:nvSpPr>
        <p:spPr>
          <a:xfrm flipH="false" flipV="false" rot="0">
            <a:off x="788670" y="3996444"/>
            <a:ext cx="7863840" cy="1021883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just" indent="0" marL="0">
              <a:lnSpc>
                <a:spcPct val="150000"/>
              </a:lnSpc>
            </a:pPr>
            <a:r>
              <a:rPr b="true" sz="14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Ответ: </a:t>
            </a:r>
            <a:r>
              <a:rPr sz="14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Нет, согласно ч. 4 ст. 4 Закона «Об эксперименте» прием по перечню профессий и специальностей, определенных для эксперимента, осуществляется вне зависимости от результатов ОГЭ. 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42" name="Shape 142"/>
          <p:cNvSpPr txBox="false"/>
          <p:nvPr isPhoto="false"/>
        </p:nvSpPr>
        <p:spPr>
          <a:xfrm flipH="false" flipV="false" rot="0">
            <a:off x="1093470" y="2648840"/>
            <a:ext cx="7254240" cy="1287532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ctr" indent="0" marL="0">
              <a:lnSpc>
                <a:spcPct val="150000"/>
              </a:lnSpc>
            </a:pPr>
            <a:r>
              <a:rPr b="true" sz="18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Будут ли учитываться результаты ОГЭ по русскому языку и математике для выпускников, которые захотят поступить на профессии/специальности из перечня?</a:t>
            </a:r>
            <a:endParaRPr b="false" i="false" sz="1800">
              <a:solidFill>
                <a:srgbClr val="17375E"/>
              </a:solidFill>
              <a:latin typeface="+mn-lt"/>
              <a:ea typeface="+mn-ea"/>
              <a:cs typeface="+mn-cs"/>
            </a:endParaRPr>
          </a:p>
        </p:txBody>
      </p:sp>
    </p:spTree>
  </p:cSld>
</p:sld>
</file>

<file path=ppt/slides/slide13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43" name="GroupShape 14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44" name="Shape 144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r" indent="0" marL="0"/>
            <a:fld id="{85BFC1CB-95EE-479D-B463-89EC95966CD1}" type="slidenum">
              <a:rPr>
                <a:solidFill>
                  <a:srgbClr val="000000">
                    <a:tint val="75000"/>
                  </a:srgbClr>
                </a:solidFill>
              </a:rPr>
              <a:t>13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145" name="Shape 145"/>
          <p:cNvSpPr txBox="false"/>
          <p:nvPr isPhoto="false"/>
        </p:nvSpPr>
        <p:spPr>
          <a:xfrm flipH="false" flipV="false" rot="0">
            <a:off x="944880" y="284407"/>
            <a:ext cx="7741919" cy="4016484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ctr" indent="0" marL="0">
              <a:lnSpc>
                <a:spcPct val="150000"/>
              </a:lnSpc>
            </a:pPr>
            <a:r>
              <a:rPr b="true" sz="18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Если выпускник сдает 4 экзамена, имеет ли он право подать документы на поступление по специальности/профессии из перечня и в один из этих колледжей. Или ему следует подать документы в другой колледж?</a:t>
            </a:r>
            <a:endParaRPr sz="1800">
              <a:solidFill>
                <a:srgbClr val="17375E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endParaRPr sz="1350">
              <a:solidFill>
                <a:srgbClr val="1A1A1A"/>
              </a:solidFill>
              <a:latin typeface="Calibri"/>
              <a:ea typeface="Calibri"/>
              <a:cs typeface="Calibri"/>
            </a:endParaRPr>
          </a:p>
          <a:p>
            <a:pPr algn="l" indent="0" marL="0"/>
            <a:endParaRPr sz="1350">
              <a:solidFill>
                <a:srgbClr val="1A1A1A"/>
              </a:solidFill>
              <a:latin typeface="Calibri"/>
              <a:ea typeface="Calibri"/>
              <a:cs typeface="Calibri"/>
            </a:endParaRPr>
          </a:p>
          <a:p>
            <a:pPr algn="just" indent="0" marL="0">
              <a:lnSpc>
                <a:spcPct val="150000"/>
              </a:lnSpc>
            </a:pPr>
            <a:r>
              <a:rPr b="true" sz="16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Ответ: </a:t>
            </a:r>
            <a:r>
              <a:rPr sz="16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Колледжи/техникумы, участвующие в эксперименте, будут принимать ребят и с двумя, и с четырьмя экзаменами. В них есть и другие профессии/специальности, но на профессии из перечня, конечно, можно поступать и с 4 экзаменами. Однако приоритет будут иметь ребята, участвующие в эксперименте (сдавшие 2 ОГЭ).</a:t>
            </a:r>
            <a:endParaRPr b="false" i="false" sz="1600">
              <a:solidFill>
                <a:srgbClr val="17375E"/>
              </a:solidFill>
              <a:latin typeface="+mn-lt"/>
              <a:ea typeface="+mn-ea"/>
              <a:cs typeface="+mn-cs"/>
            </a:endParaRPr>
          </a:p>
        </p:txBody>
      </p:sp>
    </p:spTree>
  </p:cSld>
</p:sld>
</file>

<file path=ppt/slides/slide14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46" name="GroupShape 14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47" name="Shape 147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r" indent="0" marL="0"/>
            <a:fld id="{931C8D52-ACFC-4798-AA94-121EA1471DA0}" type="slidenum">
              <a:rPr>
                <a:solidFill>
                  <a:srgbClr val="000000">
                    <a:tint val="75000"/>
                  </a:srgbClr>
                </a:solidFill>
              </a:rPr>
              <a:t>14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148" name="Shape 148"/>
          <p:cNvSpPr txBox="false"/>
          <p:nvPr isPhoto="false"/>
        </p:nvSpPr>
        <p:spPr>
          <a:xfrm flipH="false" flipV="false" rot="0">
            <a:off x="840739" y="1016730"/>
            <a:ext cx="7838440" cy="2308324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>
              <a:lnSpc>
                <a:spcPct val="150000"/>
              </a:lnSpc>
            </a:pPr>
            <a:r>
              <a:rPr b="true" sz="16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Ответ: </a:t>
            </a:r>
            <a:r>
              <a:rPr sz="16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Да, два успешно сданных экзамена действительно дадут право получить аттестат. </a:t>
            </a:r>
            <a:br>
              <a:rPr sz="1600">
                <a:solidFill>
                  <a:srgbClr val="17375E"/>
                </a:solidFill>
                <a:latin typeface="+mn-lt"/>
                <a:ea typeface="+mn-ea"/>
                <a:cs typeface="+mn-cs"/>
              </a:rPr>
            </a:br>
            <a:r>
              <a:rPr sz="16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Приемная комиссия в каждом колледже/техникуме увидит в цифровой информационной системе: сколько экзаменов сдавал конкретный человек. И примет документы на поступление только по тем профессиям, которые обозначены в перечне.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49" name="Shape 149"/>
          <p:cNvSpPr txBox="true"/>
          <p:nvPr isPhoto="false"/>
        </p:nvSpPr>
        <p:spPr>
          <a:xfrm flipH="false" flipV="false" rot="0">
            <a:off x="1519769" y="188289"/>
            <a:ext cx="6739602" cy="369332"/>
          </a:xfrm>
          <a:prstGeom prst="rect">
            <a:avLst/>
          </a:prstGeom>
          <a:noFill/>
        </p:spPr>
        <p:txBody>
          <a:bodyPr bIns="45720" lIns="91440" rIns="91440" tIns="45720" wrap="none">
            <a:spAutoFit/>
          </a:bodyPr>
          <a:p>
            <a:pPr algn="l" indent="0" marL="0"/>
            <a:r>
              <a:rPr b="true" sz="18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Получит ли аттестат выпускник участник эксперимента?</a:t>
            </a:r>
            <a:endParaRPr b="true" sz="1800">
              <a:solidFill>
                <a:srgbClr val="17375E"/>
              </a:solidFill>
              <a:latin typeface="+mn-lt"/>
              <a:ea typeface="+mn-ea"/>
              <a:cs typeface="+mn-cs"/>
            </a:endParaRPr>
          </a:p>
        </p:txBody>
      </p:sp>
    </p:spTree>
  </p:cSld>
</p:sld>
</file>

<file path=ppt/slides/slide15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50" name="GroupShape 150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51" name="Shape 151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r" indent="0" marL="0"/>
            <a:fld id="{82FFB8EC-4C78-4608-85A9-DB01FD0885EA}" type="slidenum">
              <a:rPr>
                <a:solidFill>
                  <a:srgbClr val="000000">
                    <a:tint val="75000"/>
                  </a:srgbClr>
                </a:solidFill>
              </a:rPr>
              <a:t>15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152" name="Shape 152"/>
          <p:cNvSpPr txBox="true"/>
          <p:nvPr isPhoto="false"/>
        </p:nvSpPr>
        <p:spPr>
          <a:xfrm flipH="false" flipV="false" rot="0">
            <a:off x="1422126" y="147484"/>
            <a:ext cx="6753772" cy="923330"/>
          </a:xfrm>
          <a:prstGeom prst="rect">
            <a:avLst/>
          </a:prstGeom>
          <a:noFill/>
        </p:spPr>
        <p:txBody>
          <a:bodyPr bIns="45720" lIns="91440" rIns="91440" tIns="45720" wrap="none">
            <a:spAutoFit/>
          </a:bodyPr>
          <a:p>
            <a:pPr algn="ctr" indent="0" marL="0">
              <a:lnSpc>
                <a:spcPct val="150000"/>
              </a:lnSpc>
            </a:pPr>
            <a:r>
              <a:rPr b="true" sz="18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Можно ли после обучения в СПО в рамках эксперимента</a:t>
            </a:r>
            <a:endParaRPr sz="1350">
              <a:solidFill>
                <a:srgbClr val="17375E"/>
              </a:solidFill>
              <a:latin typeface="+mn-lt"/>
              <a:ea typeface="+mn-ea"/>
              <a:cs typeface="+mn-cs"/>
            </a:endParaRPr>
          </a:p>
          <a:p>
            <a:pPr algn="ctr" indent="0" marL="0">
              <a:lnSpc>
                <a:spcPct val="150000"/>
              </a:lnSpc>
            </a:pPr>
            <a:r>
              <a:rPr b="true" sz="18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 продолжить обучение в вузе?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53" name="Shape 153"/>
          <p:cNvSpPr txBox="true"/>
          <p:nvPr isPhoto="false"/>
        </p:nvSpPr>
        <p:spPr>
          <a:xfrm flipH="false" flipV="false" rot="0">
            <a:off x="670560" y="1297577"/>
            <a:ext cx="8148319" cy="3531736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just" indent="0" marL="0">
              <a:lnSpc>
                <a:spcPct val="150000"/>
              </a:lnSpc>
            </a:pPr>
            <a:r>
              <a:rPr b="true" sz="16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Ответ: </a:t>
            </a:r>
            <a:r>
              <a:rPr sz="16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Можно. Лица, имеющие диплом СПО, будут приниматься в вузы </a:t>
            </a:r>
            <a:r>
              <a:rPr b="true" sz="1600" u="sng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по результатам вступительных испытаний</a:t>
            </a:r>
            <a:r>
              <a:rPr b="true" sz="16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 </a:t>
            </a:r>
            <a:r>
              <a:rPr sz="16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только при условии, что направленность (профиль) ОП ВО соответствует направленности (профилю) полученного ими в СПО. Соответствие направленности (профиля) ОП будет определять вуз.</a:t>
            </a:r>
            <a:r>
              <a:rPr b="true" sz="16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 </a:t>
            </a:r>
            <a:endParaRPr sz="1350">
              <a:solidFill>
                <a:srgbClr val="17375E"/>
              </a:solidFill>
              <a:latin typeface="+mn-lt"/>
              <a:ea typeface="+mn-ea"/>
              <a:cs typeface="+mn-cs"/>
            </a:endParaRPr>
          </a:p>
          <a:p>
            <a:pPr algn="just" indent="0" marL="0">
              <a:lnSpc>
                <a:spcPct val="150000"/>
              </a:lnSpc>
            </a:pPr>
            <a:endParaRPr sz="1600">
              <a:solidFill>
                <a:srgbClr val="17375E"/>
              </a:solidFill>
              <a:latin typeface="+mn-lt"/>
              <a:ea typeface="+mn-ea"/>
              <a:cs typeface="+mn-cs"/>
            </a:endParaRPr>
          </a:p>
          <a:p>
            <a:pPr algn="just" indent="0" marL="0">
              <a:lnSpc>
                <a:spcPct val="150000"/>
              </a:lnSpc>
            </a:pPr>
            <a:endParaRPr sz="1600">
              <a:solidFill>
                <a:srgbClr val="17375E"/>
              </a:solidFill>
              <a:latin typeface="+mn-lt"/>
              <a:ea typeface="+mn-ea"/>
              <a:cs typeface="+mn-cs"/>
            </a:endParaRPr>
          </a:p>
          <a:p>
            <a:pPr algn="just" indent="0" marL="0">
              <a:lnSpc>
                <a:spcPct val="150000"/>
              </a:lnSpc>
            </a:pPr>
            <a:r>
              <a:rPr i="true" sz="14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При поступлении в вуз не по профилю, полученного в СПО, прием на обучение будет осуществляться на основании результатов ЕГЭ.</a:t>
            </a:r>
            <a:endParaRPr b="true" i="true" sz="1400">
              <a:solidFill>
                <a:srgbClr val="17375E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endParaRPr sz="1350">
              <a:solidFill>
                <a:srgbClr val="17375E"/>
              </a:solidFill>
              <a:latin typeface="+mn-lt"/>
              <a:ea typeface="+mn-ea"/>
              <a:cs typeface="+mn-cs"/>
            </a:endParaRPr>
          </a:p>
        </p:txBody>
      </p:sp>
    </p:spTree>
  </p:cSld>
</p:sld>
</file>

<file path=ppt/slides/slide16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54" name="GroupShape 15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55" name="Shape 155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r" indent="0" marL="0"/>
            <a:fld id="{AAEFE513-2995-426A-867A-F7A1C60BBFBF}" type="slidenum">
              <a:rPr>
                <a:solidFill>
                  <a:srgbClr val="000000">
                    <a:tint val="75000"/>
                  </a:srgbClr>
                </a:solidFill>
              </a:rPr>
              <a:t>16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156" name="Shape 156"/>
          <p:cNvSpPr txBox="false"/>
          <p:nvPr isPhoto="false"/>
        </p:nvSpPr>
        <p:spPr>
          <a:xfrm flipH="false" flipV="false" rot="0">
            <a:off x="1032551" y="284407"/>
            <a:ext cx="7734383" cy="369332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z="18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Могут ли дети из других регионов участвовать в эксперименте</a:t>
            </a:r>
            <a:r>
              <a:rPr b="true" sz="18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</a:t>
            </a:r>
            <a:endParaRPr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57" name="Shape 157"/>
          <p:cNvSpPr txBox="true"/>
          <p:nvPr isPhoto="false"/>
        </p:nvSpPr>
        <p:spPr>
          <a:xfrm flipH="false" flipV="false" rot="0">
            <a:off x="922103" y="1615537"/>
            <a:ext cx="7955280" cy="2931572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>
              <a:lnSpc>
                <a:spcPct val="150000"/>
              </a:lnSpc>
            </a:pPr>
            <a:r>
              <a:rPr b="true" sz="16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Ответ: </a:t>
            </a:r>
            <a:r>
              <a:rPr sz="16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Только, те регионы, которые участвуют в эксперименте. Республика Татарстан, Камчатский край, Липецкая область, Московская область, Мурманская область, Ростовская область, Смоленская область, Тверская область, Тюменская область, г. Москва, г. Санкт-Петербург, Ханты-Мансийский автономный округ – Югра </a:t>
            </a:r>
            <a:r>
              <a:rPr i="true" sz="1600" u="sng">
                <a:solidFill>
                  <a:srgbClr val="17375E"/>
                </a:solidFill>
                <a:latin typeface="+mn-lt"/>
                <a:ea typeface="+mn-ea"/>
                <a:cs typeface="+mn-cs"/>
              </a:rPr>
              <a:t>(12 субъектов).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>
              <a:lnSpc>
                <a:spcPct val="150000"/>
              </a:lnSpc>
            </a:pPr>
            <a:endParaRPr sz="1350">
              <a:solidFill>
                <a:srgbClr val="17375E"/>
              </a:solidFill>
              <a:latin typeface="+mn-lt"/>
              <a:ea typeface="+mn-ea"/>
              <a:cs typeface="+mn-cs"/>
            </a:endParaRPr>
          </a:p>
          <a:p>
            <a:pPr algn="l" indent="0" marL="0">
              <a:lnSpc>
                <a:spcPct val="150000"/>
              </a:lnSpc>
            </a:pPr>
            <a:r>
              <a:rPr i="true" sz="1600" u="sng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При этом, приоритет имеют выпускники Республики Татарстан. 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>
              <a:lnSpc>
                <a:spcPct val="150000"/>
              </a:lnSpc>
            </a:pP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</p:sld>
</file>

<file path=ppt/slides/slide17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58" name="GroupShape 15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59" name="Shape 159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r" indent="0" marL="0"/>
            <a:fld id="{4F27898E-433C-45E1-9C0B-2549104CFDF9}" type="slidenum">
              <a:rPr>
                <a:solidFill>
                  <a:srgbClr val="000000">
                    <a:tint val="75000"/>
                  </a:srgbClr>
                </a:solidFill>
              </a:rPr>
              <a:t>17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160" name="Shape 160"/>
          <p:cNvSpPr txBox="true"/>
          <p:nvPr isPhoto="false"/>
        </p:nvSpPr>
        <p:spPr>
          <a:xfrm flipH="false" flipV="false" rot="0">
            <a:off x="1997643" y="147484"/>
            <a:ext cx="5853910" cy="646331"/>
          </a:xfrm>
          <a:prstGeom prst="rect">
            <a:avLst/>
          </a:prstGeom>
          <a:noFill/>
        </p:spPr>
        <p:txBody>
          <a:bodyPr bIns="45720" lIns="91440" rIns="91440" tIns="45720" wrap="none">
            <a:spAutoFit/>
          </a:bodyPr>
          <a:p>
            <a:pPr algn="ctr" indent="0" marL="0"/>
            <a:r>
              <a:rPr b="true" sz="18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Когда нужно ребенку определиться участвовать </a:t>
            </a:r>
            <a:endParaRPr sz="1350">
              <a:solidFill>
                <a:srgbClr val="17375E"/>
              </a:solidFill>
              <a:latin typeface="+mn-lt"/>
              <a:ea typeface="+mn-ea"/>
              <a:cs typeface="+mn-cs"/>
            </a:endParaRPr>
          </a:p>
          <a:p>
            <a:pPr algn="ctr" indent="0" marL="0"/>
            <a:r>
              <a:rPr b="true" sz="18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в эксперименте или нет</a:t>
            </a:r>
            <a:r>
              <a:rPr b="true" sz="18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61" name="Shape 161"/>
          <p:cNvSpPr txBox="true"/>
          <p:nvPr isPhoto="false"/>
        </p:nvSpPr>
        <p:spPr>
          <a:xfrm flipH="false" flipV="false" rot="0">
            <a:off x="1095280" y="2008683"/>
            <a:ext cx="8019442" cy="830997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>
              <a:lnSpc>
                <a:spcPct val="150000"/>
              </a:lnSpc>
            </a:pPr>
            <a:r>
              <a:rPr b="true" sz="16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Ответ: </a:t>
            </a:r>
            <a:r>
              <a:rPr sz="16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Определиться нужно до 1 марта 2026 года, поскольку до этой даты необходимо подать заявление с выбором предметов для участия в ОГЭ</a:t>
            </a:r>
            <a:r>
              <a:rPr sz="13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</p:sld>
</file>

<file path=ppt/slides/slide18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62" name="GroupShape 162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63" name="Shape 163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r" indent="0" marL="0"/>
            <a:fld id="{26178E3C-3E36-4FB7-8F4A-7E89D1FAF4E1}" type="slidenum">
              <a:rPr>
                <a:solidFill>
                  <a:srgbClr val="000000">
                    <a:tint val="75000"/>
                  </a:srgbClr>
                </a:solidFill>
              </a:rPr>
              <a:t>18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164" name="Shape 164"/>
          <p:cNvSpPr txBox="true"/>
          <p:nvPr isPhoto="false"/>
        </p:nvSpPr>
        <p:spPr>
          <a:xfrm flipH="false" flipV="false" rot="0">
            <a:off x="625305" y="147484"/>
            <a:ext cx="7455228" cy="1338828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z="135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Можно ли уменьшить до 2-х ОГЭ, после того как выбрал 4 экзамена? Можно ли увеличить до 4-х ОГЭ, после того как выбрал 2 экзамена?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endParaRPr b="true" sz="1350">
              <a:solidFill>
                <a:srgbClr val="17375E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b="true" sz="135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Ответ: </a:t>
            </a:r>
            <a:r>
              <a:rPr sz="135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Можно. Необходимо за 2 недели до начала экзаменов подать заявление в ГЭК.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endParaRPr b="true" sz="1350">
              <a:solidFill>
                <a:srgbClr val="17375E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endParaRPr b="true" sz="1350">
              <a:solidFill>
                <a:srgbClr val="17375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65" name="Shape 165"/>
          <p:cNvSpPr txBox="true"/>
          <p:nvPr isPhoto="false"/>
        </p:nvSpPr>
        <p:spPr>
          <a:xfrm flipH="false" flipV="false" rot="0">
            <a:off x="625305" y="1764745"/>
            <a:ext cx="8249288" cy="1338828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z="135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Допускается ли возможность для выпускника, получившего аттестат на основании результатов двух экзаменов, изменить своё решение и продолжить обучение в 10 классе?</a:t>
            </a:r>
            <a:endParaRPr sz="1350">
              <a:solidFill>
                <a:srgbClr val="17375E"/>
              </a:solidFill>
              <a:latin typeface="+mn-lt"/>
              <a:ea typeface="+mn-ea"/>
              <a:cs typeface="+mn-cs"/>
            </a:endParaRPr>
          </a:p>
          <a:p>
            <a:pPr algn="ctr" indent="0" marL="0"/>
            <a:endParaRPr b="true" sz="1350">
              <a:solidFill>
                <a:srgbClr val="17375E"/>
              </a:solidFill>
              <a:latin typeface="+mn-lt"/>
              <a:ea typeface="+mn-ea"/>
              <a:cs typeface="+mn-cs"/>
            </a:endParaRPr>
          </a:p>
          <a:p>
            <a:pPr algn="just" indent="0" marL="0"/>
            <a:r>
              <a:rPr b="true" sz="135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Ответ: </a:t>
            </a:r>
            <a:r>
              <a:rPr sz="135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Нет. Аттестат, выданный по результатам 2 экзаменов, предусматривает дальнейшее обучение исключительно в организациях СПО по утверждённому перечню профессий и специальностей.</a:t>
            </a:r>
            <a:endParaRPr b="true" sz="1350">
              <a:solidFill>
                <a:srgbClr val="17375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66" name="Shape 166"/>
          <p:cNvSpPr txBox="true"/>
          <p:nvPr isPhoto="false"/>
        </p:nvSpPr>
        <p:spPr>
          <a:xfrm flipH="false" flipV="false" rot="0">
            <a:off x="625306" y="3382006"/>
            <a:ext cx="8249288" cy="1546576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z="135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Допускается ли для выпускника, получившего аттестат на основании результатов двух экзаменов, возможность изменения решения и поступления в колледж/техникум на направления подготовки, не включённые в перечень, утверждённый для эксперимента?</a:t>
            </a:r>
            <a:endParaRPr sz="1350">
              <a:solidFill>
                <a:srgbClr val="17375E"/>
              </a:solidFill>
              <a:latin typeface="+mn-lt"/>
              <a:ea typeface="+mn-ea"/>
              <a:cs typeface="+mn-cs"/>
            </a:endParaRPr>
          </a:p>
          <a:p>
            <a:pPr algn="just" indent="0" marL="0"/>
            <a:br>
              <a:rPr sz="1350">
                <a:solidFill>
                  <a:srgbClr val="17375E"/>
                </a:solidFill>
                <a:latin typeface="+mn-lt"/>
                <a:ea typeface="+mn-ea"/>
                <a:cs typeface="+mn-cs"/>
              </a:rPr>
            </a:br>
            <a:r>
              <a:rPr b="true" sz="135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Ответ: </a:t>
            </a:r>
            <a:r>
              <a:rPr sz="135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Нет. Выпускник, получивший аттестат по итогам 2 экзаменов, имеет право продолжить обучение исключительно в организациях СПО и строго по специальностям и профессиям, включённым в утверждённый перечень.</a:t>
            </a:r>
            <a:endParaRPr sz="1350">
              <a:solidFill>
                <a:srgbClr val="17375E"/>
              </a:solidFill>
              <a:latin typeface="+mn-lt"/>
              <a:ea typeface="+mn-ea"/>
              <a:cs typeface="+mn-cs"/>
            </a:endParaRPr>
          </a:p>
        </p:txBody>
      </p:sp>
    </p:spTree>
  </p:cSld>
</p:sld>
</file>

<file path=ppt/slides/slide19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67" name="GroupShape 16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68" name="Shape 168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r" indent="0" marL="0"/>
            <a:fld id="{7EE5D619-8BE5-45F3-A5CD-FDEA05C1FEAA}" type="slidenum">
              <a:rPr>
                <a:solidFill>
                  <a:srgbClr val="000000">
                    <a:tint val="75000"/>
                  </a:srgbClr>
                </a:solidFill>
              </a:rPr>
              <a:t>19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169" name="Shape 169"/>
          <p:cNvSpPr txBox="true"/>
          <p:nvPr isPhoto="false"/>
        </p:nvSpPr>
        <p:spPr>
          <a:xfrm flipH="false" flipV="false" rot="0">
            <a:off x="679030" y="147484"/>
            <a:ext cx="7933811" cy="2235164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>
              <a:lnSpc>
                <a:spcPct val="150000"/>
              </a:lnSpc>
            </a:pPr>
            <a:r>
              <a:rPr b="true" sz="135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Может ли участник эксперимента (выпускник, выбравший для сдачи только 2 ОГЭ) изменить своё решение и сдать дополнительно ещё 2 ОГЭ по выбору?</a:t>
            </a:r>
            <a:endParaRPr sz="1350">
              <a:solidFill>
                <a:srgbClr val="17375E"/>
              </a:solidFill>
              <a:latin typeface="+mn-lt"/>
              <a:ea typeface="+mn-ea"/>
              <a:cs typeface="+mn-cs"/>
            </a:endParaRPr>
          </a:p>
          <a:p>
            <a:pPr algn="l" indent="0" marL="0">
              <a:lnSpc>
                <a:spcPct val="150000"/>
              </a:lnSpc>
            </a:pPr>
            <a:br>
              <a:rPr b="true" sz="1350">
                <a:solidFill>
                  <a:srgbClr val="17375E"/>
                </a:solidFill>
                <a:latin typeface="+mn-lt"/>
                <a:ea typeface="+mn-ea"/>
                <a:cs typeface="+mn-cs"/>
              </a:rPr>
            </a:br>
            <a:r>
              <a:rPr b="true" sz="135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Ответ: </a:t>
            </a:r>
            <a:r>
              <a:rPr sz="135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Да, такая возможность существует, однако сдача дополнительных экзаменов допускается исключительно в резервные дни основного периода ОГЭ либо в дополнительный (сентябрьский) период. Для реализации этого права необходимо подать заявление в ГЭК не позднее чем за 2 недели до начала основного периода ОГЭ (до 15 мая 2026 года).</a:t>
            </a:r>
            <a:endParaRPr sz="1350">
              <a:solidFill>
                <a:srgbClr val="17375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70" name="Shape 170"/>
          <p:cNvSpPr txBox="true"/>
          <p:nvPr isPhoto="false"/>
        </p:nvSpPr>
        <p:spPr>
          <a:xfrm flipH="false" flipV="false" rot="0">
            <a:off x="679030" y="2874138"/>
            <a:ext cx="8078713" cy="1962076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>
              <a:lnSpc>
                <a:spcPct val="150000"/>
              </a:lnSpc>
            </a:pPr>
            <a:r>
              <a:rPr b="true" sz="135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Если выпускник передумал и не успел в сентябрьские сроки </a:t>
            </a:r>
            <a:endParaRPr sz="1350">
              <a:solidFill>
                <a:srgbClr val="17375E"/>
              </a:solidFill>
              <a:latin typeface="+mn-lt"/>
              <a:ea typeface="+mn-ea"/>
              <a:cs typeface="+mn-cs"/>
            </a:endParaRPr>
          </a:p>
          <a:p>
            <a:pPr algn="l" indent="0" marL="0">
              <a:lnSpc>
                <a:spcPct val="150000"/>
              </a:lnSpc>
            </a:pPr>
            <a:r>
              <a:rPr b="true" sz="135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дополнительно сдать 2 ОГЭ по выбору?</a:t>
            </a:r>
            <a:endParaRPr sz="1350">
              <a:solidFill>
                <a:srgbClr val="17375E"/>
              </a:solidFill>
              <a:latin typeface="+mn-lt"/>
              <a:ea typeface="+mn-ea"/>
              <a:cs typeface="+mn-cs"/>
            </a:endParaRPr>
          </a:p>
          <a:p>
            <a:pPr algn="l" indent="0" marL="0">
              <a:lnSpc>
                <a:spcPct val="150000"/>
              </a:lnSpc>
            </a:pPr>
            <a:endParaRPr sz="1350">
              <a:solidFill>
                <a:srgbClr val="17375E"/>
              </a:solidFill>
              <a:latin typeface="+mn-lt"/>
              <a:ea typeface="+mn-ea"/>
              <a:cs typeface="+mn-cs"/>
            </a:endParaRPr>
          </a:p>
          <a:p>
            <a:pPr algn="l" indent="0" marL="0">
              <a:lnSpc>
                <a:spcPct val="150000"/>
              </a:lnSpc>
            </a:pPr>
            <a:r>
              <a:rPr b="true" sz="135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Ответ: </a:t>
            </a:r>
            <a:r>
              <a:rPr sz="135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Если выпускник изменил своё решение и не уложился в сентябрьские сроки для сдачи двух ОГЭ по выбору, его дальнейшее обучение будет возможно исключительно по направлениям, которые были определены в рамках эксперимента.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</p:sld>
</file>

<file path=ppt/slides/slide2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89" name="GroupShape 8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pic>
        <p:nvPicPr>
          <p:cNvPr hidden="false" id="91" name="Picture 91"/>
          <p:cNvPicPr preferRelativeResize="true"/>
          <p:nvPr isPhoto="false"/>
        </p:nvPicPr>
        <p:blipFill>
          <a:blip r:embed="rId1"/>
          <a:stretch/>
        </p:blipFill>
        <p:spPr>
          <a:xfrm flipH="false" flipV="false" rot="0">
            <a:off x="349200" y="3274559"/>
            <a:ext cx="44280" cy="32760"/>
          </a:xfrm>
          <a:prstGeom prst="rect">
            <a:avLst/>
          </a:prstGeom>
          <a:ln w="0">
            <a:noFill/>
          </a:ln>
        </p:spPr>
      </p:pic>
      <p:sp>
        <p:nvSpPr>
          <p:cNvPr hidden="false" id="92" name="Shape 92"/>
          <p:cNvSpPr txBox="false"/>
          <p:nvPr isPhoto="false"/>
        </p:nvSpPr>
        <p:spPr>
          <a:xfrm flipH="false" flipV="false" rot="0">
            <a:off x="155520" y="-144360"/>
            <a:ext cx="303119" cy="303120"/>
          </a:xfrm>
          <a:prstGeom prst="rect">
            <a:avLst/>
          </a:prstGeom>
          <a:noFill/>
          <a:ln w="0">
            <a:noFill/>
          </a:ln>
        </p:spPr>
        <p:txBody>
          <a:bodyPr anchor="t" bIns="45000" lIns="90000" rIns="90000" tIns="45000">
            <a:noAutofit/>
          </a:bodyPr>
          <a:p>
            <a:pPr algn="l" indent="0" marL="0">
              <a:lnSpc>
                <a:spcPct val="100000"/>
              </a:lnSpc>
            </a:pPr>
            <a:endParaRPr b="false" spc="-1" strike="noStrike" sz="18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hidden="false" id="93" name="Shape 93"/>
          <p:cNvSpPr txBox="true"/>
          <p:nvPr isPhoto="false">
            <p:ph idx="0" type="title"/>
          </p:nvPr>
        </p:nvSpPr>
        <p:spPr>
          <a:xfrm flipH="false" flipV="false" rot="0">
            <a:off x="458639" y="-22433"/>
            <a:ext cx="8229240" cy="585337"/>
          </a:xfrm>
          <a:prstGeom prst="rect">
            <a:avLst/>
          </a:prstGeom>
          <a:noFill/>
          <a:ln w="0">
            <a:noFill/>
          </a:ln>
        </p:spPr>
        <p:txBody>
          <a:bodyPr anchor="ctr" bIns="0" lIns="0" rIns="0" tIns="0">
            <a:noAutofit/>
          </a:bodyPr>
          <a:lstStyle>
            <a:defPPr/>
            <a:lvl1pPr lvl="0"/>
          </a:lstStyle>
          <a:p>
            <a:pPr algn="ctr">
              <a:spcBef>
                <a:spcPts val="0"/>
              </a:spcBef>
              <a:buNone/>
            </a:pPr>
            <a:r>
              <a:rPr b="true" sz="2400">
                <a:solidFill>
                  <a:schemeClr val="tx2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Регионы – участники эксперимента</a:t>
            </a:r>
          </a:p>
        </p:txBody>
      </p:sp>
      <p:sp>
        <p:nvSpPr>
          <p:cNvPr hidden="false" id="94" name="Shape 94"/>
          <p:cNvSpPr txBox="false"/>
          <p:nvPr isPhoto="false"/>
        </p:nvSpPr>
        <p:spPr>
          <a:xfrm flipH="false" flipV="false" rot="0">
            <a:off x="307800" y="7920"/>
            <a:ext cx="303119" cy="303120"/>
          </a:xfrm>
          <a:prstGeom prst="rect">
            <a:avLst/>
          </a:prstGeom>
          <a:noFill/>
          <a:ln w="0">
            <a:noFill/>
          </a:ln>
        </p:spPr>
        <p:txBody>
          <a:bodyPr anchor="t" bIns="45000" lIns="90000" rIns="90000" tIns="45000">
            <a:noAutofit/>
          </a:bodyPr>
          <a:p>
            <a:pPr algn="l" indent="0" marL="0">
              <a:lnSpc>
                <a:spcPct val="100000"/>
              </a:lnSpc>
            </a:pPr>
            <a:endParaRPr b="false" spc="-1" strike="noStrike" sz="18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hidden="false" id="95" name="Shape 95"/>
          <p:cNvSpPr txBox="false"/>
          <p:nvPr isPhoto="false"/>
        </p:nvSpPr>
        <p:spPr>
          <a:xfrm flipH="false" flipV="false" rot="0">
            <a:off x="460439" y="160200"/>
            <a:ext cx="303120" cy="303119"/>
          </a:xfrm>
          <a:prstGeom prst="rect">
            <a:avLst/>
          </a:prstGeom>
          <a:noFill/>
          <a:ln w="0">
            <a:noFill/>
          </a:ln>
        </p:spPr>
        <p:txBody>
          <a:bodyPr anchor="t" bIns="45000" lIns="90000" rIns="90000" tIns="45000">
            <a:noAutofit/>
          </a:bodyPr>
          <a:p>
            <a:pPr algn="l" indent="0" marL="0">
              <a:lnSpc>
                <a:spcPct val="100000"/>
              </a:lnSpc>
            </a:pPr>
            <a:endParaRPr b="false" spc="-1" strike="noStrike" sz="18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hidden="false" id="96" name="Shape 96"/>
          <p:cNvSpPr txBox="true"/>
          <p:nvPr isPhoto="false">
            <p:ph idx="0" type="body"/>
          </p:nvPr>
        </p:nvSpPr>
        <p:spPr>
          <a:xfrm flipH="false" flipV="false" rot="0">
            <a:off x="686287" y="1677945"/>
            <a:ext cx="8230412" cy="2527939"/>
          </a:xfrm>
          <a:prstGeom prst="rect">
            <a:avLst/>
          </a:prstGeom>
        </p:spPr>
        <p:txBody>
          <a:bodyPr>
            <a:normAutofit fontScale="100%" lnSpcReduction="0%"/>
          </a:bodyPr>
          <a:lstStyle>
            <a:defPPr/>
            <a:lvl1pPr lvl="0"/>
          </a:lstStyle>
          <a:p>
            <a:pPr algn="just">
              <a:spcBef>
                <a:spcPts val="0"/>
              </a:spcBef>
              <a:buNone/>
            </a:pPr>
            <a:r>
              <a:rPr b="true" sz="16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2025 год </a:t>
            </a:r>
            <a:r>
              <a:rPr b="false" sz="1600">
                <a:latin typeface="+mn-lt"/>
                <a:ea typeface="+mn-ea"/>
                <a:cs typeface="+mn-cs"/>
              </a:rPr>
              <a:t>– г. Москва, г. Санкт-Петербург, Липецкая область </a:t>
            </a:r>
            <a:r>
              <a:rPr b="false" i="true" sz="1600" u="sng">
                <a:latin typeface="+mn-lt"/>
                <a:ea typeface="+mn-ea"/>
                <a:cs typeface="+mn-cs"/>
              </a:rPr>
              <a:t>(3 субъекта)</a:t>
            </a:r>
            <a:endParaRPr>
              <a:latin typeface="+mn-lt"/>
              <a:ea typeface="+mn-ea"/>
              <a:cs typeface="+mn-cs"/>
            </a:endParaRPr>
          </a:p>
          <a:p>
            <a:pPr algn="just">
              <a:spcBef>
                <a:spcPts val="0"/>
              </a:spcBef>
              <a:buNone/>
            </a:pPr>
            <a:endParaRPr sz="1600">
              <a:latin typeface="+mn-lt"/>
              <a:ea typeface="+mn-ea"/>
              <a:cs typeface="+mn-cs"/>
            </a:endParaRPr>
          </a:p>
          <a:p>
            <a:pPr algn="just">
              <a:spcBef>
                <a:spcPts val="0"/>
              </a:spcBef>
              <a:buNone/>
            </a:pPr>
            <a:endParaRPr sz="1600">
              <a:latin typeface="+mn-lt"/>
              <a:ea typeface="+mn-ea"/>
              <a:cs typeface="+mn-cs"/>
            </a:endParaRPr>
          </a:p>
          <a:p>
            <a:pPr algn="just">
              <a:spcBef>
                <a:spcPts val="0"/>
              </a:spcBef>
              <a:buNone/>
            </a:pPr>
            <a:r>
              <a:rPr b="true" sz="16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2026 год </a:t>
            </a:r>
            <a:r>
              <a:rPr b="false" sz="1600">
                <a:latin typeface="+mn-lt"/>
                <a:ea typeface="+mn-ea"/>
                <a:cs typeface="+mn-cs"/>
              </a:rPr>
              <a:t>–</a:t>
            </a:r>
            <a:r>
              <a:rPr sz="1600">
                <a:latin typeface="+mn-lt"/>
                <a:ea typeface="+mn-ea"/>
                <a:cs typeface="+mn-cs"/>
              </a:rPr>
              <a:t> </a:t>
            </a:r>
            <a:r>
              <a:rPr b="false" sz="1600">
                <a:latin typeface="+mn-lt"/>
                <a:ea typeface="+mn-ea"/>
                <a:cs typeface="+mn-cs"/>
              </a:rPr>
              <a:t>Республика Татарстан, Камчатский край, Липецкая область, Московская область, Мурманская область, Ростовская область, Смоленская область, Тверская область, Тюменская область, г. Москва, г. Санкт-Петербург, Ханты-Мансийский автономный округ – Югра </a:t>
            </a:r>
            <a:r>
              <a:rPr b="false" i="true" sz="1600" u="sng">
                <a:latin typeface="+mn-lt"/>
                <a:ea typeface="+mn-ea"/>
                <a:cs typeface="+mn-cs"/>
              </a:rPr>
              <a:t>(12 субъектов)</a:t>
            </a:r>
          </a:p>
        </p:txBody>
      </p:sp>
      <p:sp>
        <p:nvSpPr>
          <p:cNvPr hidden="false" id="97" name="Shape 97"/>
          <p:cNvSpPr txBox="false"/>
          <p:nvPr isPhoto="false"/>
        </p:nvSpPr>
        <p:spPr>
          <a:xfrm flipH="false" flipV="false" rot="0">
            <a:off x="764400" y="828036"/>
            <a:ext cx="7923480" cy="584775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z="16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Правовое основание</a:t>
            </a:r>
            <a:r>
              <a:rPr sz="16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: </a:t>
            </a:r>
            <a:r>
              <a:rPr sz="16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ФЗ от 29.12.2025 N 571-ФЗ «О внесении изменений в ФЗ «О проведении эксперимента по расширению доступности СПО»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</p:sld>
</file>

<file path=ppt/slides/slide20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71" name="GroupShape 17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72" name="Shape 172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r" indent="0" marL="0"/>
            <a:fld id="{3FFA28B1-8C72-4F3A-8E06-BAD43C01272B}" type="slidenum">
              <a:rPr>
                <a:solidFill>
                  <a:srgbClr val="000000">
                    <a:tint val="75000"/>
                  </a:srgbClr>
                </a:solidFill>
              </a:rPr>
              <a:t>20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173" name="Shape 173"/>
          <p:cNvSpPr txBox="true"/>
          <p:nvPr isPhoto="false"/>
        </p:nvSpPr>
        <p:spPr>
          <a:xfrm flipH="false" flipV="false" rot="0">
            <a:off x="690368" y="359977"/>
            <a:ext cx="8265456" cy="2637710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>
              <a:lnSpc>
                <a:spcPct val="150000"/>
              </a:lnSpc>
            </a:pPr>
            <a:r>
              <a:rPr b="true" sz="14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Может ли учащийся, который в рамках эксперимента сдал 2 ОГЭ и поступил в СПО на специальность из утверждённого перечня, спустя некоторое время (например, через 3 месяца обучения) вернуться для продолжения обучения в школу (10 класс)? 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ctr" indent="0" marL="0">
              <a:lnSpc>
                <a:spcPct val="150000"/>
              </a:lnSpc>
            </a:pPr>
            <a:endParaRPr b="true" sz="1400">
              <a:solidFill>
                <a:srgbClr val="17375E"/>
              </a:solidFill>
              <a:latin typeface="+mn-lt"/>
              <a:ea typeface="+mn-ea"/>
              <a:cs typeface="+mn-cs"/>
            </a:endParaRPr>
          </a:p>
          <a:p>
            <a:pPr algn="ctr" indent="0" marL="0">
              <a:lnSpc>
                <a:spcPct val="150000"/>
              </a:lnSpc>
            </a:pPr>
            <a:endParaRPr b="true" sz="1400">
              <a:solidFill>
                <a:srgbClr val="17375E"/>
              </a:solidFill>
              <a:latin typeface="+mn-lt"/>
              <a:ea typeface="+mn-ea"/>
              <a:cs typeface="+mn-cs"/>
            </a:endParaRPr>
          </a:p>
          <a:p>
            <a:pPr algn="l" indent="0" marL="0">
              <a:lnSpc>
                <a:spcPct val="150000"/>
              </a:lnSpc>
            </a:pPr>
            <a:r>
              <a:rPr b="true" sz="14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Ответ:</a:t>
            </a:r>
            <a:r>
              <a:rPr sz="14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 Нет. В данной ситуации учащийся обязан продолжить обучение по выбранной программе СПО. Возможность вернуться в 10 класс общеобразовательной школы возникает только после сдачи двух ОГЭ по выбору в досрочный или основной период ОГЭ.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</p:sld>
</file>

<file path=ppt/slides/slide21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74" name="GroupShape 17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75" name="Shape 175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r" indent="0" marL="0"/>
            <a:fld id="{730785FE-FEAC-4EC5-A83D-66EB39F4F851}" type="slidenum">
              <a:rPr>
                <a:solidFill>
                  <a:srgbClr val="000000">
                    <a:tint val="75000"/>
                  </a:srgbClr>
                </a:solidFill>
              </a:rPr>
              <a:t>21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176" name="Shape 176"/>
          <p:cNvSpPr txBox="true"/>
          <p:nvPr isPhoto="false"/>
        </p:nvSpPr>
        <p:spPr>
          <a:xfrm flipH="false" flipV="false" rot="0">
            <a:off x="878626" y="328857"/>
            <a:ext cx="7787392" cy="2206823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>
              <a:lnSpc>
                <a:spcPct val="150000"/>
              </a:lnSpc>
            </a:pPr>
            <a:r>
              <a:rPr b="true" sz="14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Возможна ли смена колледжа или специальности/профессии (не входящей в перечень) после того, как вы поступили на специальность из утверждённого перечня?</a:t>
            </a:r>
            <a:endParaRPr sz="1400">
              <a:solidFill>
                <a:srgbClr val="17375E"/>
              </a:solidFill>
              <a:latin typeface="+mn-lt"/>
              <a:ea typeface="+mn-ea"/>
              <a:cs typeface="+mn-cs"/>
            </a:endParaRPr>
          </a:p>
          <a:p>
            <a:pPr algn="ctr" indent="0" marL="0"/>
            <a:endParaRPr b="true" sz="1400">
              <a:solidFill>
                <a:srgbClr val="17375E"/>
              </a:solidFill>
              <a:latin typeface="+mn-lt"/>
              <a:ea typeface="+mn-ea"/>
              <a:cs typeface="+mn-cs"/>
            </a:endParaRPr>
          </a:p>
          <a:p>
            <a:pPr algn="l" indent="0" marL="0">
              <a:lnSpc>
                <a:spcPct val="150000"/>
              </a:lnSpc>
            </a:pPr>
            <a:r>
              <a:rPr b="true" sz="14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Ответ: </a:t>
            </a:r>
            <a:r>
              <a:rPr sz="14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Нет. Для продолжения обучения по другой специальности (не из перечня) необходимо дополнительно до сдать 2 ОГЭ по выбору и поступать в СПО на 1 курс на общих основаниях.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</p:sld>
</file>

<file path=ppt/slides/slide22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77" name="GroupShape 17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78" name="Shape 178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r" indent="0" marL="0"/>
            <a:fld id="{1784CDDA-DA52-4271-B564-9D92E16565B8}" type="slidenum">
              <a:rPr>
                <a:solidFill>
                  <a:srgbClr val="000000">
                    <a:tint val="75000"/>
                  </a:srgbClr>
                </a:solidFill>
              </a:rPr>
              <a:t>22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179" name="Shape 179"/>
          <p:cNvSpPr txBox="true"/>
          <p:nvPr isPhoto="false"/>
        </p:nvSpPr>
        <p:spPr>
          <a:xfrm flipH="false" flipV="false" rot="0">
            <a:off x="1453124" y="427426"/>
            <a:ext cx="6760184" cy="307777"/>
          </a:xfrm>
          <a:prstGeom prst="rect">
            <a:avLst/>
          </a:prstGeom>
          <a:noFill/>
        </p:spPr>
        <p:txBody>
          <a:bodyPr bIns="45720" lIns="91440" rIns="91440" tIns="45720" wrap="none">
            <a:spAutoFit/>
          </a:bodyPr>
          <a:p>
            <a:pPr algn="l" indent="0" marL="0"/>
            <a:r>
              <a:rPr b="true" sz="14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Распространяется ли особенности приема в 10 класс в частных школах?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80" name="Shape 180"/>
          <p:cNvSpPr txBox="true"/>
          <p:nvPr isPhoto="false"/>
        </p:nvSpPr>
        <p:spPr>
          <a:xfrm flipH="false" flipV="false" rot="0">
            <a:off x="918670" y="1307769"/>
            <a:ext cx="7829090" cy="1345048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>
              <a:lnSpc>
                <a:spcPct val="150000"/>
              </a:lnSpc>
            </a:pPr>
            <a:r>
              <a:rPr b="true" sz="14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Ответ: </a:t>
            </a:r>
            <a:r>
              <a:rPr sz="14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Не распространяется. Федеральный закон от 01.04.2025 № 40-ФЗ «О проведении эксперимента по расширению доступности среднего профессионального образования» распространяется только на государственные и муниципальные образовательные организации . 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</p:sld>
</file>

<file path=ppt/slides/slide23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81" name="GroupShape 18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82" name="Shape 182"/>
          <p:cNvSpPr txBox="true"/>
          <p:nvPr isPhoto="false"/>
        </p:nvSpPr>
        <p:spPr>
          <a:xfrm flipH="false" flipV="false" rot="0">
            <a:off x="596143" y="68581"/>
            <a:ext cx="7951710" cy="369326"/>
          </a:xfrm>
          <a:prstGeom prst="rect">
            <a:avLst/>
          </a:prstGeom>
          <a:noFill/>
        </p:spPr>
        <p:txBody>
          <a:bodyPr bIns="45717" lIns="91436" rIns="91436" tIns="45717" wrap="square">
            <a:spAutoFit/>
          </a:bodyPr>
          <a:p>
            <a:pPr algn="l" indent="0" marL="0"/>
            <a:r>
              <a:rPr b="true" sz="1800">
                <a:solidFill>
                  <a:srgbClr val="17375E"/>
                </a:solidFill>
                <a:latin typeface="Arial"/>
                <a:ea typeface="Arial"/>
                <a:cs typeface="Arial"/>
              </a:rPr>
              <a:t>РАСПРЕДЕЛЕНИЕ</a:t>
            </a:r>
            <a:r>
              <a:rPr b="true" sz="1800">
                <a:solidFill>
                  <a:srgbClr val="EEECE1">
                    <a:lumMod val="25000"/>
                  </a:srgbClr>
                </a:solidFill>
                <a:latin typeface="Arial"/>
                <a:ea typeface="Arial"/>
                <a:cs typeface="Arial"/>
              </a:rPr>
              <a:t> </a:t>
            </a:r>
            <a:r>
              <a:rPr i="true" sz="1400">
                <a:solidFill>
                  <a:srgbClr val="17375E"/>
                </a:solidFill>
                <a:latin typeface="Arial"/>
                <a:ea typeface="Arial"/>
                <a:cs typeface="Arial"/>
              </a:rPr>
              <a:t>(в разрезе муниципальных районов и городов)</a:t>
            </a:r>
            <a:endParaRPr i="true" sz="1400">
              <a:solidFill>
                <a:srgbClr val="17375E"/>
              </a:solidFill>
              <a:latin typeface="Arial"/>
              <a:ea typeface="Arial"/>
              <a:cs typeface="Arial"/>
            </a:endParaRPr>
          </a:p>
        </p:txBody>
      </p:sp>
      <p:graphicFrame>
        <p:nvGraphicFramePr>
          <p:cNvPr hidden="false" id="183" name="Table 183"/>
          <p:cNvGraphicFramePr/>
          <p:nvPr isPhoto="false"/>
        </p:nvGraphicFramePr>
        <p:xfrm flipH="false" flipV="false" rot="0">
          <a:off x="596142" y="437906"/>
          <a:ext cx="8201690" cy="4679144"/>
        </p:xfrm>
        <a:graphic>
          <a:graphicData uri="http://schemas.openxmlformats.org/drawingml/2006/table">
            <a:tbl>
              <a:tblPr bandCol="false" bandRow="false" firstCol="false" firstRow="false" lastCol="false" lastRow="false">
                <a:tableStyleId>{5940675A-B579-460E-94D1-54222C63F5DA}</a:tableStyleId>
              </a:tblPr>
              <a:tblGrid>
                <a:gridCol w="605895"/>
                <a:gridCol w="2379362"/>
                <a:gridCol w="1318260"/>
                <a:gridCol w="1459058"/>
                <a:gridCol w="1332265"/>
                <a:gridCol w="1106850"/>
              </a:tblGrid>
              <a:tr h="502919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i="false" sz="9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№ п/п</a:t>
                      </a:r>
                      <a:endParaRPr b="true" sz="900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true" cap="none" i="false" spc="0" strike="noStrike" sz="9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Наименование муниципального района РТ</a:t>
                      </a:r>
                      <a:endParaRPr b="true" cap="none" i="false" spc="0" strike="noStrike" sz="9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true" cap="none" i="false" spc="0" strike="noStrike" sz="9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Количество бюджетных мест, выделенных под эксперимент, чел.</a:t>
                      </a:r>
                      <a:endParaRPr b="true" cap="none" i="false" spc="0" strike="noStrike" sz="9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true" cap="none" i="false" spc="0" strike="noStrike" sz="9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Количество желающих сдавать 2 ОГЭ в данном МР, городе , чел.</a:t>
                      </a:r>
                      <a:endParaRPr b="true" cap="none" i="false" spc="0" strike="noStrike" sz="9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true" cap="none" i="false" spc="0" strike="noStrike" sz="9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Количество желающих поступить в ПОО данного МР, города, чел.</a:t>
                      </a:r>
                      <a:endParaRPr b="true" cap="none" i="false" spc="0" strike="noStrike" sz="9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true" cap="none" i="false" spc="0" strike="noStrike" sz="9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Разница, чел.</a:t>
                      </a:r>
                      <a:endParaRPr b="true" cap="none" i="false" spc="0" strike="noStrike" sz="9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243869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1</a:t>
                      </a:r>
                      <a:endParaRPr b="false" cap="none" i="false" spc="0" strike="noStrike" sz="10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г. Казань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1150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1330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2062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-912</a:t>
                      </a:r>
                      <a:endParaRPr b="tru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43869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2</a:t>
                      </a:r>
                      <a:endParaRPr b="false" cap="none" i="false" spc="0" strike="noStrike" sz="10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Нижнекамский 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900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454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535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365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  <a:tr h="243869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3</a:t>
                      </a:r>
                      <a:endParaRPr b="false" cap="none" i="false" spc="0" strike="noStrike" sz="10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г. Набережные Челны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450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538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662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-212</a:t>
                      </a:r>
                      <a:endParaRPr b="tru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43869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4</a:t>
                      </a:r>
                      <a:endParaRPr b="false" cap="none" i="false" spc="0" strike="noStrike" sz="10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Бугульминский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235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145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142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93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  <a:tr h="243869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5</a:t>
                      </a:r>
                      <a:endParaRPr b="false" cap="none" i="false" spc="0" strike="noStrike" sz="10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Арский 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175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103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106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69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  <a:tr h="243869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6</a:t>
                      </a:r>
                      <a:endParaRPr b="false" cap="none" i="false" spc="0" strike="noStrike" sz="10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Чистопольский 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150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157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155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-5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43869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7</a:t>
                      </a:r>
                      <a:endParaRPr b="false" cap="none" i="false" spc="0" strike="noStrike" sz="10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Нурлатский 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145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56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43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102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  <a:tr h="243869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8</a:t>
                      </a:r>
                      <a:endParaRPr b="false" cap="none" i="false" spc="0" strike="noStrike" sz="10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Алексеевский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145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61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97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48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  <a:tr h="243869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9</a:t>
                      </a:r>
                      <a:endParaRPr b="false" cap="none" i="false" spc="0" strike="noStrike" sz="10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Альметьевский 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140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144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182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-42</a:t>
                      </a:r>
                      <a:endParaRPr b="tru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43869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10</a:t>
                      </a:r>
                      <a:endParaRPr b="false" cap="none" i="false" spc="0" strike="noStrike" sz="10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Атнинский 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110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26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62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48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  <a:tr h="243869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11</a:t>
                      </a:r>
                      <a:endParaRPr b="false" cap="none" i="false" spc="0" strike="noStrike" sz="10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Азнакаевский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110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85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67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43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  <a:tr h="243869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12</a:t>
                      </a:r>
                      <a:endParaRPr b="false" cap="none" i="false" spc="0" strike="noStrike" sz="10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Кукморский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95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73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72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23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  <a:tr h="243869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13</a:t>
                      </a:r>
                      <a:endParaRPr b="false" cap="none" i="false" spc="0" strike="noStrike" sz="10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Сармановский 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85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76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55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30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  <a:tr h="243869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14</a:t>
                      </a:r>
                      <a:endParaRPr b="false" cap="none" i="false" spc="0" strike="noStrike" sz="10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Рыбно — Слободский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80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52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42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38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  <a:tr h="243869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15</a:t>
                      </a:r>
                      <a:endParaRPr b="false" cap="none" i="false" spc="0" strike="noStrike" sz="10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Аксубаевский 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75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55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21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54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  <a:tr h="243869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16</a:t>
                      </a:r>
                      <a:endParaRPr b="false" cap="none" i="false" spc="0" strike="noStrike" sz="10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false" i="fals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Лениногорский 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75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61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56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19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</p:sld>
</file>

<file path=ppt/slides/slide24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84" name="GroupShape 184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85" name="Shape 185"/>
          <p:cNvSpPr txBox="true"/>
          <p:nvPr isPhoto="false"/>
        </p:nvSpPr>
        <p:spPr>
          <a:xfrm flipH="false" flipV="false" rot="0">
            <a:off x="596144" y="1"/>
            <a:ext cx="7951710" cy="369326"/>
          </a:xfrm>
          <a:prstGeom prst="rect">
            <a:avLst/>
          </a:prstGeom>
          <a:noFill/>
        </p:spPr>
        <p:txBody>
          <a:bodyPr bIns="45717" lIns="91436" rIns="91436" tIns="45717" wrap="square">
            <a:spAutoFit/>
          </a:bodyPr>
          <a:p>
            <a:pPr algn="l" indent="0" marL="0"/>
            <a:r>
              <a:rPr b="true" sz="18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РАСПРЕДЕЛЕНИЕ</a:t>
            </a:r>
            <a:r>
              <a:rPr b="true" sz="1800">
                <a:solidFill>
                  <a:srgbClr val="17375E"/>
                </a:solidFill>
                <a:latin typeface="Arial"/>
                <a:ea typeface="Arial"/>
                <a:cs typeface="Arial"/>
              </a:rPr>
              <a:t> </a:t>
            </a:r>
            <a:r>
              <a:rPr i="true" sz="1400">
                <a:solidFill>
                  <a:srgbClr val="17375E"/>
                </a:solidFill>
                <a:latin typeface="Arial"/>
                <a:ea typeface="Arial"/>
                <a:cs typeface="Arial"/>
              </a:rPr>
              <a:t>(в разрезе муниципальных районов и городов)</a:t>
            </a:r>
            <a:endParaRPr i="true" sz="1400">
              <a:solidFill>
                <a:srgbClr val="17375E"/>
              </a:solidFill>
              <a:latin typeface="Arial"/>
              <a:ea typeface="Arial"/>
              <a:cs typeface="Arial"/>
            </a:endParaRPr>
          </a:p>
        </p:txBody>
      </p:sp>
      <p:graphicFrame>
        <p:nvGraphicFramePr>
          <p:cNvPr hidden="false" id="186" name="Table 186"/>
          <p:cNvGraphicFramePr/>
          <p:nvPr isPhoto="false"/>
        </p:nvGraphicFramePr>
        <p:xfrm flipH="false" flipV="false" rot="0">
          <a:off x="596143" y="306753"/>
          <a:ext cx="8215686" cy="4832280"/>
        </p:xfrm>
        <a:graphic>
          <a:graphicData uri="http://schemas.openxmlformats.org/drawingml/2006/table">
            <a:tbl>
              <a:tblPr bandCol="false" bandRow="false" firstCol="false" firstRow="false" lastCol="false" lastRow="false">
                <a:tableStyleId>{5940675A-B579-460E-94D1-54222C63F5DA}</a:tableStyleId>
              </a:tblPr>
              <a:tblGrid>
                <a:gridCol w="606929"/>
                <a:gridCol w="2463079"/>
                <a:gridCol w="1249680"/>
                <a:gridCol w="1452721"/>
                <a:gridCol w="1334538"/>
                <a:gridCol w="1108739"/>
              </a:tblGrid>
              <a:tr h="502919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i="false" sz="9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№ п/п</a:t>
                      </a:r>
                      <a:endParaRPr b="true" sz="900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true" cap="none" i="false" spc="0" strike="noStrike" sz="9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Наименование муниципального района РТ</a:t>
                      </a:r>
                      <a:endParaRPr b="true" cap="none" i="false" spc="0" strike="noStrike" sz="9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true" cap="none" i="false" spc="0" strike="noStrike" sz="9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Количество бюджетных мест, выделенных под эксперимент, чел.</a:t>
                      </a:r>
                      <a:endParaRPr b="true" cap="none" i="false" spc="0" strike="noStrike" sz="9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true" cap="none" i="false" spc="0" strike="noStrike" sz="9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Количество желающих сдавать 2 ОГЭ в данном МР, городе , чел.</a:t>
                      </a:r>
                      <a:endParaRPr b="true" cap="none" i="false" spc="0" strike="noStrike" sz="9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true" cap="none" i="false" spc="0" strike="noStrike" sz="9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Количество желающих поступить в ПОО данного МР, города, чел.</a:t>
                      </a:r>
                      <a:endParaRPr b="true" cap="none" i="false" spc="0" strike="noStrike" sz="9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true" cap="none" i="false" spc="0" strike="noStrike" sz="9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Разница, чел.</a:t>
                      </a:r>
                      <a:endParaRPr b="true" cap="none" i="false" spc="0" strike="noStrike" sz="9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25344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17</a:t>
                      </a:r>
                      <a:endParaRPr b="false" cap="none" i="false" spc="0" strike="noStrike" sz="10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Актанышский </a:t>
                      </a:r>
                      <a:endParaRPr b="false" cap="none" i="false" spc="0" strike="noStrike" sz="1000" u="none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70</a:t>
                      </a:r>
                      <a:endParaRPr b="false" cap="none" i="false" spc="0" strike="noStrike" sz="1000" u="none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71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45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25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noFill/>
                  </a:tcPr>
                </a:tc>
              </a:tr>
              <a:tr h="25344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18</a:t>
                      </a:r>
                      <a:endParaRPr b="false" cap="none" i="false" spc="0" strike="noStrike" sz="10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Бавлинский </a:t>
                      </a:r>
                      <a:endParaRPr b="false" cap="none" i="false" spc="0" strike="noStrike" sz="1000" u="none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65</a:t>
                      </a:r>
                      <a:endParaRPr b="false" cap="none" i="false" spc="0" strike="noStrike" sz="1000" u="none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36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28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37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  <a:tr h="25344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19</a:t>
                      </a:r>
                      <a:endParaRPr b="false" cap="none" i="false" spc="0" strike="noStrike" sz="10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Дрожжановский </a:t>
                      </a:r>
                      <a:endParaRPr b="false" cap="none" i="false" spc="0" strike="noStrike" sz="1000" u="none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60</a:t>
                      </a:r>
                      <a:endParaRPr b="false" cap="none" i="false" spc="0" strike="noStrike" sz="1000" u="none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41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37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23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noFill/>
                  </a:tcPr>
                </a:tc>
              </a:tr>
              <a:tr h="25344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20</a:t>
                      </a:r>
                      <a:endParaRPr b="false" cap="none" i="false" spc="0" strike="noStrike" sz="10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Тетюшский </a:t>
                      </a:r>
                      <a:endParaRPr b="false" cap="none" i="false" spc="0" strike="noStrike" sz="1000" u="none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60</a:t>
                      </a:r>
                      <a:endParaRPr b="false" cap="none" i="false" spc="0" strike="noStrike" sz="1000" u="none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25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29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31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  <a:tr h="25344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21</a:t>
                      </a:r>
                      <a:endParaRPr b="false" cap="none" i="false" spc="0" strike="noStrike" sz="10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Заинский </a:t>
                      </a:r>
                      <a:endParaRPr b="false" cap="none" i="false" spc="0" strike="noStrike" sz="1000" u="none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60</a:t>
                      </a:r>
                      <a:endParaRPr b="false" cap="none" i="false" spc="0" strike="noStrike" sz="1000" u="none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58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34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26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  <a:tr h="25344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22</a:t>
                      </a:r>
                      <a:endParaRPr b="false" cap="none" i="false" spc="0" strike="noStrike" sz="10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Мензелинский </a:t>
                      </a:r>
                      <a:endParaRPr b="false" cap="none" i="false" spc="0" strike="noStrike" sz="1000" u="none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55</a:t>
                      </a:r>
                      <a:endParaRPr b="false" cap="none" i="false" spc="0" strike="noStrike" sz="1000" u="none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55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50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5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noFill/>
                  </a:tcPr>
                </a:tc>
              </a:tr>
              <a:tr h="25344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23</a:t>
                      </a:r>
                      <a:endParaRPr b="false" cap="none" i="false" spc="0" strike="noStrike" sz="10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Буинский</a:t>
                      </a:r>
                      <a:endParaRPr b="false" cap="none" i="false" spc="0" strike="noStrike" sz="1000" u="none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50</a:t>
                      </a:r>
                      <a:endParaRPr b="false" cap="none" i="false" spc="0" strike="noStrike" sz="1000" u="none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24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30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20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  <a:tr h="25344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24</a:t>
                      </a:r>
                      <a:endParaRPr b="false" cap="none" i="false" spc="0" strike="noStrike" sz="10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Зеленодольский </a:t>
                      </a:r>
                      <a:endParaRPr b="false" cap="none" i="false" spc="0" strike="noStrike" sz="1000" u="none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50</a:t>
                      </a:r>
                      <a:endParaRPr b="false" cap="none" i="false" spc="0" strike="noStrike" sz="1000" u="none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129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38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12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  <a:tr h="25344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25</a:t>
                      </a:r>
                      <a:endParaRPr b="false" cap="none" i="false" spc="0" strike="noStrike" sz="10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Сабинский </a:t>
                      </a:r>
                      <a:endParaRPr b="false" cap="none" i="false" spc="0" strike="noStrike" sz="1000" u="none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50</a:t>
                      </a:r>
                      <a:endParaRPr b="false" cap="none" i="false" spc="0" strike="noStrike" sz="1000" u="none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100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57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-7</a:t>
                      </a:r>
                      <a:endParaRPr b="tru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5344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26</a:t>
                      </a:r>
                      <a:endParaRPr b="false" cap="none" i="false" spc="0" strike="noStrike" sz="10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Елабужский</a:t>
                      </a:r>
                      <a:endParaRPr b="false" cap="none" i="false" spc="0" strike="noStrike" sz="1000" u="none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50</a:t>
                      </a:r>
                      <a:endParaRPr b="false" cap="none" i="false" spc="0" strike="noStrike" sz="1000" u="none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28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56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-6</a:t>
                      </a:r>
                      <a:endParaRPr b="tru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25344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27</a:t>
                      </a:r>
                      <a:endParaRPr b="false" cap="none" i="false" spc="0" strike="noStrike" sz="10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Апастовский </a:t>
                      </a:r>
                      <a:endParaRPr b="false" cap="none" i="false" spc="0" strike="noStrike" sz="1000" u="none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45</a:t>
                      </a:r>
                      <a:endParaRPr b="false" cap="none" i="false" spc="0" strike="noStrike" sz="1000" u="none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25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43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2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  <a:tr h="25344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28</a:t>
                      </a:r>
                      <a:endParaRPr b="false" cap="none" i="false" spc="0" strike="noStrike" sz="10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Муслюмовский </a:t>
                      </a:r>
                      <a:endParaRPr b="false" cap="none" i="false" spc="0" strike="noStrike" sz="1000" u="none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45</a:t>
                      </a:r>
                      <a:endParaRPr b="false" cap="none" i="false" spc="0" strike="noStrike" sz="1000" u="none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45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25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20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  <a:tr h="25344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29</a:t>
                      </a:r>
                      <a:endParaRPr b="false" cap="none" i="false" spc="0" strike="noStrike" sz="10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Мамадышский </a:t>
                      </a:r>
                      <a:endParaRPr b="false" cap="none" i="false" spc="0" strike="noStrike" sz="1000" u="none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45</a:t>
                      </a:r>
                      <a:endParaRPr b="false" cap="none" i="false" spc="0" strike="noStrike" sz="1000" u="none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44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36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9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  <a:tr h="25344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30</a:t>
                      </a:r>
                      <a:endParaRPr b="false" cap="none" i="false" spc="0" strike="noStrike" sz="10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Черемшанский </a:t>
                      </a:r>
                      <a:endParaRPr b="false" cap="none" i="false" spc="0" strike="noStrike" sz="1000" u="none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40</a:t>
                      </a:r>
                      <a:endParaRPr b="false" cap="none" i="false" spc="0" strike="noStrike" sz="1000" u="none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24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11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29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  <a:tr h="25344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31</a:t>
                      </a:r>
                      <a:endParaRPr b="false" cap="none" i="false" spc="0" strike="noStrike" sz="10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Спасский </a:t>
                      </a:r>
                      <a:endParaRPr b="false" cap="none" i="false" spc="0" strike="noStrike" sz="1000" u="none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40</a:t>
                      </a:r>
                      <a:endParaRPr b="false" cap="none" i="false" spc="0" strike="noStrike" sz="1000" u="none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56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26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14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  <a:tr h="25344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b="false" cap="none" i="false" spc="0" strike="noStrike" sz="10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/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/>
                      <a:r>
                        <a:rPr b="tru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ИТОГО</a:t>
                      </a: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4905</a:t>
                      </a: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4904</a:t>
                      </a:r>
                      <a:endParaRPr b="tru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4904</a:t>
                      </a:r>
                      <a:endParaRPr b="tru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1</a:t>
                      </a:r>
                      <a:endParaRPr b="tru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</p:sld>
</file>

<file path=ppt/slides/slide25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87" name="GroupShape 18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88" name="Shape 188"/>
          <p:cNvSpPr txBox="true"/>
          <p:nvPr isPhoto="false"/>
        </p:nvSpPr>
        <p:spPr>
          <a:xfrm flipH="false" flipV="false" rot="0">
            <a:off x="596144" y="1"/>
            <a:ext cx="7951710" cy="369326"/>
          </a:xfrm>
          <a:prstGeom prst="rect">
            <a:avLst/>
          </a:prstGeom>
          <a:noFill/>
        </p:spPr>
        <p:txBody>
          <a:bodyPr bIns="45717" lIns="91436" rIns="91436" tIns="45717" wrap="square">
            <a:spAutoFit/>
          </a:bodyPr>
          <a:p>
            <a:pPr algn="ctr" indent="0" marL="0"/>
            <a:r>
              <a:rPr b="true" sz="1800">
                <a:solidFill>
                  <a:srgbClr val="17375E"/>
                </a:solidFill>
                <a:latin typeface="Arial"/>
                <a:ea typeface="Arial"/>
                <a:cs typeface="Arial"/>
              </a:rPr>
              <a:t>г. Казань </a:t>
            </a:r>
            <a:endParaRPr sz="1400">
              <a:solidFill>
                <a:srgbClr val="17375E"/>
              </a:solidFill>
              <a:latin typeface="Arial"/>
              <a:ea typeface="Arial"/>
              <a:cs typeface="Arial"/>
            </a:endParaRPr>
          </a:p>
        </p:txBody>
      </p:sp>
      <p:graphicFrame>
        <p:nvGraphicFramePr>
          <p:cNvPr hidden="false" id="189" name="Table 189"/>
          <p:cNvGraphicFramePr/>
          <p:nvPr isPhoto="false"/>
        </p:nvGraphicFramePr>
        <p:xfrm flipH="false" flipV="false" rot="0">
          <a:off x="894803" y="369326"/>
          <a:ext cx="7778933" cy="1030680"/>
        </p:xfrm>
        <a:graphic>
          <a:graphicData uri="http://schemas.openxmlformats.org/drawingml/2006/table">
            <a:tbl>
              <a:tblPr bandCol="false" bandRow="false" firstCol="false" firstRow="false" lastCol="false" lastRow="false">
                <a:tableStyleId>{5940675A-B579-460E-94D1-54222C63F5DA}</a:tableStyleId>
              </a:tblPr>
              <a:tblGrid>
                <a:gridCol w="2650076"/>
                <a:gridCol w="1484319"/>
                <a:gridCol w="1430383"/>
                <a:gridCol w="1352006"/>
                <a:gridCol w="862149"/>
              </a:tblGrid>
              <a:tr h="502919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true" cap="none" i="false" spc="0" strike="noStrike" sz="9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Наименование муниципального района РТ</a:t>
                      </a:r>
                      <a:endParaRPr b="true" cap="none" i="false" spc="0" strike="noStrike" sz="9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true" cap="none" i="false" spc="0" strike="noStrike" sz="9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Количество бюджетных мест, выделенных под эксперимент, чел.</a:t>
                      </a:r>
                      <a:endParaRPr b="true" cap="none" i="false" spc="0" strike="noStrike" sz="9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true" cap="none" i="false" spc="0" strike="noStrike" sz="9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Количество желающих сдавать 2 ОГЭ в данном МР, городе , чел.</a:t>
                      </a:r>
                      <a:endParaRPr b="true" cap="none" i="false" spc="0" strike="noStrike" sz="9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true" cap="none" i="false" spc="0" strike="noStrike" sz="9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Количество желающих поступить в ПОО данного МР, города, чел.</a:t>
                      </a:r>
                      <a:endParaRPr b="true" cap="none" i="false" spc="0" strike="noStrike" sz="9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true" cap="none" i="false" spc="0" strike="noStrike" sz="9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Разница, чел.</a:t>
                      </a:r>
                      <a:endParaRPr b="true" cap="none" i="false" spc="0" strike="noStrike" sz="9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  <a:tr h="25344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г. Казань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z="1000" u="none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1150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1330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2062</a:t>
                      </a:r>
                      <a:endParaRPr b="fals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sz="1000">
                          <a:solidFill>
                            <a:schemeClr val="tx2">
                              <a:lumMod val="50000"/>
                            </a:schemeClr>
                          </a:solidFill>
                          <a:latin typeface="Arial"/>
                          <a:ea typeface="Arial"/>
                          <a:cs typeface="Arial"/>
                        </a:rPr>
                        <a:t>-912</a:t>
                      </a:r>
                      <a:endParaRPr b="true" sz="1000">
                        <a:solidFill>
                          <a:schemeClr val="tx2">
                            <a:lumMod val="50000"/>
                          </a:scheme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hidden="false" id="190" name="Shape 190"/>
          <p:cNvSpPr txBox="false"/>
          <p:nvPr isPhoto="false"/>
        </p:nvSpPr>
        <p:spPr>
          <a:xfrm flipH="false" flipV="false" rot="0">
            <a:off x="796831" y="1467418"/>
            <a:ext cx="7974875" cy="455959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Заявилось в ПОО г. Казани </a:t>
            </a:r>
            <a:r>
              <a:rPr b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39 </a:t>
            </a:r>
            <a:r>
              <a:rPr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муниципальных районов, г. Набережные Челны и г. Казань</a:t>
            </a:r>
            <a:endParaRPr i="true" sz="1050">
              <a:solidFill>
                <a:srgbClr val="17375E"/>
              </a:solidFill>
              <a:latin typeface="Arial"/>
              <a:ea typeface="Arial"/>
              <a:cs typeface="Arial"/>
            </a:endParaRPr>
          </a:p>
          <a:p>
            <a:pPr algn="l" indent="0" marL="0"/>
            <a:endParaRPr sz="13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hidden="false" id="191" name="Shape 191"/>
          <p:cNvSpPr txBox="false"/>
          <p:nvPr isPhoto="false"/>
        </p:nvSpPr>
        <p:spPr>
          <a:xfrm flipH="false" flipV="false" rot="0">
            <a:off x="1148448" y="1774535"/>
            <a:ext cx="2602774" cy="3308598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Наиболее массовые МР: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endParaRPr spc="11" sz="1100">
              <a:solidFill>
                <a:srgbClr val="17375E"/>
              </a:solidFill>
              <a:latin typeface="Arial"/>
              <a:ea typeface="Arial"/>
              <a:cs typeface="Arial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Пестречинский</a:t>
            </a:r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 МР – 162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rgbClr val="00B050"/>
                </a:solidFill>
                <a:latin typeface="Arial"/>
                <a:ea typeface="Arial"/>
                <a:cs typeface="Arial"/>
              </a:rPr>
              <a:t>г. Казань – 145 чел.</a:t>
            </a:r>
            <a:endParaRPr sz="1350">
              <a:solidFill>
                <a:srgbClr val="00B050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rgbClr val="00B050"/>
                </a:solidFill>
                <a:latin typeface="Arial"/>
                <a:ea typeface="Arial"/>
                <a:cs typeface="Arial"/>
              </a:rPr>
              <a:t>Зеленодольский</a:t>
            </a:r>
            <a:r>
              <a:rPr i="true" spc="11" sz="1100">
                <a:solidFill>
                  <a:srgbClr val="00B050"/>
                </a:solidFill>
                <a:latin typeface="Arial"/>
                <a:ea typeface="Arial"/>
                <a:cs typeface="Arial"/>
              </a:rPr>
              <a:t> МР – 85 чел.</a:t>
            </a:r>
            <a:endParaRPr sz="1350">
              <a:solidFill>
                <a:srgbClr val="00B050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Лаишевский</a:t>
            </a:r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 МР – 81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Высокогорский МР – 74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Сабинский МР – 52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Спасский МР – 25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rgbClr val="00B050"/>
                </a:solidFill>
                <a:latin typeface="Arial"/>
                <a:ea typeface="Arial"/>
                <a:cs typeface="Arial"/>
              </a:rPr>
              <a:t>Балтасинский</a:t>
            </a:r>
            <a:r>
              <a:rPr i="true" spc="11" sz="1100">
                <a:solidFill>
                  <a:srgbClr val="00B050"/>
                </a:solidFill>
                <a:latin typeface="Arial"/>
                <a:ea typeface="Arial"/>
                <a:cs typeface="Arial"/>
              </a:rPr>
              <a:t> МР – 24 чел.</a:t>
            </a:r>
            <a:endParaRPr sz="1350">
              <a:solidFill>
                <a:srgbClr val="00B050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Алькеевский</a:t>
            </a:r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 МР – 21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Камско-</a:t>
            </a:r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Устьинский</a:t>
            </a:r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 МР – 21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Верхнеуслонский</a:t>
            </a:r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 МР – 17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Кукморский</a:t>
            </a:r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 МР – 16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Тюлячинский</a:t>
            </a:r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 МР – 16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Чистопольский</a:t>
            </a:r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 МР – 14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Рыбно-</a:t>
            </a:r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Слободский</a:t>
            </a:r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 МР – 13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г. Набережные Челны – 12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Нижнекамский МР – 10 чел.</a:t>
            </a:r>
            <a:endParaRPr sz="1300">
              <a:solidFill>
                <a:srgbClr val="17375E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hidden="false" id="192" name="Shape 192"/>
          <p:cNvSpPr txBox="false"/>
          <p:nvPr isPhoto="false"/>
        </p:nvSpPr>
        <p:spPr>
          <a:xfrm flipH="false" flipV="false" rot="0">
            <a:off x="5349249" y="1666480"/>
            <a:ext cx="3324486" cy="3469475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b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МР с наименьшим количеством: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endParaRPr spc="11" sz="1100">
              <a:solidFill>
                <a:srgbClr val="17375E"/>
              </a:solidFill>
              <a:latin typeface="Arial"/>
              <a:ea typeface="Arial"/>
              <a:cs typeface="Arial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Нурлатский</a:t>
            </a:r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 МР – 9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Апастовский</a:t>
            </a:r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 МР – 6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Бугульминский</a:t>
            </a:r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 МР – 6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Азнакаевский</a:t>
            </a:r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 МР, </a:t>
            </a:r>
            <a:r>
              <a:rPr i="true" spc="11" sz="11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Аксубаевский</a:t>
            </a:r>
            <a:r>
              <a:rPr i="true" spc="11" sz="11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 МР</a:t>
            </a:r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 – по 5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Мамадышский</a:t>
            </a:r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 МР, </a:t>
            </a:r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Тетюшский</a:t>
            </a:r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 МР – по 5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Актанышский</a:t>
            </a:r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 МР – 4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Дрожжановский</a:t>
            </a:r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 МР – 4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Менделеевский МР – 4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Новошешминский</a:t>
            </a:r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 МР – 4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Альметьевский</a:t>
            </a:r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 МР – 3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Атнинский</a:t>
            </a:r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 МР – 3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Лениногорский</a:t>
            </a:r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 МР – 3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Сармановский</a:t>
            </a:r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 МР – 3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Агрызский</a:t>
            </a:r>
            <a:r>
              <a:rPr i="true" spc="11" sz="11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 МР, </a:t>
            </a:r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Бавлинский</a:t>
            </a:r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 МР, </a:t>
            </a:r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Заинский</a:t>
            </a:r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 МР,</a:t>
            </a:r>
            <a:r>
              <a:rPr i="true" spc="11" sz="11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 </a:t>
            </a:r>
            <a:r>
              <a:rPr i="true" spc="11" sz="11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Кайбицкий</a:t>
            </a:r>
            <a:r>
              <a:rPr i="true" spc="11" sz="11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 МР, </a:t>
            </a:r>
            <a:r>
              <a:rPr i="true" spc="11" sz="11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Муслюмовский</a:t>
            </a:r>
            <a:r>
              <a:rPr i="true" spc="11" sz="11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 МР, </a:t>
            </a:r>
            <a:r>
              <a:rPr i="true" spc="11" sz="11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Черемшанский</a:t>
            </a:r>
            <a:r>
              <a:rPr i="true" spc="11" sz="11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 МР </a:t>
            </a:r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 – по 2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Буинский</a:t>
            </a:r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 МР, </a:t>
            </a:r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Ютазинский</a:t>
            </a:r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 МР – по 1 чел.</a:t>
            </a:r>
            <a:endParaRPr i="true" sz="1050">
              <a:solidFill>
                <a:srgbClr val="17375E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endParaRPr sz="1300">
              <a:solidFill>
                <a:srgbClr val="17375E"/>
              </a:solidFill>
              <a:latin typeface="Arial"/>
              <a:ea typeface="Arial"/>
              <a:cs typeface="Arial"/>
            </a:endParaRPr>
          </a:p>
        </p:txBody>
      </p:sp>
    </p:spTree>
  </p:cSld>
</p:sld>
</file>

<file path=ppt/slides/slide26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93" name="GroupShape 19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94" name="Shape 194"/>
          <p:cNvSpPr txBox="true"/>
          <p:nvPr isPhoto="false"/>
        </p:nvSpPr>
        <p:spPr>
          <a:xfrm flipH="false" flipV="false" rot="0">
            <a:off x="573284" y="40530"/>
            <a:ext cx="7951710" cy="369326"/>
          </a:xfrm>
          <a:prstGeom prst="rect">
            <a:avLst/>
          </a:prstGeom>
          <a:noFill/>
        </p:spPr>
        <p:txBody>
          <a:bodyPr bIns="45717" lIns="91436" rIns="91436" tIns="45717" wrap="square">
            <a:spAutoFit/>
          </a:bodyPr>
          <a:p>
            <a:pPr algn="ctr" indent="0" marL="0"/>
            <a:r>
              <a:rPr b="true" sz="1800">
                <a:solidFill>
                  <a:srgbClr val="17375E"/>
                </a:solidFill>
                <a:latin typeface="Arial"/>
                <a:ea typeface="Arial"/>
                <a:cs typeface="Arial"/>
              </a:rPr>
              <a:t>г. Набережные Челны</a:t>
            </a:r>
            <a:endParaRPr sz="1400">
              <a:solidFill>
                <a:srgbClr val="17375E"/>
              </a:solidFill>
              <a:latin typeface="Arial"/>
              <a:ea typeface="Arial"/>
              <a:cs typeface="Arial"/>
            </a:endParaRPr>
          </a:p>
        </p:txBody>
      </p:sp>
      <p:graphicFrame>
        <p:nvGraphicFramePr>
          <p:cNvPr hidden="false" id="195" name="Table 195"/>
          <p:cNvGraphicFramePr/>
          <p:nvPr isPhoto="false"/>
        </p:nvGraphicFramePr>
        <p:xfrm flipH="false" flipV="false" rot="0">
          <a:off x="738477" y="409855"/>
          <a:ext cx="8097936" cy="1037029"/>
        </p:xfrm>
        <a:graphic>
          <a:graphicData uri="http://schemas.openxmlformats.org/drawingml/2006/table">
            <a:tbl>
              <a:tblPr bandCol="false" bandRow="false" firstCol="false" firstRow="false" lastCol="false" lastRow="false">
                <a:tableStyleId>{5940675A-B579-460E-94D1-54222C63F5DA}</a:tableStyleId>
              </a:tblPr>
              <a:tblGrid>
                <a:gridCol w="3041397"/>
                <a:gridCol w="1458603"/>
                <a:gridCol w="1271133"/>
                <a:gridCol w="1278045"/>
                <a:gridCol w="1042408"/>
              </a:tblGrid>
              <a:tr h="502919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true" cap="none" i="false" spc="0" strike="noStrike" sz="9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Наименование муниципального района РТ</a:t>
                      </a:r>
                      <a:endParaRPr b="true" cap="none" i="false" spc="0" strike="noStrike" sz="9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true" cap="none" i="false" spc="0" strike="noStrike" sz="9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Количество бюджетных мест, выделенных под эксперимент, чел.</a:t>
                      </a:r>
                      <a:endParaRPr b="true" cap="none" i="false" spc="0" strike="noStrike" sz="9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true" cap="none" i="false" spc="0" strike="noStrike" sz="9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Количество желающих сдавать 2 ОГЭ в данном МР, городе , чел.</a:t>
                      </a:r>
                      <a:endParaRPr b="true" cap="none" i="false" spc="0" strike="noStrike" sz="9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true" cap="none" i="false" spc="0" strike="noStrike" sz="9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Количество желающих поступить в ПОО данного МР, города, чел.</a:t>
                      </a:r>
                      <a:endParaRPr b="true" cap="none" i="false" spc="0" strike="noStrike" sz="9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true" cap="none" i="false" spc="0" strike="noStrike" sz="9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Разница, чел.</a:t>
                      </a:r>
                      <a:endParaRPr b="true" cap="none" i="false" spc="0" strike="noStrike" sz="9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  <a:tr h="25344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z="10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г. Набережные Челны</a:t>
                      </a:r>
                      <a:endParaRPr b="false" sz="1000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z="10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450</a:t>
                      </a:r>
                      <a:endParaRPr b="false" sz="1000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538</a:t>
                      </a:r>
                      <a:endParaRPr b="false" sz="1000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662</a:t>
                      </a:r>
                      <a:endParaRPr b="false" sz="1000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sz="1000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-212</a:t>
                      </a:r>
                      <a:endParaRPr b="true" sz="1000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hidden="false" id="196" name="Shape 196"/>
          <p:cNvSpPr txBox="false"/>
          <p:nvPr isPhoto="false"/>
        </p:nvSpPr>
        <p:spPr>
          <a:xfrm flipH="false" flipV="false" rot="0">
            <a:off x="1398577" y="2115487"/>
            <a:ext cx="7288222" cy="2839239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just" indent="0" marL="0"/>
            <a:r>
              <a:rPr b="true" spc="11" sz="11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Наиболее массовые МР: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 indent="0" marL="0"/>
            <a:endParaRPr i="true" spc="11" sz="1100">
              <a:solidFill>
                <a:srgbClr val="17375E"/>
              </a:solidFill>
              <a:latin typeface="+mn-lt"/>
              <a:ea typeface="+mn-ea"/>
              <a:cs typeface="+mn-cs"/>
            </a:endParaRPr>
          </a:p>
          <a:p>
            <a:pPr algn="just" indent="0" marL="0"/>
            <a:r>
              <a:rPr i="true" spc="11" sz="11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г. Набережные Челны – 58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 indent="0" marL="0"/>
            <a:r>
              <a:rPr i="true" spc="11" sz="11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Тукаевский МР – 37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 indent="0" marL="0"/>
            <a:r>
              <a:rPr i="true" spc="11" sz="11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Менделеевский МР – 25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 indent="0" marL="0"/>
            <a:r>
              <a:rPr i="true" spc="11" sz="11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Актанышский МР - 16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 indent="0" marL="0"/>
            <a:r>
              <a:rPr i="true" spc="11" sz="11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Заинский МР – 15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 indent="0" marL="0"/>
            <a:r>
              <a:rPr i="true" spc="11" sz="11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Мензелинский МР – 15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 indent="0" marL="0"/>
            <a:r>
              <a:rPr i="true" spc="11" sz="11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Муслюмовский МР – 10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 indent="0" marL="0"/>
            <a:r>
              <a:rPr i="true" spc="11" sz="11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Агрызский МР – 8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 indent="0" marL="0"/>
            <a:r>
              <a:rPr i="true" spc="11" sz="11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Сармановский МР – 6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 indent="0" marL="0"/>
            <a:r>
              <a:rPr i="true" spc="11" sz="11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г. Казань – 6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 indent="0" marL="0"/>
            <a:endParaRPr i="true" spc="11" sz="1100">
              <a:solidFill>
                <a:srgbClr val="17375E"/>
              </a:solidFill>
              <a:latin typeface="+mn-lt"/>
              <a:ea typeface="+mn-ea"/>
              <a:cs typeface="+mn-cs"/>
            </a:endParaRPr>
          </a:p>
          <a:p>
            <a:pPr algn="just" indent="0" marL="0"/>
            <a:endParaRPr i="true" spc="11" sz="1100">
              <a:solidFill>
                <a:srgbClr val="17375E"/>
              </a:solidFill>
              <a:latin typeface="+mn-lt"/>
              <a:ea typeface="+mn-ea"/>
              <a:cs typeface="+mn-cs"/>
            </a:endParaRPr>
          </a:p>
          <a:p>
            <a:pPr algn="just" indent="0" marL="0"/>
            <a:endParaRPr i="true" spc="11" sz="1100">
              <a:solidFill>
                <a:srgbClr val="17375E"/>
              </a:solidFill>
              <a:latin typeface="+mn-lt"/>
              <a:ea typeface="+mn-ea"/>
              <a:cs typeface="+mn-cs"/>
            </a:endParaRPr>
          </a:p>
          <a:p>
            <a:pPr algn="just" indent="0" marL="0"/>
            <a:endParaRPr i="true" spc="11" sz="1100">
              <a:solidFill>
                <a:srgbClr val="17375E"/>
              </a:solidFill>
              <a:latin typeface="+mn-lt"/>
              <a:ea typeface="+mn-ea"/>
              <a:cs typeface="+mn-cs"/>
            </a:endParaRPr>
          </a:p>
          <a:p>
            <a:pPr algn="just" indent="0" marL="0"/>
            <a:r>
              <a:rPr b="true" spc="11" sz="11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МР с наименьшим количеством: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 indent="0" marL="0"/>
            <a:endParaRPr i="true" spc="11" sz="1100">
              <a:solidFill>
                <a:srgbClr val="17375E"/>
              </a:solidFill>
              <a:latin typeface="+mn-lt"/>
              <a:ea typeface="+mn-ea"/>
              <a:cs typeface="+mn-cs"/>
            </a:endParaRPr>
          </a:p>
          <a:p>
            <a:pPr algn="just" indent="0" marL="0"/>
            <a:r>
              <a:rPr i="true" spc="11" sz="11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Чистопольский МР – 4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 indent="0" marL="0"/>
            <a:r>
              <a:rPr i="true" spc="11" sz="11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Аксубаевский МР – 2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 indent="0" marL="0"/>
            <a:r>
              <a:rPr i="true" spc="11" sz="11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Черемшанский МР  – 2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 indent="0" marL="0"/>
            <a:r>
              <a:rPr i="true" spc="11" sz="11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Новошешминский МР – 2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 indent="0" marL="0"/>
            <a:r>
              <a:rPr i="true" spc="11" sz="11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Рыбно- Слободский МР– 1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 indent="0" marL="0"/>
            <a:r>
              <a:rPr i="true" spc="11" sz="11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Нижнекамский МР – 1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 indent="0" marL="0"/>
            <a:r>
              <a:rPr i="true" spc="11" sz="11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Мамадышский МР – 1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 indent="0" marL="0"/>
            <a:r>
              <a:rPr i="true" spc="11" sz="11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Бавлинский МР – 1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 indent="0" marL="0"/>
            <a:r>
              <a:rPr i="true" spc="11" sz="11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Нурлатский МР – 1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 indent="0" marL="0"/>
            <a:r>
              <a:rPr i="true" spc="11" sz="11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Азнакаевский МР – 1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 indent="0" marL="0"/>
            <a:endParaRPr sz="1500">
              <a:solidFill>
                <a:srgbClr val="17375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97" name="Shape 197"/>
          <p:cNvSpPr txBox="false"/>
          <p:nvPr isPhoto="false"/>
        </p:nvSpPr>
        <p:spPr>
          <a:xfrm flipH="false" flipV="false" rot="0">
            <a:off x="796834" y="1446204"/>
            <a:ext cx="7974875" cy="455959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spc="11" sz="110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Заявилось в </a:t>
            </a:r>
            <a:r>
              <a:rPr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ПОО г. Набережные Челны </a:t>
            </a:r>
            <a:r>
              <a:rPr b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18 </a:t>
            </a:r>
            <a:r>
              <a:rPr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муниципальных районов, г. Набережные Челны и г. Казань</a:t>
            </a:r>
            <a:endParaRPr i="true" sz="1050">
              <a:solidFill>
                <a:srgbClr val="17375E"/>
              </a:solidFill>
              <a:latin typeface="Arial"/>
              <a:ea typeface="Arial"/>
              <a:cs typeface="Arial"/>
            </a:endParaRPr>
          </a:p>
          <a:p>
            <a:pPr algn="l" indent="0" marL="0"/>
            <a:endParaRPr sz="1300">
              <a:solidFill>
                <a:schemeClr val="tx2">
                  <a:lumMod val="50000"/>
                </a:schemeClr>
              </a:solidFill>
              <a:latin typeface="Arial"/>
              <a:ea typeface="Arial"/>
              <a:cs typeface="Arial"/>
            </a:endParaRPr>
          </a:p>
        </p:txBody>
      </p:sp>
    </p:spTree>
  </p:cSld>
</p:sld>
</file>

<file path=ppt/slides/slide27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98" name="GroupShape 19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99" name="Shape 199"/>
          <p:cNvSpPr txBox="true"/>
          <p:nvPr isPhoto="false"/>
        </p:nvSpPr>
        <p:spPr>
          <a:xfrm flipH="false" flipV="false" rot="0">
            <a:off x="596144" y="1"/>
            <a:ext cx="7951710" cy="369326"/>
          </a:xfrm>
          <a:prstGeom prst="rect">
            <a:avLst/>
          </a:prstGeom>
          <a:noFill/>
        </p:spPr>
        <p:txBody>
          <a:bodyPr bIns="45717" lIns="91436" rIns="91436" tIns="45717" wrap="square">
            <a:spAutoFit/>
          </a:bodyPr>
          <a:p>
            <a:pPr algn="ctr" indent="0" marL="0"/>
            <a:r>
              <a:rPr b="true" sz="1800">
                <a:solidFill>
                  <a:srgbClr val="17375E"/>
                </a:solidFill>
                <a:latin typeface="Arial"/>
                <a:ea typeface="Arial"/>
                <a:cs typeface="Arial"/>
              </a:rPr>
              <a:t>Альметьевский МР</a:t>
            </a:r>
            <a:endParaRPr sz="1400">
              <a:solidFill>
                <a:srgbClr val="17375E"/>
              </a:solidFill>
              <a:latin typeface="Arial"/>
              <a:ea typeface="Arial"/>
              <a:cs typeface="Arial"/>
            </a:endParaRPr>
          </a:p>
        </p:txBody>
      </p:sp>
      <p:graphicFrame>
        <p:nvGraphicFramePr>
          <p:cNvPr hidden="false" id="200" name="Table 200"/>
          <p:cNvGraphicFramePr/>
          <p:nvPr isPhoto="false"/>
        </p:nvGraphicFramePr>
        <p:xfrm flipH="false" flipV="false" rot="0">
          <a:off x="914400" y="476521"/>
          <a:ext cx="7772400" cy="756359"/>
        </p:xfrm>
        <a:graphic>
          <a:graphicData uri="http://schemas.openxmlformats.org/drawingml/2006/table">
            <a:tbl>
              <a:tblPr bandCol="false" bandRow="false" firstCol="false" firstRow="false" lastCol="false" lastRow="false">
                <a:tableStyleId>{5940675A-B579-460E-94D1-54222C63F5DA}</a:tableStyleId>
              </a:tblPr>
              <a:tblGrid>
                <a:gridCol w="2921422"/>
                <a:gridCol w="1398576"/>
                <a:gridCol w="1223480"/>
                <a:gridCol w="1227629"/>
                <a:gridCol w="1001288"/>
              </a:tblGrid>
              <a:tr h="502919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true" cap="none" i="false" spc="0" strike="noStrike" sz="9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Наименование муниципального района РТ</a:t>
                      </a:r>
                      <a:endParaRPr b="true" cap="none" i="false" spc="0" strike="noStrike" sz="9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true" cap="none" i="false" spc="0" strike="noStrike" sz="9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Количество бюджетных мест, выделенных под эксперимент, чел.</a:t>
                      </a:r>
                      <a:endParaRPr b="true" cap="none" i="false" spc="0" strike="noStrike" sz="9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true" cap="none" i="false" spc="0" strike="noStrike" sz="9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Количество желающих сдавать 2 ОГЭ в данном МР, городе , чел.</a:t>
                      </a:r>
                      <a:endParaRPr b="true" cap="none" i="false" spc="0" strike="noStrike" sz="9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true" cap="none" i="false" spc="0" strike="noStrike" sz="9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Количество желающих поступить в ПОО данного МР, города, чел.</a:t>
                      </a:r>
                      <a:endParaRPr b="true" cap="none" i="false" spc="0" strike="noStrike" sz="9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true" cap="none" i="false" spc="0" strike="noStrike" sz="9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Разница, чел.</a:t>
                      </a:r>
                      <a:endParaRPr b="true" cap="none" i="false" spc="0" strike="noStrike" sz="9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  <a:tr h="25344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z="10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Альметьевский </a:t>
                      </a:r>
                      <a:endParaRPr b="false" sz="1000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z="10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140</a:t>
                      </a:r>
                      <a:endParaRPr b="false" sz="1000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144</a:t>
                      </a:r>
                      <a:endParaRPr b="false" sz="1000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182</a:t>
                      </a:r>
                      <a:endParaRPr b="false" sz="1000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sz="1000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-42</a:t>
                      </a:r>
                      <a:endParaRPr b="true" sz="1000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hidden="false" id="201" name="Shape 201"/>
          <p:cNvSpPr txBox="false"/>
          <p:nvPr isPhoto="false"/>
        </p:nvSpPr>
        <p:spPr>
          <a:xfrm flipH="false" flipV="false" rot="0">
            <a:off x="2530928" y="1955097"/>
            <a:ext cx="7498080" cy="259751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Заявилось </a:t>
            </a:r>
            <a:r>
              <a:rPr b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11 </a:t>
            </a:r>
            <a:r>
              <a:rPr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муниципальных районов</a:t>
            </a:r>
            <a:r>
              <a:rPr spc="11" sz="110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:</a:t>
            </a:r>
            <a:endParaRPr sz="1300">
              <a:solidFill>
                <a:schemeClr val="tx2">
                  <a:lumMod val="50000"/>
                </a:schemeClr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hidden="false" id="202" name="Shape 202"/>
          <p:cNvSpPr txBox="false"/>
          <p:nvPr isPhoto="false"/>
        </p:nvSpPr>
        <p:spPr>
          <a:xfrm flipH="false" flipV="false" rot="0">
            <a:off x="1650272" y="2389807"/>
            <a:ext cx="5843452" cy="1431674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endParaRPr i="true" spc="11" sz="1100">
              <a:solidFill>
                <a:schemeClr val="tx2">
                  <a:lumMod val="50000"/>
                </a:schemeClr>
              </a:solidFill>
              <a:latin typeface="Arial"/>
              <a:ea typeface="Arial"/>
              <a:cs typeface="Arial"/>
            </a:endParaRPr>
          </a:p>
          <a:p>
            <a:pPr algn="l" indent="0" marL="0"/>
            <a:r>
              <a:rPr i="true" spc="11" sz="110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Азнакаевский МР – 17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Бугульминский МР – 9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Высокогорский МР – 2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Лениногорский МР – 3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rPr>
              <a:t>Сармановский МР – 3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Черемшанский МР – 3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Муслюмовский МР – 1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endParaRPr i="true" spc="11" sz="1100">
              <a:solidFill>
                <a:schemeClr val="tx2">
                  <a:lumMod val="50000"/>
                </a:schemeClr>
              </a:solidFill>
              <a:latin typeface="Arial"/>
              <a:ea typeface="Arial"/>
              <a:cs typeface="Arial"/>
            </a:endParaRPr>
          </a:p>
          <a:p>
            <a:pPr algn="l" indent="0" marL="0"/>
            <a:r>
              <a:rPr i="true" spc="11" sz="110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Новошешминский МР – 1 чел.  Нурлатский МР- 1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Тукаевский МР – 1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chemeClr val="tx2">
                    <a:lumMod val="50000"/>
                  </a:schemeClr>
                </a:solidFill>
                <a:latin typeface="Arial"/>
                <a:ea typeface="Arial"/>
                <a:cs typeface="Arial"/>
              </a:rPr>
              <a:t>Чистопольский МР – 1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</p:sld>
</file>

<file path=ppt/slides/slide28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203" name="GroupShape 20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04" name="Shape 204"/>
          <p:cNvSpPr txBox="true"/>
          <p:nvPr isPhoto="false"/>
        </p:nvSpPr>
        <p:spPr>
          <a:xfrm flipH="false" flipV="false" rot="0">
            <a:off x="596144" y="1"/>
            <a:ext cx="7951710" cy="369326"/>
          </a:xfrm>
          <a:prstGeom prst="rect">
            <a:avLst/>
          </a:prstGeom>
          <a:noFill/>
        </p:spPr>
        <p:txBody>
          <a:bodyPr bIns="45717" lIns="91436" rIns="91436" tIns="45717" wrap="square">
            <a:spAutoFit/>
          </a:bodyPr>
          <a:p>
            <a:pPr algn="ctr" indent="0" marL="0"/>
            <a:r>
              <a:rPr b="true" sz="1800">
                <a:solidFill>
                  <a:srgbClr val="17375E"/>
                </a:solidFill>
                <a:latin typeface="Arial"/>
                <a:ea typeface="Arial"/>
                <a:cs typeface="Arial"/>
              </a:rPr>
              <a:t>Елабужский МР</a:t>
            </a:r>
            <a:endParaRPr sz="1400">
              <a:solidFill>
                <a:srgbClr val="17375E"/>
              </a:solidFill>
              <a:latin typeface="Arial"/>
              <a:ea typeface="Arial"/>
              <a:cs typeface="Arial"/>
            </a:endParaRPr>
          </a:p>
        </p:txBody>
      </p:sp>
      <p:graphicFrame>
        <p:nvGraphicFramePr>
          <p:cNvPr hidden="false" id="205" name="Table 205"/>
          <p:cNvGraphicFramePr/>
          <p:nvPr isPhoto="false"/>
        </p:nvGraphicFramePr>
        <p:xfrm flipH="false" flipV="false" rot="0">
          <a:off x="914400" y="476521"/>
          <a:ext cx="7772400" cy="756359"/>
        </p:xfrm>
        <a:graphic>
          <a:graphicData uri="http://schemas.openxmlformats.org/drawingml/2006/table">
            <a:tbl>
              <a:tblPr bandCol="false" bandRow="false" firstCol="false" firstRow="false" lastCol="false" lastRow="false">
                <a:tableStyleId>{5940675A-B579-460E-94D1-54222C63F5DA}</a:tableStyleId>
              </a:tblPr>
              <a:tblGrid>
                <a:gridCol w="2921422"/>
                <a:gridCol w="1398576"/>
                <a:gridCol w="1223480"/>
                <a:gridCol w="1227629"/>
                <a:gridCol w="1001288"/>
              </a:tblGrid>
              <a:tr h="502919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true" cap="none" i="false" spc="0" strike="noStrike" sz="9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Наименование муниципального района РТ</a:t>
                      </a:r>
                      <a:endParaRPr b="true" cap="none" i="false" spc="0" strike="noStrike" sz="9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true" cap="none" i="false" spc="0" strike="noStrike" sz="9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Количество бюджетных мест, выделенных под эксперимент, чел.</a:t>
                      </a:r>
                      <a:endParaRPr b="true" cap="none" i="false" spc="0" strike="noStrike" sz="9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true" cap="none" i="false" spc="0" strike="noStrike" sz="9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Количество желающих сдавать 2 ОГЭ в данном МР, городе , чел.</a:t>
                      </a:r>
                      <a:endParaRPr b="true" cap="none" i="false" spc="0" strike="noStrike" sz="9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true" cap="none" i="false" spc="0" strike="noStrike" sz="9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Количество желающих поступить в ПОО данного МР, города, чел.</a:t>
                      </a:r>
                      <a:endParaRPr b="true" cap="none" i="false" spc="0" strike="noStrike" sz="9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true" cap="none" i="false" spc="0" strike="noStrike" sz="9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Разница, чел.</a:t>
                      </a:r>
                      <a:endParaRPr b="true" cap="none" i="false" spc="0" strike="noStrike" sz="9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  <a:tr h="25344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Елабужский</a:t>
                      </a:r>
                      <a:endParaRPr b="false" cap="none" i="false" spc="0" strike="noStrike" sz="10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50</a:t>
                      </a:r>
                      <a:endParaRPr b="false" cap="none" i="false" spc="0" strike="noStrike" sz="10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28</a:t>
                      </a:r>
                      <a:endParaRPr b="false" sz="1000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56</a:t>
                      </a:r>
                      <a:endParaRPr b="false" sz="1000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sz="1000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-6</a:t>
                      </a:r>
                      <a:endParaRPr b="true" sz="1000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hidden="false" id="206" name="Shape 206"/>
          <p:cNvSpPr txBox="false"/>
          <p:nvPr isPhoto="false"/>
        </p:nvSpPr>
        <p:spPr>
          <a:xfrm flipH="false" flipV="false" rot="0">
            <a:off x="969916" y="1612231"/>
            <a:ext cx="7661365" cy="259750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Заявилось </a:t>
            </a:r>
            <a:r>
              <a:rPr b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12 </a:t>
            </a:r>
            <a:r>
              <a:rPr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муниципальных районов и г. Набережные Челны:</a:t>
            </a:r>
            <a:endParaRPr sz="1300">
              <a:solidFill>
                <a:srgbClr val="17375E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hidden="false" id="207" name="Shape 207"/>
          <p:cNvSpPr txBox="false"/>
          <p:nvPr isPhoto="false"/>
        </p:nvSpPr>
        <p:spPr>
          <a:xfrm flipH="false" flipV="false" rot="0">
            <a:off x="1212669" y="2085007"/>
            <a:ext cx="3729446" cy="2771015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endParaRPr i="true" spc="11" sz="1100">
              <a:solidFill>
                <a:srgbClr val="17375E"/>
              </a:solidFill>
              <a:latin typeface="Arial"/>
              <a:ea typeface="Arial"/>
              <a:cs typeface="Arial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г. Набережные Челны – 7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Бугульминский МР – 3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Заинский МР – 3 чел. 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Мамадышский МР – 3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Арский МР – 2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Менделеевский МР – 2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Пестречинский МР – 2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Агрызский МР – 1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Азнакаевский МР – 1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Алькеевский МР – 1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Зеленодольский МР – 1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Камско-Устьинский МР – 1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Чистопольский МР – 1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endParaRPr i="true" spc="11" sz="1100">
              <a:solidFill>
                <a:schemeClr val="tx2">
                  <a:lumMod val="50000"/>
                </a:schemeClr>
              </a:solidFill>
              <a:latin typeface="Arial"/>
              <a:ea typeface="Arial"/>
              <a:cs typeface="Arial"/>
            </a:endParaRPr>
          </a:p>
          <a:p>
            <a:pPr algn="l" indent="0" marL="0"/>
            <a:endParaRPr i="true" spc="11" sz="11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</p:sld>
</file>

<file path=ppt/slides/slide29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208" name="GroupShape 20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09" name="Shape 209"/>
          <p:cNvSpPr txBox="true"/>
          <p:nvPr isPhoto="false"/>
        </p:nvSpPr>
        <p:spPr>
          <a:xfrm flipH="false" flipV="false" rot="0">
            <a:off x="596144" y="1"/>
            <a:ext cx="7951710" cy="369326"/>
          </a:xfrm>
          <a:prstGeom prst="rect">
            <a:avLst/>
          </a:prstGeom>
          <a:noFill/>
        </p:spPr>
        <p:txBody>
          <a:bodyPr bIns="45717" lIns="91436" rIns="91436" tIns="45717" wrap="square">
            <a:spAutoFit/>
          </a:bodyPr>
          <a:p>
            <a:pPr algn="ctr" indent="0" marL="0"/>
            <a:r>
              <a:rPr b="true" sz="1800">
                <a:solidFill>
                  <a:srgbClr val="17375E"/>
                </a:solidFill>
                <a:latin typeface="Arial"/>
                <a:ea typeface="Arial"/>
                <a:cs typeface="Arial"/>
              </a:rPr>
              <a:t>Сабинский МР</a:t>
            </a:r>
            <a:endParaRPr sz="1400">
              <a:solidFill>
                <a:srgbClr val="17375E"/>
              </a:solidFill>
              <a:latin typeface="Arial"/>
              <a:ea typeface="Arial"/>
              <a:cs typeface="Arial"/>
            </a:endParaRPr>
          </a:p>
        </p:txBody>
      </p:sp>
      <p:graphicFrame>
        <p:nvGraphicFramePr>
          <p:cNvPr hidden="false" id="210" name="Table 210"/>
          <p:cNvGraphicFramePr/>
          <p:nvPr isPhoto="false"/>
        </p:nvGraphicFramePr>
        <p:xfrm flipH="false" flipV="false" rot="0">
          <a:off x="914400" y="476521"/>
          <a:ext cx="7772400" cy="756359"/>
        </p:xfrm>
        <a:graphic>
          <a:graphicData uri="http://schemas.openxmlformats.org/drawingml/2006/table">
            <a:tbl>
              <a:tblPr bandCol="false" bandRow="false" firstCol="false" firstRow="false" lastCol="false" lastRow="false">
                <a:tableStyleId>{5940675A-B579-460E-94D1-54222C63F5DA}</a:tableStyleId>
              </a:tblPr>
              <a:tblGrid>
                <a:gridCol w="2921422"/>
                <a:gridCol w="1398576"/>
                <a:gridCol w="1223480"/>
                <a:gridCol w="1227629"/>
                <a:gridCol w="1001288"/>
              </a:tblGrid>
              <a:tr h="502919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true" cap="none" i="false" spc="0" strike="noStrike" sz="9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Наименование муниципального района РТ</a:t>
                      </a:r>
                      <a:endParaRPr b="true" cap="none" i="false" spc="0" strike="noStrike" sz="9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true" cap="none" i="false" spc="0" strike="noStrike" sz="9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Количество бюджетных мест, выделенных под эксперимент, чел.</a:t>
                      </a:r>
                      <a:endParaRPr b="true" cap="none" i="false" spc="0" strike="noStrike" sz="9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true" cap="none" i="false" spc="0" strike="noStrike" sz="9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Количество желающих сдавать 2 ОГЭ в данном МР, городе , чел.</a:t>
                      </a:r>
                      <a:endParaRPr b="true" cap="none" i="false" spc="0" strike="noStrike" sz="9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true" cap="none" i="false" spc="0" strike="noStrike" sz="9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Количество желающих поступить в ПОО данного МР, города, чел.</a:t>
                      </a:r>
                      <a:endParaRPr b="true" cap="none" i="false" spc="0" strike="noStrike" sz="9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true" cap="none" i="false" spc="0" strike="noStrike" sz="9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Разница, чел.</a:t>
                      </a:r>
                      <a:endParaRPr b="true" cap="none" i="false" spc="0" strike="noStrike" sz="9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  <a:tr h="25344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Сабинский </a:t>
                      </a:r>
                      <a:endParaRPr b="false" cap="none" i="false" spc="0" strike="noStrike" sz="10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false" cap="none" i="false" spc="0" strike="noStrike" sz="10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50</a:t>
                      </a:r>
                      <a:endParaRPr b="false" cap="none" i="false" spc="0" strike="noStrike" sz="10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100</a:t>
                      </a:r>
                      <a:endParaRPr b="false" sz="1000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57</a:t>
                      </a:r>
                      <a:endParaRPr b="false" sz="1000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sz="1000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-7</a:t>
                      </a:r>
                      <a:endParaRPr b="true" sz="1000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hidden="false" id="211" name="Shape 211"/>
          <p:cNvSpPr txBox="false"/>
          <p:nvPr isPhoto="false"/>
        </p:nvSpPr>
        <p:spPr>
          <a:xfrm flipH="false" flipV="false" rot="0">
            <a:off x="1187632" y="2016058"/>
            <a:ext cx="7661365" cy="259751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Заявилось </a:t>
            </a:r>
            <a:r>
              <a:rPr b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4 </a:t>
            </a:r>
            <a:r>
              <a:rPr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муниципальных района и г. Казань:</a:t>
            </a:r>
            <a:endParaRPr sz="1300">
              <a:solidFill>
                <a:srgbClr val="17375E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hidden="false" id="212" name="Shape 212"/>
          <p:cNvSpPr txBox="false"/>
          <p:nvPr isPhoto="false"/>
        </p:nvSpPr>
        <p:spPr>
          <a:xfrm flipH="false" flipV="false" rot="0">
            <a:off x="1288869" y="2443147"/>
            <a:ext cx="3729446" cy="1431673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endParaRPr i="true" spc="11" sz="110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Тюлячинский МР – 12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г. Казань – 9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Балтасинский МР – 7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Пестречинский МР – 2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Кукморский МР – 1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endParaRPr i="true" spc="11" sz="110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algn="l" indent="0" marL="0"/>
            <a:endParaRPr i="true" spc="11" sz="11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</p:cSld>
</p:sld>
</file>

<file path=ppt/slides/slide3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98" name="GroupShape 98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99" name="Shape 99"/>
          <p:cNvSpPr txBox="false"/>
          <p:nvPr isPhoto="false"/>
        </p:nvSpPr>
        <p:spPr>
          <a:xfrm flipH="false" flipV="false" rot="0">
            <a:off x="3385931" y="178098"/>
            <a:ext cx="2968487" cy="33061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0"/>
          <a:effectRef idx="0"/>
          <a:fontRef idx="none"/>
        </p:style>
        <p:txBody>
          <a:bodyPr anchor="ctr" bIns="45720" lIns="91440" rIns="91440" tIns="45720"/>
          <a:p>
            <a:pPr algn="ctr" indent="0" marL="0"/>
            <a:r>
              <a:rPr b="true" sz="135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Суть эксперимента</a:t>
            </a:r>
            <a:endParaRPr sz="1350">
              <a:solidFill>
                <a:srgbClr val="17375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00" name="Shape 100"/>
          <p:cNvSpPr txBox="false"/>
          <p:nvPr isPhoto="false"/>
        </p:nvSpPr>
        <p:spPr>
          <a:xfrm flipH="false" flipV="false" rot="0">
            <a:off x="927649" y="669087"/>
            <a:ext cx="3730487" cy="119586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0"/>
          <a:effectRef idx="0"/>
          <a:fontRef idx="none"/>
        </p:style>
        <p:txBody>
          <a:bodyPr anchor="ctr" bIns="45720" lIns="91440" rIns="91440" tIns="45720"/>
          <a:p>
            <a:pPr algn="just" indent="0" marL="0"/>
            <a:r>
              <a:rPr sz="16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ГИА-9  по двум обязательным предметам </a:t>
            </a:r>
            <a:r>
              <a:rPr b="true" sz="16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«Русский язык» и «Математика» </a:t>
            </a:r>
            <a:r>
              <a:rPr sz="16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(</a:t>
            </a:r>
            <a:r>
              <a:rPr i="true" sz="16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аттестат об основном общем образовании</a:t>
            </a:r>
            <a:r>
              <a:rPr sz="16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)</a:t>
            </a:r>
            <a:endParaRPr sz="1350">
              <a:solidFill>
                <a:srgbClr val="17375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01" name="Shape 101"/>
          <p:cNvSpPr txBox="false"/>
          <p:nvPr isPhoto="false"/>
        </p:nvSpPr>
        <p:spPr>
          <a:xfrm flipH="false" flipV="false" rot="0">
            <a:off x="2550577" y="1932740"/>
            <a:ext cx="484632" cy="417472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0"/>
          <a:effectRef idx="0"/>
          <a:fontRef idx="none"/>
        </p:style>
        <p:txBody>
          <a:bodyPr anchor="ctr" bIns="45720" lIns="91440" rIns="91440" tIns="45720"/>
          <a:p>
            <a:pPr algn="ctr" indent="0" marL="0"/>
            <a:endParaRPr sz="135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02" name="Shape 102"/>
          <p:cNvSpPr txBox="false"/>
          <p:nvPr isPhoto="false"/>
        </p:nvSpPr>
        <p:spPr>
          <a:xfrm flipH="false" flipV="false" rot="0">
            <a:off x="972726" y="2404941"/>
            <a:ext cx="3730487" cy="2611380"/>
          </a:xfrm>
          <a:prstGeom prst="rect">
            <a:avLst/>
          </a:prstGeom>
          <a:solidFill>
            <a:schemeClr val="bg1"/>
          </a:solidFill>
          <a:ln w="25400">
            <a:solidFill>
              <a:schemeClr val="accent1"/>
            </a:solidFill>
            <a:prstDash val="solid"/>
          </a:ln>
        </p:spPr>
        <p:txBody>
          <a:bodyPr anchor="ctr" bIns="45720" lIns="91440" rIns="91440" tIns="45720"/>
          <a:lstStyle>
            <a:defPPr/>
            <a:lvl1pPr algn="l" indent="0" lvl="0" marL="0">
              <a:defRPr sz="135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l" indent="0" lvl="1" marL="342900">
              <a:defRPr sz="135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l" indent="0" lvl="2" marL="685800">
              <a:defRPr sz="135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l" indent="0" lvl="3" marL="1028700">
              <a:defRPr sz="135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l" indent="0" lvl="4" marL="1371600">
              <a:defRPr sz="135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algn="l" indent="0" lvl="5" marL="1714500">
              <a:defRPr sz="135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algn="l" indent="0" lvl="6" marL="2057400">
              <a:defRPr sz="135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algn="l" indent="0" lvl="7" marL="2400300">
              <a:defRPr sz="135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algn="l" indent="0" lvl="8" marL="2743200">
              <a:defRPr sz="135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indent="-285750" marL="285750">
              <a:buFont typeface="Arial"/>
              <a:buChar char="•"/>
            </a:pPr>
            <a:r>
              <a:rPr sz="1600">
                <a:solidFill>
                  <a:srgbClr val="17375E"/>
                </a:solidFill>
              </a:rPr>
              <a:t>Прием в СПО по установленному перечню профессий и специальностей</a:t>
            </a:r>
            <a:endParaRPr>
              <a:solidFill>
                <a:srgbClr val="17375E"/>
              </a:solidFill>
            </a:endParaRPr>
          </a:p>
          <a:p>
            <a:pPr algn="just" indent="0" marL="0"/>
            <a:endParaRPr sz="1600">
              <a:solidFill>
                <a:srgbClr val="17375E"/>
              </a:solidFill>
            </a:endParaRPr>
          </a:p>
          <a:p>
            <a:pPr algn="l" indent="0" lvl="0" marL="0"/>
            <a:r>
              <a:rPr b="true" sz="1600">
                <a:solidFill>
                  <a:srgbClr val="17375E"/>
                </a:solidFill>
              </a:rPr>
              <a:t>51</a:t>
            </a:r>
            <a:r>
              <a:rPr sz="1600">
                <a:solidFill>
                  <a:srgbClr val="17375E"/>
                </a:solidFill>
              </a:rPr>
              <a:t> колледж/техникум</a:t>
            </a:r>
            <a:endParaRPr>
              <a:solidFill>
                <a:srgbClr val="17375E"/>
              </a:solidFill>
            </a:endParaRPr>
          </a:p>
          <a:p>
            <a:pPr algn="l" indent="0" lvl="0" marL="0"/>
            <a:endParaRPr sz="1600">
              <a:solidFill>
                <a:srgbClr val="17375E"/>
              </a:solidFill>
            </a:endParaRPr>
          </a:p>
          <a:p>
            <a:pPr algn="l" indent="0" lvl="0" marL="0"/>
            <a:r>
              <a:rPr b="true" sz="1600">
                <a:solidFill>
                  <a:srgbClr val="17375E"/>
                </a:solidFill>
              </a:rPr>
              <a:t>33</a:t>
            </a:r>
            <a:r>
              <a:rPr sz="1600">
                <a:solidFill>
                  <a:srgbClr val="17375E"/>
                </a:solidFill>
              </a:rPr>
              <a:t> профессии и </a:t>
            </a:r>
            <a:r>
              <a:rPr b="true" sz="1600">
                <a:solidFill>
                  <a:srgbClr val="17375E"/>
                </a:solidFill>
              </a:rPr>
              <a:t>7</a:t>
            </a:r>
            <a:r>
              <a:rPr sz="1600">
                <a:solidFill>
                  <a:srgbClr val="17375E"/>
                </a:solidFill>
              </a:rPr>
              <a:t> специальностей</a:t>
            </a:r>
            <a:endParaRPr>
              <a:solidFill>
                <a:srgbClr val="17375E"/>
              </a:solidFill>
            </a:endParaRPr>
          </a:p>
          <a:p>
            <a:pPr algn="l" indent="0" lvl="0" marL="0"/>
            <a:endParaRPr sz="1600">
              <a:solidFill>
                <a:srgbClr val="17375E"/>
              </a:solidFill>
            </a:endParaRPr>
          </a:p>
          <a:p>
            <a:pPr algn="l" indent="-285750" lvl="0" marL="285750">
              <a:buChar char="-"/>
            </a:pPr>
            <a:r>
              <a:rPr b="true" sz="1600" u="sng">
                <a:solidFill>
                  <a:srgbClr val="17375E"/>
                </a:solidFill>
              </a:rPr>
              <a:t>Гарантия бюджетного места</a:t>
            </a:r>
            <a:endParaRPr>
              <a:solidFill>
                <a:srgbClr val="17375E"/>
              </a:solidFill>
            </a:endParaRPr>
          </a:p>
          <a:p>
            <a:pPr algn="l" indent="-285750" lvl="0" marL="285750">
              <a:buChar char="-"/>
            </a:pPr>
            <a:r>
              <a:rPr b="true" sz="1600" u="sng">
                <a:solidFill>
                  <a:srgbClr val="17375E"/>
                </a:solidFill>
              </a:rPr>
              <a:t>Гарантия поступления</a:t>
            </a:r>
          </a:p>
        </p:txBody>
      </p:sp>
      <p:sp>
        <p:nvSpPr>
          <p:cNvPr hidden="false" id="103" name="Shape 103"/>
          <p:cNvSpPr txBox="false"/>
          <p:nvPr isPhoto="false"/>
        </p:nvSpPr>
        <p:spPr>
          <a:xfrm flipH="false" flipV="false" rot="0">
            <a:off x="4997254" y="669087"/>
            <a:ext cx="3730487" cy="119586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0"/>
          <a:effectRef idx="0"/>
          <a:fontRef idx="none"/>
        </p:style>
        <p:txBody>
          <a:bodyPr anchor="ctr" bIns="45720" lIns="91440" rIns="91440" tIns="45720"/>
          <a:p>
            <a:pPr algn="just" indent="0" marL="0"/>
            <a:r>
              <a:rPr sz="1600">
                <a:solidFill>
                  <a:schemeClr val="lt1"/>
                </a:solidFill>
                <a:latin typeface="+mn-lt"/>
                <a:ea typeface="+mn-ea"/>
                <a:cs typeface="+mn-cs"/>
              </a:rPr>
              <a:t> </a:t>
            </a:r>
            <a:r>
              <a:rPr sz="16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ГИА-9 </a:t>
            </a:r>
            <a:r>
              <a:rPr b="true" sz="16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по четырем предметам </a:t>
            </a:r>
            <a:r>
              <a:rPr sz="16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(по двум обязательным и по двум по выбору)</a:t>
            </a:r>
            <a:endParaRPr sz="1350">
              <a:solidFill>
                <a:srgbClr val="17375E"/>
              </a:solidFill>
              <a:latin typeface="+mn-lt"/>
              <a:ea typeface="+mn-ea"/>
              <a:cs typeface="+mn-cs"/>
            </a:endParaRPr>
          </a:p>
          <a:p>
            <a:pPr algn="just" indent="0" marL="0"/>
            <a:endParaRPr sz="16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04" name="Shape 104"/>
          <p:cNvSpPr txBox="false"/>
          <p:nvPr isPhoto="false"/>
        </p:nvSpPr>
        <p:spPr>
          <a:xfrm flipH="false" flipV="false" rot="0">
            <a:off x="6720255" y="1932740"/>
            <a:ext cx="484631" cy="417472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0"/>
          <a:effectRef idx="0"/>
          <a:fontRef idx="none"/>
        </p:style>
        <p:txBody>
          <a:bodyPr anchor="ctr" bIns="45720" lIns="91440" rIns="91440" tIns="45720"/>
          <a:p>
            <a:pPr algn="ctr" indent="0" marL="0"/>
            <a:endParaRPr sz="135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05" name="Shape 105"/>
          <p:cNvSpPr txBox="false"/>
          <p:nvPr isPhoto="false"/>
        </p:nvSpPr>
        <p:spPr>
          <a:xfrm flipH="false" flipV="false" rot="0">
            <a:off x="5161721" y="2418002"/>
            <a:ext cx="3730486" cy="20290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0"/>
          <a:effectRef idx="0"/>
          <a:fontRef idx="none"/>
        </p:style>
        <p:txBody>
          <a:bodyPr anchor="ctr" bIns="45720" lIns="91440" rIns="91440" tIns="45720"/>
          <a:lstStyle>
            <a:defPPr/>
            <a:lvl1pPr algn="l" indent="0" lvl="0" marL="0">
              <a:defRPr sz="135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l" indent="0" lvl="1" marL="342900">
              <a:defRPr sz="135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l" indent="0" lvl="2" marL="685800">
              <a:defRPr sz="135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l" indent="0" lvl="3" marL="1028700">
              <a:defRPr sz="135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l" indent="0" lvl="4" marL="1371600">
              <a:defRPr sz="135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algn="l" indent="0" lvl="5" marL="1714500">
              <a:defRPr sz="135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algn="l" indent="0" lvl="6" marL="2057400">
              <a:defRPr sz="135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algn="l" indent="0" lvl="7" marL="2400300">
              <a:defRPr sz="135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algn="l" indent="0" lvl="8" marL="2743200">
              <a:defRPr sz="135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indent="-285750" marL="285750">
              <a:buFont typeface="Arial"/>
              <a:buChar char="•"/>
            </a:pPr>
            <a:r>
              <a:rPr sz="1600">
                <a:solidFill>
                  <a:srgbClr val="17375E"/>
                </a:solidFill>
              </a:rPr>
              <a:t>Прием в 10 класс</a:t>
            </a:r>
            <a:endParaRPr>
              <a:solidFill>
                <a:srgbClr val="17375E"/>
              </a:solidFill>
            </a:endParaRPr>
          </a:p>
          <a:p>
            <a:pPr algn="just" indent="-285750" marL="285750">
              <a:buFont typeface="Arial"/>
              <a:buChar char="•"/>
            </a:pPr>
            <a:endParaRPr sz="1600">
              <a:solidFill>
                <a:srgbClr val="17375E"/>
              </a:solidFill>
            </a:endParaRPr>
          </a:p>
          <a:p>
            <a:pPr algn="l" indent="-285750" marL="285750">
              <a:buFont typeface="Arial"/>
              <a:buChar char="•"/>
            </a:pPr>
            <a:r>
              <a:rPr sz="1600">
                <a:solidFill>
                  <a:srgbClr val="17375E"/>
                </a:solidFill>
              </a:rPr>
              <a:t>Прием в СПО по профессиям и специальностям, не участвующим в эксперименте</a:t>
            </a:r>
            <a:endParaRPr>
              <a:solidFill>
                <a:srgbClr val="17375E"/>
              </a:solidFill>
            </a:endParaRPr>
          </a:p>
        </p:txBody>
      </p:sp>
    </p:spTree>
  </p:cSld>
</p:sld>
</file>

<file path=ppt/slides/slide30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213" name="GroupShape 21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214" name="Shape 214"/>
          <p:cNvSpPr txBox="true"/>
          <p:nvPr isPhoto="false"/>
        </p:nvSpPr>
        <p:spPr>
          <a:xfrm flipH="false" flipV="false" rot="0">
            <a:off x="596144" y="1"/>
            <a:ext cx="7951710" cy="369326"/>
          </a:xfrm>
          <a:prstGeom prst="rect">
            <a:avLst/>
          </a:prstGeom>
          <a:noFill/>
        </p:spPr>
        <p:txBody>
          <a:bodyPr bIns="45717" lIns="91436" rIns="91436" tIns="45717" wrap="square">
            <a:spAutoFit/>
          </a:bodyPr>
          <a:p>
            <a:pPr algn="ctr" indent="0" marL="0"/>
            <a:r>
              <a:rPr b="true" sz="1800">
                <a:solidFill>
                  <a:srgbClr val="17375E"/>
                </a:solidFill>
                <a:latin typeface="Arial"/>
                <a:ea typeface="Arial"/>
                <a:cs typeface="Arial"/>
              </a:rPr>
              <a:t>Чистопольский МР </a:t>
            </a:r>
            <a:endParaRPr sz="1400">
              <a:solidFill>
                <a:srgbClr val="17375E"/>
              </a:solidFill>
              <a:latin typeface="Arial"/>
              <a:ea typeface="Arial"/>
              <a:cs typeface="Arial"/>
            </a:endParaRPr>
          </a:p>
        </p:txBody>
      </p:sp>
      <p:graphicFrame>
        <p:nvGraphicFramePr>
          <p:cNvPr hidden="false" id="215" name="Table 215"/>
          <p:cNvGraphicFramePr/>
          <p:nvPr isPhoto="false"/>
        </p:nvGraphicFramePr>
        <p:xfrm flipH="false" flipV="false" rot="0">
          <a:off x="914400" y="476521"/>
          <a:ext cx="7772400" cy="756359"/>
        </p:xfrm>
        <a:graphic>
          <a:graphicData uri="http://schemas.openxmlformats.org/drawingml/2006/table">
            <a:tbl>
              <a:tblPr bandCol="false" bandRow="false" firstCol="false" firstRow="false" lastCol="false" lastRow="false">
                <a:tableStyleId>{5940675A-B579-460E-94D1-54222C63F5DA}</a:tableStyleId>
              </a:tblPr>
              <a:tblGrid>
                <a:gridCol w="2921422"/>
                <a:gridCol w="1578576"/>
                <a:gridCol w="1043480"/>
                <a:gridCol w="1227629"/>
                <a:gridCol w="1001288"/>
              </a:tblGrid>
              <a:tr h="502919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true" cap="none" i="false" spc="0" strike="noStrike" sz="9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Наименование муниципального района РТ</a:t>
                      </a:r>
                      <a:endParaRPr b="true" cap="none" i="false" spc="0" strike="noStrike" sz="9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true" cap="none" i="false" spc="0" strike="noStrike" sz="9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Количество бюджетных мест, выделенных под эксперимент, чел.</a:t>
                      </a:r>
                      <a:endParaRPr b="true" cap="none" i="false" spc="0" strike="noStrike" sz="9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true" cap="none" i="false" spc="0" strike="noStrike" sz="9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Количество желающих сдавать 2 ОГЭ в данном МР, городе , чел.</a:t>
                      </a:r>
                      <a:endParaRPr b="true" cap="none" i="false" spc="0" strike="noStrike" sz="9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true" cap="none" i="false" spc="0" strike="noStrike" sz="9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Количество желающих поступить в ПОО данного МР, города, чел.</a:t>
                      </a:r>
                      <a:endParaRPr b="true" cap="none" i="false" spc="0" strike="noStrike" sz="9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b="true" cap="none" i="false" spc="0" strike="noStrike" sz="9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Разница, чел.</a:t>
                      </a:r>
                      <a:endParaRPr b="true" cap="none" i="false" spc="0" strike="noStrike" sz="9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  <a:tr h="25344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z="10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Чистопольский </a:t>
                      </a:r>
                      <a:endParaRPr b="false" sz="1000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i="false" sz="10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150</a:t>
                      </a:r>
                      <a:endParaRPr b="false" sz="1000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157</a:t>
                      </a:r>
                      <a:endParaRPr b="false" sz="1000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155</a:t>
                      </a:r>
                      <a:endParaRPr b="false" sz="1000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noFill/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false" sz="1000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-5</a:t>
                      </a:r>
                      <a:endParaRPr b="false" sz="1000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hidden="false" id="216" name="Shape 216"/>
          <p:cNvSpPr txBox="false"/>
          <p:nvPr isPhoto="false"/>
        </p:nvSpPr>
        <p:spPr>
          <a:xfrm flipH="false" flipV="false" rot="0">
            <a:off x="1009106" y="1995377"/>
            <a:ext cx="7661365" cy="259751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r>
              <a:rPr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Заявилось </a:t>
            </a:r>
            <a:r>
              <a:rPr b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5 </a:t>
            </a:r>
            <a:r>
              <a:rPr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муниципальных районов:</a:t>
            </a:r>
            <a:endParaRPr sz="1300">
              <a:solidFill>
                <a:srgbClr val="17375E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hidden="false" id="217" name="Shape 217"/>
          <p:cNvSpPr txBox="false"/>
          <p:nvPr isPhoto="false"/>
        </p:nvSpPr>
        <p:spPr>
          <a:xfrm flipH="false" flipV="false" rot="0">
            <a:off x="1110343" y="2595547"/>
            <a:ext cx="3729446" cy="1431673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l" indent="0" marL="0"/>
            <a:endParaRPr i="true" spc="11" sz="110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Новошешминский МР – 11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Аксубаевский МР – 9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Нижнекамский МР – 4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Спасский МР – 2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r>
              <a:rPr i="true" spc="11" sz="1100">
                <a:solidFill>
                  <a:srgbClr val="17375E"/>
                </a:solidFill>
                <a:latin typeface="Arial"/>
                <a:ea typeface="Arial"/>
                <a:cs typeface="Arial"/>
              </a:rPr>
              <a:t>Муслюмовский МР – 1 чел.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endParaRPr i="true" spc="11" sz="1100">
              <a:solidFill>
                <a:srgbClr val="17375E"/>
              </a:solidFill>
              <a:latin typeface="Arial"/>
              <a:ea typeface="Arial"/>
              <a:cs typeface="Arial"/>
            </a:endParaRPr>
          </a:p>
          <a:p>
            <a:pPr algn="l" indent="0" marL="0"/>
            <a:endParaRPr i="true" spc="11" sz="1100">
              <a:solidFill>
                <a:srgbClr val="17375E"/>
              </a:solidFill>
              <a:latin typeface="Arial"/>
              <a:ea typeface="Arial"/>
              <a:cs typeface="Arial"/>
            </a:endParaRPr>
          </a:p>
        </p:txBody>
      </p:sp>
    </p:spTree>
  </p:cSld>
</p:sld>
</file>

<file path=ppt/slides/slide4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06" name="GroupShape 106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07" name="Shape 107"/>
          <p:cNvSpPr txBox="true"/>
          <p:nvPr isPhoto="false"/>
        </p:nvSpPr>
        <p:spPr>
          <a:xfrm flipH="false" flipV="false" rot="0">
            <a:off x="682061" y="114850"/>
            <a:ext cx="8186395" cy="343259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just" indent="0" marL="0"/>
            <a:r>
              <a:rPr b="true" sz="165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Перечень профессий и специальностей, определенных для экспериме</a:t>
            </a:r>
            <a:r>
              <a:rPr b="true" sz="165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нта</a:t>
            </a:r>
            <a:endParaRPr sz="16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hidden="false" id="108" name="Table 108"/>
          <p:cNvGraphicFramePr/>
          <p:nvPr isPhoto="false"/>
        </p:nvGraphicFramePr>
        <p:xfrm flipH="false" flipV="false" rot="0">
          <a:off x="588538" y="565181"/>
          <a:ext cx="8279920" cy="4307343"/>
        </p:xfrm>
        <a:graphic>
          <a:graphicData uri="http://schemas.openxmlformats.org/drawingml/2006/table">
            <a:tbl>
              <a:tblPr bandCol="false" bandRow="true" firstCol="false" firstRow="true" lastCol="false" lastRow="false">
                <a:tableStyleId>{5940675A-B579-460E-94D1-54222C63F5DA}</a:tableStyleId>
              </a:tblPr>
              <a:tblGrid>
                <a:gridCol w="371582"/>
                <a:gridCol w="3574529"/>
                <a:gridCol w="410731"/>
                <a:gridCol w="3923076"/>
              </a:tblGrid>
              <a:tr h="344943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sz="80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№ п/п</a:t>
                      </a: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sz="100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Наименование профессии/специальности</a:t>
                      </a: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sz="80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№ п/п</a:t>
                      </a: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b="true" sz="100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Наименование профессии/специальности</a:t>
                      </a: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5240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z="70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1</a:t>
                      </a: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latin typeface="Arial"/>
                          <a:ea typeface="Arial"/>
                          <a:cs typeface="Arial"/>
                        </a:rPr>
                        <a:t>Повар, кондитер</a:t>
                      </a:r>
                      <a:endParaRPr b="false" cap="none" i="false" spc="0" strike="noStrike" sz="7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21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latin typeface="Arial"/>
                          <a:ea typeface="Arial"/>
                          <a:cs typeface="Arial"/>
                        </a:rPr>
                        <a:t>Мастер отделочных строительных и декоративных работ</a:t>
                      </a:r>
                      <a:endParaRPr b="false" cap="none" i="false" spc="0" strike="noStrike" sz="7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5240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z="70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2</a:t>
                      </a: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latin typeface="Arial"/>
                          <a:ea typeface="Arial"/>
                          <a:cs typeface="Arial"/>
                        </a:rPr>
                        <a:t>Эксплуатация и ремонт с/х техники и оборудования</a:t>
                      </a:r>
                      <a:endParaRPr b="false" cap="none" i="false" spc="0" strike="noStrike" sz="7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22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latin typeface="Arial"/>
                          <a:ea typeface="Arial"/>
                          <a:cs typeface="Arial"/>
                        </a:rPr>
                        <a:t>Машинист технологических насосов и компрессоров</a:t>
                      </a:r>
                      <a:endParaRPr b="false" cap="none" i="false" spc="0" strike="noStrike" sz="7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5240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z="70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3</a:t>
                      </a: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latin typeface="Arial"/>
                          <a:ea typeface="Arial"/>
                          <a:cs typeface="Arial"/>
                        </a:rPr>
                        <a:t>Сварщик (ручной и частично механизированной сварки (наплывки)</a:t>
                      </a:r>
                      <a:endParaRPr b="false" cap="none" i="false" spc="0" strike="noStrike" sz="7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23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latin typeface="Arial"/>
                          <a:ea typeface="Arial"/>
                          <a:cs typeface="Arial"/>
                        </a:rPr>
                        <a:t>Мастер по изготовлению швейных изделий</a:t>
                      </a:r>
                      <a:endParaRPr b="false" cap="none" i="false" spc="0" strike="noStrike" sz="7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5240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z="70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4</a:t>
                      </a: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latin typeface="Arial"/>
                          <a:ea typeface="Arial"/>
                          <a:cs typeface="Arial"/>
                        </a:rPr>
                        <a:t>Оператор-наладчик металлообрабатывающих станков</a:t>
                      </a:r>
                      <a:endParaRPr b="false" cap="none" i="false" spc="0" strike="noStrike" sz="7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24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latin typeface="Arial"/>
                          <a:ea typeface="Arial"/>
                          <a:cs typeface="Arial"/>
                        </a:rPr>
                        <a:t>Мастер столярно-плотничных, паркетных и стекольных работ</a:t>
                      </a:r>
                      <a:endParaRPr b="false" cap="none" i="false" spc="0" strike="noStrike" sz="7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5240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z="70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5</a:t>
                      </a: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latin typeface="Arial"/>
                          <a:ea typeface="Arial"/>
                          <a:cs typeface="Arial"/>
                        </a:rPr>
                        <a:t>Поварское и кондитерское дело</a:t>
                      </a:r>
                      <a:endParaRPr b="false" cap="none" i="false" spc="0" strike="noStrike" sz="7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25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latin typeface="Arial"/>
                          <a:ea typeface="Arial"/>
                          <a:cs typeface="Arial"/>
                        </a:rPr>
                        <a:t>Электромонтажник электрических сетей и электрооборудования</a:t>
                      </a:r>
                      <a:endParaRPr b="false" cap="none" i="false" spc="0" strike="noStrike" sz="7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5240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z="70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6</a:t>
                      </a: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latin typeface="Arial"/>
                          <a:ea typeface="Arial"/>
                          <a:cs typeface="Arial"/>
                        </a:rPr>
                        <a:t>Техническое обслуживание и ремонт автотранспортных средств</a:t>
                      </a:r>
                      <a:endParaRPr b="false" cap="none" i="false" spc="0" strike="noStrike" sz="7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26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latin typeface="Arial"/>
                          <a:ea typeface="Arial"/>
                          <a:cs typeface="Arial"/>
                        </a:rPr>
                        <a:t>Мастер по ремонту и обслуживанию электрооборудования в с/х</a:t>
                      </a:r>
                      <a:endParaRPr b="false" cap="none" i="false" spc="0" strike="noStrike" sz="7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5240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z="70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7</a:t>
                      </a: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headEnd len="med" type="none" w="med"/>
                      <a:tailEnd len="med" type="none" w="me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latin typeface="Arial"/>
                          <a:ea typeface="Arial"/>
                          <a:cs typeface="Arial"/>
                        </a:rPr>
                        <a:t>Мастер по ремонту и обслуживанию автомобилей</a:t>
                      </a:r>
                      <a:endParaRPr b="false" cap="none" i="false" spc="0" strike="noStrike" sz="7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27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latin typeface="Arial"/>
                          <a:ea typeface="Arial"/>
                          <a:cs typeface="Arial"/>
                        </a:rPr>
                        <a:t>Мастер по ремонту и обслуживанию инженерных систем ЖКХ</a:t>
                      </a:r>
                      <a:endParaRPr b="false" cap="none" i="false" spc="0" strike="noStrike" sz="7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headEnd len="med" type="none" w="med"/>
                      <a:tailEnd len="med" type="none" w="me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5240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z="70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8</a:t>
                      </a: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latin typeface="Arial"/>
                          <a:ea typeface="Arial"/>
                          <a:cs typeface="Arial"/>
                        </a:rPr>
                        <a:t>Электромонтер по ремонту и обслуживанию электрооборудования </a:t>
                      </a:r>
                      <a:endParaRPr b="false" cap="none" i="false" spc="0" strike="noStrike" sz="7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28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latin typeface="Arial"/>
                          <a:ea typeface="Arial"/>
                          <a:cs typeface="Arial"/>
                        </a:rPr>
                        <a:t>Оператор информационных систем и ресурсов</a:t>
                      </a:r>
                      <a:endParaRPr b="false" cap="none" i="false" spc="0" strike="noStrike" sz="7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5240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z="70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9</a:t>
                      </a: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latin typeface="Arial"/>
                          <a:ea typeface="Arial"/>
                          <a:cs typeface="Arial"/>
                        </a:rPr>
                        <a:t>Аппаратчик-оператор производства химических соединений</a:t>
                      </a:r>
                      <a:endParaRPr b="false" cap="none" i="false" spc="0" strike="noStrike" sz="7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29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latin typeface="Arial"/>
                          <a:ea typeface="Arial"/>
                          <a:cs typeface="Arial"/>
                        </a:rPr>
                        <a:t>Монтажник радиоэлектронной аппаратуры и приборов</a:t>
                      </a:r>
                      <a:endParaRPr b="false" cap="none" i="false" spc="0" strike="noStrike" sz="7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5240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z="70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10</a:t>
                      </a: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latin typeface="Arial"/>
                          <a:ea typeface="Arial"/>
                          <a:cs typeface="Arial"/>
                        </a:rPr>
                        <a:t>Мастер слесарных работ</a:t>
                      </a:r>
                      <a:endParaRPr b="false" cap="none" i="false" spc="0" strike="noStrike" sz="7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headEnd len="med" type="none" w="med"/>
                      <a:tailEnd len="med" type="none" w="me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30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headEnd len="med" type="none" w="med"/>
                      <a:tailEnd len="med" type="none" w="me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latin typeface="Arial"/>
                          <a:ea typeface="Arial"/>
                          <a:cs typeface="Arial"/>
                        </a:rPr>
                        <a:t>Лаборант по физико-механическим испытаниям</a:t>
                      </a:r>
                      <a:endParaRPr b="false" cap="none" i="false" spc="0" strike="noStrike" sz="7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5240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z="70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11</a:t>
                      </a: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latin typeface="Arial"/>
                          <a:ea typeface="Arial"/>
                          <a:cs typeface="Arial"/>
                        </a:rPr>
                        <a:t>Помощник машиниста (по видам подвижного состава ж/д транспорта)</a:t>
                      </a:r>
                      <a:endParaRPr b="false" cap="none" i="false" spc="0" strike="noStrike" sz="7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31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latin typeface="Arial"/>
                          <a:ea typeface="Arial"/>
                          <a:cs typeface="Arial"/>
                        </a:rPr>
                        <a:t>Оператор нефтепереработки</a:t>
                      </a:r>
                      <a:endParaRPr b="false" cap="none" i="false" spc="0" strike="noStrike" sz="7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5240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z="70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12</a:t>
                      </a: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latin typeface="Arial"/>
                          <a:ea typeface="Arial"/>
                          <a:cs typeface="Arial"/>
                        </a:rPr>
                        <a:t>Мастер сельскохозяйственного производства</a:t>
                      </a:r>
                      <a:endParaRPr b="false" cap="none" i="false" spc="0" strike="noStrike" sz="7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32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latin typeface="Arial"/>
                          <a:ea typeface="Arial"/>
                          <a:cs typeface="Arial"/>
                        </a:rPr>
                        <a:t>Аппаратчик-оператор производства продуктов питания из растительного сырья</a:t>
                      </a:r>
                      <a:endParaRPr b="false" cap="none" i="false" spc="0" strike="noStrike" sz="7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5240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z="70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13</a:t>
                      </a: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latin typeface="Arial"/>
                          <a:ea typeface="Arial"/>
                          <a:cs typeface="Arial"/>
                        </a:rPr>
                        <a:t>Мастер общестроительных работ</a:t>
                      </a:r>
                      <a:endParaRPr b="false" cap="none" i="false" spc="0" strike="noStrike" sz="7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33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latin typeface="Arial"/>
                          <a:ea typeface="Arial"/>
                          <a:cs typeface="Arial"/>
                        </a:rPr>
                        <a:t>Машинист на буровых установках</a:t>
                      </a:r>
                      <a:endParaRPr b="false" cap="none" i="false" spc="0" strike="noStrike" sz="7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5240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z="70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14</a:t>
                      </a: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latin typeface="Arial"/>
                          <a:ea typeface="Arial"/>
                          <a:cs typeface="Arial"/>
                        </a:rPr>
                        <a:t>Машинист дорожных и строительных машин</a:t>
                      </a:r>
                      <a:endParaRPr b="false" cap="none" i="false" spc="0" strike="noStrike" sz="7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34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latin typeface="Arial"/>
                          <a:ea typeface="Arial"/>
                          <a:cs typeface="Arial"/>
                        </a:rPr>
                        <a:t>Слесарь по обслуживанию и ремонту подвижного состава</a:t>
                      </a:r>
                      <a:endParaRPr b="false" cap="none" i="false" spc="0" strike="noStrike" sz="7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5240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z="70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15</a:t>
                      </a: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latin typeface="Arial"/>
                          <a:ea typeface="Arial"/>
                          <a:cs typeface="Arial"/>
                        </a:rPr>
                        <a:t>Слесарь-наладчик контрольно-измерительных приборов и автоматики</a:t>
                      </a:r>
                      <a:endParaRPr b="false" cap="none" i="false" spc="0" strike="noStrike" sz="7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35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latin typeface="Arial"/>
                          <a:ea typeface="Arial"/>
                          <a:cs typeface="Arial"/>
                        </a:rPr>
                        <a:t>Садово-парковое и ландшафтное строительство</a:t>
                      </a:r>
                      <a:endParaRPr b="false" cap="none" i="false" spc="0" strike="noStrike" sz="7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5240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z="70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16</a:t>
                      </a: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latin typeface="Arial"/>
                          <a:ea typeface="Arial"/>
                          <a:cs typeface="Arial"/>
                        </a:rPr>
                        <a:t>Ветеринария</a:t>
                      </a:r>
                      <a:endParaRPr b="false" cap="none" i="false" spc="0" strike="noStrike" sz="7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36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latin typeface="Arial"/>
                          <a:ea typeface="Arial"/>
                          <a:cs typeface="Arial"/>
                        </a:rPr>
                        <a:t>Графический дизайнер</a:t>
                      </a:r>
                      <a:endParaRPr b="false" cap="none" i="false" spc="0" strike="noStrike" sz="7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5240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/>
                      <a:r>
                        <a:rPr sz="700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17</a:t>
                      </a: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latin typeface="Arial"/>
                          <a:ea typeface="Arial"/>
                          <a:cs typeface="Arial"/>
                        </a:rPr>
                        <a:t>Слесарь-сборщик авиационной техники</a:t>
                      </a:r>
                      <a:endParaRPr b="false" cap="none" i="false" spc="0" strike="noStrike" sz="7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37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latin typeface="Arial"/>
                          <a:ea typeface="Arial"/>
                          <a:cs typeface="Arial"/>
                        </a:rPr>
                        <a:t>Аппаратчик-оператор производства продуктов питания животного происхождения</a:t>
                      </a:r>
                      <a:endParaRPr b="false" cap="none" i="false" spc="0" strike="noStrike" sz="7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5240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18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latin typeface="Arial"/>
                          <a:ea typeface="Arial"/>
                          <a:cs typeface="Arial"/>
                        </a:rPr>
                        <a:t>Лаборант по контролю качества сырья, реактивов(по отраслям)</a:t>
                      </a:r>
                      <a:endParaRPr b="false" cap="none" i="false" spc="0" strike="noStrike" sz="7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38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latin typeface="Arial"/>
                          <a:ea typeface="Arial"/>
                          <a:cs typeface="Arial"/>
                        </a:rPr>
                        <a:t>Фермер</a:t>
                      </a:r>
                      <a:endParaRPr b="false" cap="none" i="false" spc="0" strike="noStrike" sz="7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headEnd len="med" type="none" w="med"/>
                      <a:tailEnd len="med" type="none" w="me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5240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19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latin typeface="Arial"/>
                          <a:ea typeface="Arial"/>
                          <a:cs typeface="Arial"/>
                        </a:rPr>
                        <a:t>Электротехнические системы в агропромышленном комплексе (АПК)</a:t>
                      </a:r>
                      <a:endParaRPr b="false" cap="none" i="false" spc="0" strike="noStrike" sz="7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39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latin typeface="Arial"/>
                          <a:ea typeface="Arial"/>
                          <a:cs typeface="Arial"/>
                        </a:rPr>
                        <a:t>Агрономия</a:t>
                      </a:r>
                      <a:endParaRPr b="false" cap="none" i="false" spc="0" strike="noStrike" sz="7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5240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20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latin typeface="Arial"/>
                          <a:ea typeface="Arial"/>
                          <a:cs typeface="Arial"/>
                        </a:rPr>
                        <a:t>Контролер качества в машиностроении</a:t>
                      </a:r>
                      <a:endParaRPr b="false" cap="none" i="false" spc="0" strike="noStrike" sz="7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40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latin typeface="Arial"/>
                          <a:ea typeface="Arial"/>
                          <a:cs typeface="Arial"/>
                        </a:rPr>
                        <a:t>Мастер флористического сервиса</a:t>
                      </a:r>
                      <a:endParaRPr b="false" cap="none" i="false" spc="0" strike="noStrike" sz="7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</p:cSld>
</p:sld>
</file>

<file path=ppt/slides/slide5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09" name="GroupShape 109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10" name="Shape 110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r" indent="0" marL="0"/>
            <a:fld id="{352CC2B5-D72A-4DE1-A578-9F98E2015BAB}" type="slidenum">
              <a:rPr>
                <a:solidFill>
                  <a:srgbClr val="000000">
                    <a:tint val="75000"/>
                  </a:srgbClr>
                </a:solidFill>
              </a:rPr>
              <a:t>5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111" name="Shape 111"/>
          <p:cNvSpPr txBox="true"/>
          <p:nvPr isPhoto="false"/>
        </p:nvSpPr>
        <p:spPr>
          <a:xfrm flipH="false" flipV="false" rot="0">
            <a:off x="737682" y="13268"/>
            <a:ext cx="8038232" cy="366119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b="true" sz="18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Перечень колледжей /техникумов, участвующих в экспер</a:t>
            </a:r>
            <a:r>
              <a:rPr b="true" sz="18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именте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hidden="false" id="112" name="Table 112"/>
          <p:cNvGraphicFramePr/>
          <p:nvPr isPhoto="false"/>
        </p:nvGraphicFramePr>
        <p:xfrm flipH="false" flipV="false" rot="0">
          <a:off x="561443" y="421328"/>
          <a:ext cx="8390710" cy="4693920"/>
        </p:xfrm>
        <a:graphic>
          <a:graphicData uri="http://schemas.openxmlformats.org/drawingml/2006/table">
            <a:tbl>
              <a:tblPr bandCol="false" bandRow="true" firstCol="false" firstRow="true" lastCol="false" lastRow="false">
                <a:tableStyleId>{5940675A-B579-460E-94D1-54222C63F5DA}</a:tableStyleId>
              </a:tblPr>
              <a:tblGrid>
                <a:gridCol w="288000"/>
                <a:gridCol w="1379206"/>
                <a:gridCol w="288000"/>
                <a:gridCol w="1440000"/>
                <a:gridCol w="288000"/>
                <a:gridCol w="1260000"/>
                <a:gridCol w="288000"/>
                <a:gridCol w="1368000"/>
                <a:gridCol w="288000"/>
                <a:gridCol w="1503504"/>
              </a:tblGrid>
              <a:tr h="25200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6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№ п/п</a:t>
                      </a:r>
                      <a:endParaRPr b="true" cap="none" i="false" spc="0" strike="noStrike" sz="6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Наименование ПОО</a:t>
                      </a:r>
                      <a:endParaRPr b="tru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6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№ п/п</a:t>
                      </a:r>
                      <a:endParaRPr b="true" cap="none" i="false" spc="0" strike="noStrike" sz="6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Наименование ПОО</a:t>
                      </a:r>
                      <a:endParaRPr b="tru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6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№ п/п</a:t>
                      </a:r>
                      <a:endParaRPr b="true" cap="none" i="false" spc="0" strike="noStrike" sz="6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Наименование ПОО</a:t>
                      </a:r>
                      <a:endParaRPr b="tru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6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№ п/п</a:t>
                      </a:r>
                      <a:endParaRPr b="true" cap="none" i="false" spc="0" strike="noStrike" sz="6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Наименование ПОО</a:t>
                      </a:r>
                      <a:endParaRPr b="tru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6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№ п/п</a:t>
                      </a:r>
                      <a:endParaRPr b="true" cap="none" i="false" spc="0" strike="noStrike" sz="6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Наименование ПОО</a:t>
                      </a:r>
                      <a:endParaRPr b="tru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5240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1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Апастовский аграрный колледж</a:t>
                      </a:r>
                      <a:endParaRPr b="false" cap="none" i="false" spc="0" strike="noStrike" sz="7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12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Рыбно - Слободский агротехнический техникум</a:t>
                      </a:r>
                      <a:endParaRPr b="false" cap="none" i="false" spc="0" strike="noStrike" sz="7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22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Тетюшский сельскохозяйственный техникум</a:t>
                      </a:r>
                      <a:endParaRPr b="false" cap="none" i="false" spc="0" strike="noStrike" sz="7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32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Бугульминский профессионально-педагогический колледж</a:t>
                      </a:r>
                      <a:endParaRPr b="false" cap="none" i="false" spc="0" strike="noStrike" sz="7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42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Технический колледж им В.Д. Поташова</a:t>
                      </a:r>
                      <a:endParaRPr b="false" cap="none" i="false" spc="0" strike="noStrike" sz="7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  <a:tr h="15240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2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Арский агропромышленный профессиональный колледж</a:t>
                      </a:r>
                      <a:endParaRPr b="false" cap="none" i="false" spc="0" strike="noStrike" sz="7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13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Аксубаевский техникум универсальных технологий"</a:t>
                      </a:r>
                      <a:endParaRPr b="false" cap="none" i="false" spc="0" strike="noStrike" sz="7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23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Черемшанский аграрный техникум</a:t>
                      </a:r>
                      <a:endParaRPr b="false" cap="none" i="false" spc="0" strike="noStrike" sz="7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33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Азнакаевский политехнический техникум</a:t>
                      </a:r>
                      <a:endParaRPr b="false" cap="none" i="false" spc="0" strike="noStrike" sz="7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43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Камский государственный автомеханический техникум имени Л.Б.Васильева</a:t>
                      </a:r>
                      <a:endParaRPr b="false" cap="none" i="false" spc="0" strike="noStrike" sz="7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  <a:tr h="15240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3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Буинский ветеринарный техникум</a:t>
                      </a:r>
                      <a:endParaRPr b="false" cap="none" i="false" spc="0" strike="noStrike" sz="7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14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Казанский автотранспортный техникум им. А.П.Обыденнова</a:t>
                      </a:r>
                      <a:endParaRPr b="false" cap="none" i="false" spc="0" strike="noStrike" sz="7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24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Муслюмовский политехнический техникум</a:t>
                      </a:r>
                      <a:endParaRPr b="false" cap="none" i="false" spc="0" strike="noStrike" sz="7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34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Бугульминский аграрный колледж</a:t>
                      </a:r>
                      <a:endParaRPr b="false" cap="none" i="false" spc="0" strike="noStrike" sz="7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44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Камский строительный колледж имени Е.Н.Батенчука</a:t>
                      </a:r>
                      <a:endParaRPr b="false" cap="none" i="false" spc="0" strike="noStrike" sz="7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  <a:tr h="15240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4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Дрожжановский техникум отраслевых технологий</a:t>
                      </a:r>
                      <a:endParaRPr b="false" cap="none" i="false" spc="0" strike="noStrike" sz="7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15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Сабинский аграрный колледж</a:t>
                      </a:r>
                      <a:endParaRPr b="false" cap="none" i="false" spc="0" strike="noStrike" sz="7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25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Сармановский аграрный колледж</a:t>
                      </a:r>
                      <a:endParaRPr b="false" cap="none" i="false" spc="0" strike="noStrike" sz="7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35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Нурлатский аграрный техникум</a:t>
                      </a:r>
                      <a:endParaRPr b="false" cap="none" i="false" spc="0" strike="noStrike" sz="7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45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Набережночелнинский технологический техникум</a:t>
                      </a:r>
                      <a:endParaRPr b="false" cap="none" i="false" spc="0" strike="noStrike" sz="7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  <a:tr h="15240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5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Колледж малого бизнеса и предпринимательства</a:t>
                      </a:r>
                      <a:endParaRPr b="false" cap="none" i="false" spc="0" strike="noStrike" sz="7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16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Атнинский сельскохозяйственный техникум им.Габдуллы Тукая</a:t>
                      </a:r>
                      <a:endParaRPr b="false" cap="none" i="false" spc="0" strike="noStrike" sz="7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26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Мензелинский сельскохозяйственный техникум"</a:t>
                      </a:r>
                      <a:endParaRPr b="false" cap="none" i="false" spc="0" strike="noStrike" sz="7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36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Елабужский политехнический колледж</a:t>
                      </a:r>
                      <a:endParaRPr b="false" cap="none" i="false" spc="0" strike="noStrike" sz="7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46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Нижнекамский колледж транспортной инфраструктуры</a:t>
                      </a:r>
                      <a:endParaRPr b="false" cap="none" i="false" spc="0" strike="noStrike" sz="7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  <a:tr h="15240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6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Казанский радиомеханческий колледж</a:t>
                      </a:r>
                      <a:endParaRPr b="false" cap="none" i="false" spc="0" strike="noStrike" sz="7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17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Казанский нефтехимический колледж им. В.П. Лушникова</a:t>
                      </a:r>
                      <a:endParaRPr b="false" cap="none" i="false" spc="0" strike="noStrike" sz="7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27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Заинский политехнический колледж</a:t>
                      </a:r>
                      <a:endParaRPr b="false" cap="none" i="false" spc="0" strike="noStrike" sz="7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37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Мамадышский политехнический колледж"</a:t>
                      </a:r>
                      <a:endParaRPr b="false" cap="none" i="false" spc="0" strike="noStrike" sz="7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47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Нижнекамский индустриальный техникум</a:t>
                      </a:r>
                      <a:endParaRPr b="false" cap="none" i="false" spc="0" strike="noStrike" sz="7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  <a:tr h="15240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7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Казанский строительный колледж"</a:t>
                      </a:r>
                      <a:endParaRPr b="false" cap="none" i="false" spc="0" strike="noStrike" sz="7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18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Казанский колледж технологии и дизайна"</a:t>
                      </a:r>
                      <a:endParaRPr b="false" cap="none" i="false" spc="0" strike="noStrike" sz="7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28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Бавлинский аграрный колледж"</a:t>
                      </a:r>
                      <a:endParaRPr b="false" cap="none" i="false" spc="0" strike="noStrike" sz="7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38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Альметьевский профессиональный колледж"</a:t>
                      </a:r>
                      <a:endParaRPr b="false" cap="none" i="false" spc="0" strike="noStrike" sz="7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48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Чистопольский сельскохозяйственный техникум им. Г.И. Усманова"</a:t>
                      </a:r>
                      <a:endParaRPr b="false" cap="none" i="false" spc="0" strike="noStrike" sz="7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  <a:tr h="15240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8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Казанский торгово-экономический техникум</a:t>
                      </a:r>
                      <a:endParaRPr b="false" cap="none" i="false" spc="0" strike="noStrike" sz="7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19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Кукморский аграрный колледж</a:t>
                      </a:r>
                      <a:endParaRPr b="false" cap="none" i="false" spc="0" strike="noStrike" sz="7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29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Актанышский технологический техникум</a:t>
                      </a:r>
                      <a:endParaRPr b="false" cap="none" i="false" spc="0" strike="noStrike" sz="7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39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Бугульминский строительно-технический колледж</a:t>
                      </a:r>
                      <a:endParaRPr b="false" cap="none" i="false" spc="0" strike="noStrike" sz="7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49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Нижнекамский многопрофильный колледж</a:t>
                      </a:r>
                      <a:endParaRPr b="false" cap="none" i="false" spc="0" strike="noStrike" sz="7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  <a:tr h="15240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9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Казанский энергетический колледж</a:t>
                      </a:r>
                      <a:endParaRPr b="false" cap="none" i="false" spc="0" strike="noStrike" sz="7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20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Казанский политехнический колледж</a:t>
                      </a:r>
                      <a:endParaRPr b="false" cap="none" i="false" spc="0" strike="noStrike" sz="7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30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Лениногорский политехнический колледж</a:t>
                      </a:r>
                      <a:endParaRPr b="false" cap="none" i="false" spc="0" strike="noStrike" sz="7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40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Спасский техникум отраслевых технологий</a:t>
                      </a:r>
                      <a:endParaRPr b="false" cap="none" i="false" spc="0" strike="noStrike" sz="7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50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Алексеевский аграрный колледж</a:t>
                      </a:r>
                      <a:endParaRPr b="false" cap="none" i="false" spc="0" strike="noStrike" sz="7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  <a:tr h="15240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10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Международный колледж сервиса</a:t>
                      </a:r>
                      <a:endParaRPr b="false" cap="none" i="false" spc="0" strike="noStrike" sz="7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21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Казанский авиационно-технический колледж имени П.В. Дементьева</a:t>
                      </a:r>
                      <a:endParaRPr b="false" cap="none" i="false" spc="0" strike="noStrike" sz="7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31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Казанский колледж строительства, архитектуры и городского хозяйства</a:t>
                      </a:r>
                      <a:endParaRPr b="false" cap="none" i="false" spc="0" strike="noStrike" sz="7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41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Набережночелнинский политехнический колледж</a:t>
                      </a:r>
                      <a:endParaRPr b="false" cap="none" i="false" spc="0" strike="noStrike" sz="7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51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Колледж нефтехимии и нефтепереработки имени Н.В. Лемаева</a:t>
                      </a:r>
                      <a:endParaRPr b="false" cap="none" i="false" spc="0" strike="noStrike" sz="7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  <a:tr h="152400"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ctr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chemeClr val="bg1"/>
                          </a:solidFill>
                          <a:latin typeface="Arial"/>
                          <a:ea typeface="Arial"/>
                          <a:cs typeface="Arial"/>
                        </a:rPr>
                        <a:t>11</a:t>
                      </a:r>
                      <a:endParaRPr b="false" cap="none" i="false" spc="0" strike="noStrike" sz="700" u="none">
                        <a:solidFill>
                          <a:schemeClr val="bg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cap="none" spc="0" strike="noStrike" sz="700" u="none">
                          <a:solidFill>
                            <a:srgbClr val="17375E"/>
                          </a:solidFill>
                          <a:latin typeface="Arial"/>
                          <a:ea typeface="Arial"/>
                          <a:cs typeface="Arial"/>
                        </a:rPr>
                        <a:t>Зеленодольский механический колледж</a:t>
                      </a:r>
                      <a:endParaRPr b="false" cap="none" i="false" spc="0" strike="noStrike" sz="700" u="none">
                        <a:solidFill>
                          <a:srgbClr val="17375E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t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b="false" cap="none" i="false" spc="0" strike="noStrike" sz="7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b="false" cap="none" i="false" spc="0" strike="noStrike" sz="7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b="false" cap="none" i="false" spc="0" strike="noStrike" sz="7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b="false" cap="none" i="false" spc="0" strike="noStrike" sz="7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b="false" cap="none" i="false" spc="0" strike="noStrike" sz="7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b="false" cap="none" i="false" spc="0" strike="noStrike" sz="7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b="false" cap="none" i="false" spc="0" strike="noStrike" sz="7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  <a:tc gridSpan="1" hMerge="false" rowSpan="1" vMerge="false">
                  <a:txBody>
                    <a:bodyPr/>
                    <a:lstStyle>
                      <a:defPPr/>
                      <a:lvl1pPr lvl="0"/>
                    </a:lstStyle>
                    <a:p>
                      <a:pPr algn="l" indent="0"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b="false" cap="none" i="false" spc="0" strike="noStrike" sz="700" u="none">
                        <a:solidFill>
                          <a:schemeClr val="dk1"/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anchor="ctr" anchorCtr="false" marB="45720" marL="91440" marR="91440" marT="45720" vert="horz">
                    <a:lnL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L>
                    <a:lnR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R>
                    <a:lnT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T>
                    <a:lnB w="6350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</p:sld>
</file>

<file path=ppt/slides/slide6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13" name="GroupShape 113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14" name="Shape 114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r" indent="0" marL="0"/>
            <a:fld id="{B2BAF520-F713-412F-9FAB-1A9F63BC8FDD}" type="slidenum">
              <a:rPr>
                <a:solidFill>
                  <a:srgbClr val="000000">
                    <a:tint val="75000"/>
                  </a:srgbClr>
                </a:solidFill>
              </a:rPr>
              <a:t>6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115" name="Shape 115"/>
          <p:cNvSpPr txBox="true"/>
          <p:nvPr isPhoto="false"/>
        </p:nvSpPr>
        <p:spPr>
          <a:xfrm flipH="false" flipV="false" rot="0">
            <a:off x="2250463" y="284407"/>
            <a:ext cx="5315237" cy="646330"/>
          </a:xfrm>
          <a:prstGeom prst="rect">
            <a:avLst/>
          </a:prstGeom>
          <a:noFill/>
        </p:spPr>
        <p:txBody>
          <a:bodyPr bIns="45720" lIns="91440" rIns="91440" tIns="45720" wrap="none">
            <a:spAutoFit/>
          </a:bodyPr>
          <a:p>
            <a:pPr algn="ctr" indent="0" marL="0"/>
            <a:r>
              <a:rPr b="true" sz="18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Почему были выбраны именно </a:t>
            </a:r>
            <a:endParaRPr sz="1350">
              <a:solidFill>
                <a:srgbClr val="17375E"/>
              </a:solidFill>
              <a:latin typeface="+mn-lt"/>
              <a:ea typeface="+mn-ea"/>
              <a:cs typeface="+mn-cs"/>
            </a:endParaRPr>
          </a:p>
          <a:p>
            <a:pPr algn="ctr" indent="0" marL="0"/>
            <a:r>
              <a:rPr b="true" sz="18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эти профессии/специальности, а не другие?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16" name="Shape 116"/>
          <p:cNvSpPr txBox="false"/>
          <p:nvPr isPhoto="false"/>
        </p:nvSpPr>
        <p:spPr>
          <a:xfrm flipH="false" flipV="false" rot="0">
            <a:off x="886870" y="1476917"/>
            <a:ext cx="7905261" cy="1569660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just" indent="0" marL="0">
              <a:lnSpc>
                <a:spcPct val="150000"/>
              </a:lnSpc>
            </a:pPr>
            <a:r>
              <a:rPr b="true" sz="16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Ответ: </a:t>
            </a:r>
            <a:r>
              <a:rPr sz="16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 Согласно ч. 2 ст. 1 Закона «Об эксперименте» целью эксперимента является удовлетворение потребностей рынка труда. 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 indent="0" marL="0">
              <a:lnSpc>
                <a:spcPct val="150000"/>
              </a:lnSpc>
            </a:pPr>
            <a:r>
              <a:rPr sz="16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В эксперимент вошли все рабочие профессии, по всем направлениям подготовки в Татарстане для всех отраслей экономики. </a:t>
            </a:r>
            <a:endParaRPr sz="1200">
              <a:solidFill>
                <a:srgbClr val="17375E"/>
              </a:solidFill>
              <a:latin typeface="+mn-lt"/>
              <a:ea typeface="+mn-ea"/>
              <a:cs typeface="+mn-cs"/>
            </a:endParaRPr>
          </a:p>
        </p:txBody>
      </p:sp>
    </p:spTree>
  </p:cSld>
</p:sld>
</file>

<file path=ppt/slides/slide7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17" name="GroupShape 117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18" name="Shape 118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r" indent="0" marL="0"/>
            <a:fld id="{7FF13C2E-37DF-459D-9CB3-FC53ACF434CE}" type="slidenum">
              <a:rPr>
                <a:solidFill>
                  <a:srgbClr val="000000">
                    <a:tint val="75000"/>
                  </a:srgbClr>
                </a:solidFill>
              </a:rPr>
              <a:t>7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119" name="Shape 119"/>
          <p:cNvSpPr txBox="true"/>
          <p:nvPr isPhoto="false"/>
        </p:nvSpPr>
        <p:spPr>
          <a:xfrm flipH="false" flipV="false" rot="0">
            <a:off x="1225522" y="208444"/>
            <a:ext cx="7155180" cy="923329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ctr" indent="0" marL="0"/>
            <a:r>
              <a:rPr b="true" sz="18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Почему в Москве эксперимент распространяется </a:t>
            </a:r>
            <a:endParaRPr sz="1350">
              <a:solidFill>
                <a:srgbClr val="17375E"/>
              </a:solidFill>
              <a:latin typeface="+mn-lt"/>
              <a:ea typeface="+mn-ea"/>
              <a:cs typeface="+mn-cs"/>
            </a:endParaRPr>
          </a:p>
          <a:p>
            <a:pPr algn="ctr" indent="0" marL="0"/>
            <a:r>
              <a:rPr b="true" sz="18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на все специальности и колледжи,</a:t>
            </a:r>
            <a:endParaRPr sz="1350">
              <a:solidFill>
                <a:srgbClr val="17375E"/>
              </a:solidFill>
              <a:latin typeface="+mn-lt"/>
              <a:ea typeface="+mn-ea"/>
              <a:cs typeface="+mn-cs"/>
            </a:endParaRPr>
          </a:p>
          <a:p>
            <a:pPr algn="ctr" indent="0" marL="0"/>
            <a:r>
              <a:rPr b="true" sz="18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 а в Татарстане  на определённые?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20" name="Shape 120"/>
          <p:cNvSpPr txBox="true"/>
          <p:nvPr isPhoto="false"/>
        </p:nvSpPr>
        <p:spPr>
          <a:xfrm flipH="false" flipV="false" rot="0">
            <a:off x="753626" y="1345976"/>
            <a:ext cx="8098972" cy="2677656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just" indent="0" marL="0">
              <a:lnSpc>
                <a:spcPct val="150000"/>
              </a:lnSpc>
            </a:pPr>
            <a:r>
              <a:rPr b="true" sz="16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Ответ: </a:t>
            </a:r>
            <a:r>
              <a:rPr sz="16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Действительно, в Москве и в Татарстане, а также в СпБ, Липецкой области</a:t>
            </a:r>
            <a:endParaRPr sz="1350">
              <a:solidFill>
                <a:srgbClr val="17375E"/>
              </a:solidFill>
              <a:latin typeface="+mn-lt"/>
              <a:ea typeface="+mn-ea"/>
              <a:cs typeface="+mn-cs"/>
            </a:endParaRPr>
          </a:p>
          <a:p>
            <a:pPr algn="just" indent="0" marL="0">
              <a:lnSpc>
                <a:spcPct val="150000"/>
              </a:lnSpc>
            </a:pPr>
            <a:r>
              <a:rPr sz="16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используются разные подходы. В Татарстане определена стратегия формирования отраслевого кадрового подхода участия в эксперименте. Согласно ч. 2 ст. 1 Закона «Об эксперименте» целью эксперимента является удовлетворение потребностей рынка труда. Возможно, в последующие года 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just" indent="0" marL="0">
              <a:lnSpc>
                <a:spcPct val="150000"/>
              </a:lnSpc>
            </a:pPr>
            <a:r>
              <a:rPr sz="16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(эксперимент до 2029 года) механизм участия в эксперименте в Татарстане будет изменяться. </a:t>
            </a:r>
            <a:endParaRPr sz="1350">
              <a:solidFill>
                <a:srgbClr val="17375E"/>
              </a:solidFill>
              <a:latin typeface="+mn-lt"/>
              <a:ea typeface="+mn-ea"/>
              <a:cs typeface="+mn-cs"/>
            </a:endParaRPr>
          </a:p>
        </p:txBody>
      </p:sp>
    </p:spTree>
  </p:cSld>
</p:sld>
</file>

<file path=ppt/slides/slide8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21" name="GroupShape 121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22" name="Shape 122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r" indent="0" marL="0"/>
            <a:fld id="{6C984F09-E68E-4DAF-8923-2F8A45C2E64F}" type="slidenum">
              <a:rPr>
                <a:solidFill>
                  <a:srgbClr val="000000">
                    <a:tint val="75000"/>
                  </a:srgbClr>
                </a:solidFill>
              </a:rPr>
              <a:t>8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123" name="Shape 123"/>
          <p:cNvSpPr txBox="true"/>
          <p:nvPr isPhoto="false"/>
        </p:nvSpPr>
        <p:spPr>
          <a:xfrm flipH="false" flipV="false" rot="0">
            <a:off x="1743120" y="272801"/>
            <a:ext cx="6143670" cy="369332"/>
          </a:xfrm>
          <a:prstGeom prst="rect">
            <a:avLst/>
          </a:prstGeom>
          <a:noFill/>
        </p:spPr>
        <p:txBody>
          <a:bodyPr bIns="45720" lIns="91440" rIns="91440" tIns="45720" wrap="none">
            <a:spAutoFit/>
          </a:bodyPr>
          <a:p>
            <a:pPr algn="l" indent="0" marL="0"/>
            <a:r>
              <a:rPr b="true" sz="18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Как будут участвовать в эксперименте дети с ОВЗ?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24" name="Shape 124"/>
          <p:cNvSpPr txBox="false"/>
          <p:nvPr isPhoto="false"/>
        </p:nvSpPr>
        <p:spPr>
          <a:xfrm flipH="false" flipV="false" rot="0">
            <a:off x="714512" y="1318537"/>
            <a:ext cx="8200888" cy="1524007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just" indent="0" marL="0">
              <a:lnSpc>
                <a:spcPct val="150000"/>
              </a:lnSpc>
            </a:pPr>
            <a:r>
              <a:rPr b="true" sz="1400">
                <a:solidFill>
                  <a:srgbClr val="1A1A1A"/>
                </a:solidFill>
                <a:latin typeface="+mn-lt"/>
                <a:ea typeface="+mn-ea"/>
                <a:cs typeface="+mn-cs"/>
              </a:rPr>
              <a:t> </a:t>
            </a:r>
            <a:r>
              <a:rPr b="true" sz="16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Ответ: </a:t>
            </a:r>
            <a:r>
              <a:rPr sz="16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Эксперимент не распространяется на ребят с ОВЗ. У них всё останется по-прежнему: будут сдавать два экзамена — по русскому языку и математике (ГВЭ). Они смогут продолжить обучение: в 10 классе, в СПО по любой специальности или профессии.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</p:sld>
</file>

<file path=ppt/slides/slide9.xml><?xml version="1.0" encoding="utf-8"?>
<p:sld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mc:Ignorable="co co-ooxml w14 x14 w15" show="true" showMasterSp="true">
  <p:cSld name="">
    <p:spTree>
      <p:nvGrpSpPr>
        <p:cNvPr hidden="false" id="125" name="GroupShape 125"/>
        <p:cNvGrpSpPr/>
        <p:nvPr isPhoto="false"/>
      </p:nvGrpSpPr>
      <p:grpSpPr>
        <a:xfrm flipH="false" flipV="false" rot="0">
          <a:off x="0" y="0"/>
          <a:ext cx="0" cy="0"/>
          <a:chOff x="0" y="0"/>
          <a:chExt cx="0" cy="0"/>
        </a:xfrm>
      </p:grpSpPr>
      <p:sp>
        <p:nvSpPr>
          <p:cNvPr hidden="false" id="126" name="Shape 126"/>
          <p:cNvSpPr txBox="true"/>
          <p:nvPr isPhoto="false">
            <p:ph idx="12" type="sldNum"/>
          </p:nvPr>
        </p:nvSpPr>
        <p:spPr>
          <a:prstGeom prst="rect">
            <a:avLst/>
          </a:prstGeom>
        </p:spPr>
        <p:txBody>
          <a:bodyPr/>
          <a:lstStyle>
            <a:defPPr/>
            <a:lvl1pPr lvl="0"/>
          </a:lstStyle>
          <a:p>
            <a:pPr algn="r" indent="0" marL="0"/>
            <a:fld id="{905DA5AD-FA80-47B0-9953-9AD6CEFD948C}" type="slidenum">
              <a:rPr>
                <a:solidFill>
                  <a:srgbClr val="000000">
                    <a:tint val="75000"/>
                  </a:srgbClr>
                </a:solidFill>
              </a:rPr>
              <a:t>9</a:t>
            </a:fld>
            <a:endParaRPr>
              <a:solidFill>
                <a:srgbClr val="000000">
                  <a:tint val="75000"/>
                </a:srgbClr>
              </a:solidFill>
            </a:endParaRPr>
          </a:p>
        </p:txBody>
      </p:sp>
      <p:sp>
        <p:nvSpPr>
          <p:cNvPr hidden="false" id="127" name="Shape 127"/>
          <p:cNvSpPr txBox="false"/>
          <p:nvPr isPhoto="false"/>
        </p:nvSpPr>
        <p:spPr>
          <a:xfrm flipH="false" flipV="false" rot="0">
            <a:off x="1287780" y="147484"/>
            <a:ext cx="6858000" cy="872034"/>
          </a:xfrm>
          <a:prstGeom prst="rect">
            <a:avLst/>
          </a:prstGeom>
        </p:spPr>
        <p:txBody>
          <a:bodyPr bIns="45720" lIns="91440" rIns="91440" tIns="45720" wrap="square">
            <a:spAutoFit/>
          </a:bodyPr>
          <a:p>
            <a:pPr algn="ctr" indent="0" marL="0">
              <a:lnSpc>
                <a:spcPct val="150000"/>
              </a:lnSpc>
            </a:pPr>
            <a:r>
              <a:rPr b="true" sz="18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Если выпускник сдаёт 4 экзамена и получает «двойки» по двум предметам по выбору, выдадут ли ему аттестат?</a:t>
            </a:r>
            <a:endParaRPr sz="1350">
              <a:solidFill>
                <a:srgbClr val="17375E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hidden="false" id="128" name="Shape 128"/>
          <p:cNvSpPr txBox="true"/>
          <p:nvPr isPhoto="false"/>
        </p:nvSpPr>
        <p:spPr>
          <a:xfrm flipH="false" flipV="false" rot="0">
            <a:off x="782389" y="1572817"/>
            <a:ext cx="7868781" cy="2955295"/>
          </a:xfrm>
          <a:prstGeom prst="rect">
            <a:avLst/>
          </a:prstGeom>
          <a:noFill/>
        </p:spPr>
        <p:txBody>
          <a:bodyPr bIns="45720" lIns="91440" rIns="91440" tIns="45720" wrap="square">
            <a:spAutoFit/>
          </a:bodyPr>
          <a:p>
            <a:pPr algn="l" indent="0" marL="0">
              <a:lnSpc>
                <a:spcPct val="113999"/>
              </a:lnSpc>
            </a:pPr>
            <a:r>
              <a:rPr b="true" sz="14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Ответ: </a:t>
            </a:r>
            <a:r>
              <a:rPr sz="14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В случае не сдачи выпускником одного и(или) двух экзаменов по выбору ему будет предложено пересдать в резервные сроки основного периода или в дополнительные (сентябрьские) сроки ОГЭ. После сдачи всех четырех экзаменов выпускник сможет получить аттестат об основном общем образовании и продолжить обучение на уровне среднего общего образования или среднего профессионального образования по специальностям не из проекта Перечня. 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>
              <a:lnSpc>
                <a:spcPct val="113999"/>
              </a:lnSpc>
            </a:pPr>
            <a:r>
              <a:rPr sz="14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В случае успешного прохождения государственной итоговой аттестации по обязательным учебным предметам «Русский язык» и «Математика» и поступления на профессии и специальности в колледжи Республики Татарстан из проекта Перечня поступающему будет гарантировано место за счет средств бюджета Республики Татарстан. 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>
              <a:lnSpc>
                <a:spcPct val="113999"/>
              </a:lnSpc>
            </a:pPr>
            <a:r>
              <a:rPr sz="1400">
                <a:solidFill>
                  <a:srgbClr val="17375E"/>
                </a:solidFill>
                <a:latin typeface="+mn-lt"/>
                <a:ea typeface="+mn-ea"/>
                <a:cs typeface="+mn-cs"/>
              </a:rPr>
              <a:t> </a:t>
            </a:r>
            <a:endParaRPr sz="135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algn="l" indent="0" marL="0"/>
            <a:endParaRPr sz="105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</p:sld>
</file>

<file path=ppt/theme/theme1.xml><?xml version="1.0" encoding="utf-8"?>
<a:theme xmlns:a="http://schemas.openxmlformats.org/drawingml/2006/main" xmlns:a15="http://schemas.microsoft.com/office/drawing/2012/main" xmlns:asvg="http://schemas.microsoft.com/office/drawing/2016/SVG/main" xmlns:c="http://schemas.openxmlformats.org/drawingml/2006/chart" xmlns:co="http://ncloudtech.com" xmlns:co-ooxml="http://ncloudtech.com/ooxml" xmlns:m="http://schemas.openxmlformats.org/officeDocument/2006/math" xmlns:mc="http://schemas.openxmlformats.org/markup-compatibility/2006" xmlns:o="urn:schemas-microsoft-com:office:office" xmlns:p="http://schemas.openxmlformats.org/presentationml/2006/main" xmlns:pic="http://schemas.openxmlformats.org/drawingml/2006/picture" xmlns:r="http://schemas.openxmlformats.org/officeDocument/2006/relationships" xmlns:s="http://schemas.openxmlformats.org/officeDocument/2006/sharedTypes" xmlns:sl="http://schemas.openxmlformats.org/schemaLibrary/2006/main" xmlns:v="urn:schemas-microsoft-com:vml" xmlns:w="http://schemas.openxmlformats.org/wordprocessingml/2006/main" xmlns:w10="urn:schemas-microsoft-com:office:word" xmlns:w14="http://schemas.microsoft.com/office/word/2010/wordml" xmlns:w15="http://schemas.microsoft.com/office/word/2012/wordml" xmlns:wp="http://schemas.openxmlformats.org/drawingml/2006/wordprocessingDrawing" xmlns:wpg="http://schemas.microsoft.com/office/word/2010/wordprocessingGroup" xmlns:wps="http://schemas.microsoft.com/office/word/2010/wordprocessingShape" xmlns:x="urn:schemas-microsoft-com:office:excel" xmlns:x12ac="http://schemas.microsoft.com/office/spreadsheetml/2011/1/ac" xmlns:x14="http://schemas.microsoft.com/office/spreadsheetml/2009/9/main" xmlns:xdr="http://schemas.openxmlformats.org/drawingml/2006/spreadsheetDrawing" xmlns:xm="http://schemas.microsoft.com/office/excel/2006/main" name="5_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>
              <a:srgbClr val="000000">
                <a:alpha val="38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  <a:effectStyle>
          <a:effectLst>
            <a:outerShdw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</a:gradFill>
      </a:bgFillStyleLst>
    </a:fmtScheme>
  </a:themeElements>
</a:theme>
</file>

<file path=docProps/app.xml><?xml version="1.0" encoding="utf-8"?>
<Properties xmlns="http://schemas.openxmlformats.org/officeDocument/2006/extended-properties">
  <Template>Normal.dotm</Template>
  <TotalTime>0</TotalTime>
  <DocSecurity>0</DocSecurity>
  <ScaleCrop>false</ScaleCrop>
  <Application>MyOffice-CoreFramework-Android/39-1403.1124.10324.1037.1@679e5ff1b4970ca5064828970bd80f08e8f6daeb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2023-12-28T06:56:49Z</dcterms:created>
  <dcterms:modified xsi:type="dcterms:W3CDTF">2026-01-13T08:52:09Z</dcterms:modified>
</cp:coreProperties>
</file>