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8" r:id="rId1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0A6A104D-F547-4014-A729-183E33C3A596}">
  <a:tblStyle styleId="{0A6A104D-F547-4014-A729-183E33C3A59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FF3E9"/>
          </a:solidFill>
        </a:fill>
      </a:tcStyle>
    </a:wholeTbl>
    <a:band1H>
      <a:tcTxStyle/>
      <a:tcStyle>
        <a:tcBdr/>
        <a:fill>
          <a:solidFill>
            <a:srgbClr val="DEE7D0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EE7D0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p=1&amp;text=%D0%B3%D0%B5%D1%80%D0%B1%20%D1%82%D0%B0%D1%82%D0%B0%D1%80%D1%81%D1%82%D0%B0%D0%BD%D0%B0&amp;img_url=www.belgium.mid.ru/documents/img/gerb1.jpg&amp;rpt=simage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p=0&amp;text=%D1%84%D0%BB%D0%B0%D0%B3%20%D1%82%D0%B0%D1%82%D0%B0%D1%80%D1%81%D1%82%D0%B0%D0%BD%D0%B0&amp;img_url=www.geonames.de/flag-ru-ta.gif&amp;rpt=simage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0" y="285728"/>
            <a:ext cx="9144000" cy="657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Calibri"/>
              <a:buNone/>
            </a:pPr>
            <a:r>
              <a:rPr lang="ru-RU" sz="6600" b="1">
                <a:solidFill>
                  <a:srgbClr val="FF0000"/>
                </a:solidFill>
              </a:rPr>
              <a:t/>
            </a:r>
            <a:br>
              <a:rPr lang="ru-RU" sz="6600" b="1">
                <a:solidFill>
                  <a:srgbClr val="FF0000"/>
                </a:solidFill>
              </a:rPr>
            </a:br>
            <a:r>
              <a:rPr lang="ru-RU" sz="6000" b="1">
                <a:solidFill>
                  <a:srgbClr val="FF0000"/>
                </a:solidFill>
              </a:rPr>
              <a:t>«Навстречу к 100- летию ТАССР: исторические вехи, личности и свершения»</a:t>
            </a:r>
            <a:endParaRPr sz="6000" b="1">
              <a:solidFill>
                <a:srgbClr val="FF0000"/>
              </a:solidFill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0" y="1357298"/>
            <a:ext cx="307180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3"/>
          <p:cNvSpPr txBox="1">
            <a:spLocks noGrp="1"/>
          </p:cNvSpPr>
          <p:nvPr>
            <p:ph type="title"/>
          </p:nvPr>
        </p:nvSpPr>
        <p:spPr>
          <a:xfrm>
            <a:off x="4128655" y="116632"/>
            <a:ext cx="1173018" cy="652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959"/>
              <a:buFont typeface="Calibri"/>
              <a:buNone/>
            </a:pPr>
            <a:endParaRPr/>
          </a:p>
        </p:txBody>
      </p:sp>
      <p:pic>
        <p:nvPicPr>
          <p:cNvPr id="165" name="Google Shape;165;p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36073" y="0"/>
            <a:ext cx="688109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5"/>
          <p:cNvSpPr txBox="1">
            <a:spLocks noGrp="1"/>
          </p:cNvSpPr>
          <p:nvPr>
            <p:ph type="body" idx="1"/>
          </p:nvPr>
        </p:nvSpPr>
        <p:spPr>
          <a:xfrm>
            <a:off x="3286116" y="428604"/>
            <a:ext cx="5643602" cy="5697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   </a:t>
            </a:r>
            <a:endParaRPr/>
          </a:p>
          <a:p>
            <a:pPr marL="342900" lvl="0" indent="-342900" algn="ctr" rtl="0"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None/>
            </a:pPr>
            <a:r>
              <a:rPr lang="ru-RU" b="1">
                <a:solidFill>
                  <a:srgbClr val="FF0000"/>
                </a:solidFill>
              </a:rPr>
              <a:t>   «Прокладывая маршруты в будущее, Татарстан вновь и вновь обращается к  своей истории, одна из главных страниц которой связана с образованием в 1920 г. ТАССР. Это событие сыграло важную роль в ее социально-экономическом и культурном развитии».</a:t>
            </a:r>
            <a:endParaRPr/>
          </a:p>
        </p:txBody>
      </p:sp>
      <p:pic>
        <p:nvPicPr>
          <p:cNvPr id="177" name="Google Shape;17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44" y="928670"/>
            <a:ext cx="3500462" cy="5000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0" y="214290"/>
            <a:ext cx="8786842" cy="371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None/>
            </a:pPr>
            <a:r>
              <a:rPr lang="ru-RU" sz="2720" b="1"/>
              <a:t>    </a:t>
            </a:r>
            <a:r>
              <a:rPr lang="ru-RU" sz="2720" b="1">
                <a:solidFill>
                  <a:srgbClr val="FF0000"/>
                </a:solidFill>
              </a:rPr>
              <a:t>Татарская Автономная Советская Социалистическая Республика</a:t>
            </a:r>
            <a:r>
              <a:rPr lang="ru-RU" sz="2720">
                <a:solidFill>
                  <a:srgbClr val="FF0000"/>
                </a:solidFill>
              </a:rPr>
              <a:t> (</a:t>
            </a:r>
            <a:r>
              <a:rPr lang="ru-RU" sz="2720" b="1">
                <a:solidFill>
                  <a:srgbClr val="FF0000"/>
                </a:solidFill>
              </a:rPr>
              <a:t>ТАССР</a:t>
            </a:r>
            <a:r>
              <a:rPr lang="ru-RU" sz="2720">
                <a:solidFill>
                  <a:srgbClr val="FF0000"/>
                </a:solidFill>
              </a:rPr>
              <a:t>, </a:t>
            </a:r>
            <a:r>
              <a:rPr lang="ru-RU" sz="2720" b="1">
                <a:solidFill>
                  <a:srgbClr val="FF0000"/>
                </a:solidFill>
              </a:rPr>
              <a:t>Татария</a:t>
            </a:r>
            <a:r>
              <a:rPr lang="ru-RU" sz="2720">
                <a:solidFill>
                  <a:srgbClr val="FF0000"/>
                </a:solidFill>
              </a:rPr>
              <a:t>) </a:t>
            </a:r>
            <a:r>
              <a:rPr lang="ru-RU" sz="2720"/>
              <a:t> - автономная республика в составе Российской Советской Федеративной Социалистической Республики.</a:t>
            </a:r>
            <a:endParaRPr/>
          </a:p>
          <a:p>
            <a:pPr marL="342900" lvl="0" indent="-342900" algn="just" rtl="0">
              <a:lnSpc>
                <a:spcPct val="90000"/>
              </a:lnSpc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ts val="2720"/>
              <a:buNone/>
            </a:pPr>
            <a:r>
              <a:rPr lang="ru-RU" sz="2720"/>
              <a:t>     Провозглашена постановлением ВЦИК и Совнаркома РСФСР от </a:t>
            </a:r>
            <a:r>
              <a:rPr lang="ru-RU" sz="2720" b="1">
                <a:solidFill>
                  <a:srgbClr val="FF0000"/>
                </a:solidFill>
              </a:rPr>
              <a:t>27 мая 1920 года </a:t>
            </a:r>
            <a:r>
              <a:rPr lang="ru-RU" sz="2720"/>
              <a:t>и образована </a:t>
            </a:r>
            <a:r>
              <a:rPr lang="ru-RU" sz="2720" b="1">
                <a:solidFill>
                  <a:srgbClr val="FF0000"/>
                </a:solidFill>
              </a:rPr>
              <a:t>25 июня </a:t>
            </a:r>
            <a:r>
              <a:rPr lang="ru-RU" sz="2720"/>
              <a:t>того же года как </a:t>
            </a:r>
            <a:r>
              <a:rPr lang="ru-RU" sz="2720" b="1">
                <a:solidFill>
                  <a:srgbClr val="FF0000"/>
                </a:solidFill>
              </a:rPr>
              <a:t>Автономная Татарская Советская Социалистическая Республика</a:t>
            </a:r>
            <a:endParaRPr sz="2720">
              <a:solidFill>
                <a:srgbClr val="FF0000"/>
              </a:solidFill>
            </a:endParaRPr>
          </a:p>
        </p:txBody>
      </p:sp>
      <p:pic>
        <p:nvPicPr>
          <p:cNvPr id="94" name="Google Shape;9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492" y="3284984"/>
            <a:ext cx="8515350" cy="340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101" name="Google Shape;10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282" y="142852"/>
            <a:ext cx="3214710" cy="6715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71868" y="0"/>
            <a:ext cx="557213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959"/>
              <a:buFont typeface="Calibri"/>
              <a:buNone/>
            </a:pPr>
            <a:r>
              <a:rPr lang="ru-RU" sz="3959" b="1" dirty="0">
                <a:solidFill>
                  <a:srgbClr val="FF0000"/>
                </a:solidFill>
              </a:rPr>
              <a:t>Учредительный съезд ТАССР. 1920 г.</a:t>
            </a:r>
            <a:endParaRPr sz="3959" b="1">
              <a:solidFill>
                <a:srgbClr val="FF0000"/>
              </a:solidFill>
            </a:endParaRPr>
          </a:p>
        </p:txBody>
      </p:sp>
      <p:sp>
        <p:nvSpPr>
          <p:cNvPr id="108" name="Google Shape;108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109" name="Google Shape;10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463" y="930277"/>
            <a:ext cx="8999537" cy="5927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body" idx="1"/>
          </p:nvPr>
        </p:nvSpPr>
        <p:spPr>
          <a:xfrm>
            <a:off x="0" y="214290"/>
            <a:ext cx="8686800" cy="591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 dirty="0"/>
              <a:t>    </a:t>
            </a:r>
            <a:r>
              <a:rPr lang="ru-RU" b="1" dirty="0">
                <a:solidFill>
                  <a:srgbClr val="FF0000"/>
                </a:solidFill>
              </a:rPr>
              <a:t>30 августа 1990 года </a:t>
            </a:r>
            <a:r>
              <a:rPr lang="ru-RU" dirty="0"/>
              <a:t>Верховный Совет ТАССР принял декларацию о государственном суверенитете Татарии, преобразовав её в </a:t>
            </a:r>
            <a:r>
              <a:rPr lang="ru-RU" b="1" dirty="0">
                <a:solidFill>
                  <a:srgbClr val="FF0000"/>
                </a:solidFill>
              </a:rPr>
              <a:t>Татарскую Советскую Социалистическую Республику — Республику Татарстан. 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 dirty="0"/>
              <a:t>    C </a:t>
            </a:r>
            <a:r>
              <a:rPr lang="ru-RU" b="1" dirty="0">
                <a:solidFill>
                  <a:srgbClr val="FF0000"/>
                </a:solidFill>
              </a:rPr>
              <a:t>16 мая 1992 года </a:t>
            </a:r>
            <a:r>
              <a:rPr lang="ru-RU" dirty="0"/>
              <a:t>— </a:t>
            </a:r>
            <a:r>
              <a:rPr lang="ru-RU" b="1" dirty="0">
                <a:solidFill>
                  <a:srgbClr val="FF0000"/>
                </a:solidFill>
              </a:rPr>
              <a:t>Республика Татарстан.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115" name="Google Shape;115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472" y="3357562"/>
            <a:ext cx="7786684" cy="3500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8063" y="3602182"/>
            <a:ext cx="3821341" cy="3106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844" y="4162352"/>
            <a:ext cx="4214843" cy="25146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22" name="Google Shape;122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76055" y="1"/>
            <a:ext cx="3893349" cy="35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8"/>
          <p:cNvSpPr txBox="1">
            <a:spLocks noGrp="1"/>
          </p:cNvSpPr>
          <p:nvPr>
            <p:ph type="title"/>
          </p:nvPr>
        </p:nvSpPr>
        <p:spPr>
          <a:xfrm>
            <a:off x="0" y="438372"/>
            <a:ext cx="9299376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10"/>
              <a:buFont typeface="Calibri"/>
              <a:buNone/>
            </a:pPr>
            <a:r>
              <a:rPr lang="ru-RU" sz="3959" dirty="0"/>
              <a:t/>
            </a:r>
            <a:br>
              <a:rPr lang="ru-RU" sz="3959" dirty="0"/>
            </a:br>
            <a:endParaRPr sz="3959"/>
          </a:p>
        </p:txBody>
      </p:sp>
      <p:pic>
        <p:nvPicPr>
          <p:cNvPr id="124" name="Google Shape;124;p18" descr="i?id=102750440&amp;tov=0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1"/>
            <a:ext cx="4357687" cy="4054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8" descr="i?id=69965575&amp;tov=3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928926" y="2000240"/>
            <a:ext cx="3254397" cy="285752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>
            <a:spLocks noGrp="1"/>
          </p:cNvSpPr>
          <p:nvPr>
            <p:ph type="title"/>
          </p:nvPr>
        </p:nvSpPr>
        <p:spPr>
          <a:xfrm>
            <a:off x="1562099" y="117620"/>
            <a:ext cx="6139181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endParaRPr b="1">
              <a:solidFill>
                <a:srgbClr val="FF0000"/>
              </a:solidFill>
            </a:endParaRPr>
          </a:p>
        </p:txBody>
      </p:sp>
      <p:sp>
        <p:nvSpPr>
          <p:cNvPr id="131" name="Google Shape;131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/>
              <a:t>  </a:t>
            </a:r>
            <a:endParaRPr/>
          </a:p>
        </p:txBody>
      </p:sp>
      <p:pic>
        <p:nvPicPr>
          <p:cNvPr id="132" name="Google Shape;132;p19" descr="C:\Users\Olja\Desktop\img_351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046" y="0"/>
            <a:ext cx="3929090" cy="599218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9"/>
          <p:cNvSpPr txBox="1"/>
          <p:nvPr/>
        </p:nvSpPr>
        <p:spPr>
          <a:xfrm>
            <a:off x="0" y="5929330"/>
            <a:ext cx="450056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Бурхан Хуснутдинович Мансуров</a:t>
            </a:r>
            <a:endParaRPr sz="24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19" descr="C:\Users\Olja\Desktop\Said-Galiev.jpg"/>
          <p:cNvPicPr preferRelativeResize="0"/>
          <p:nvPr/>
        </p:nvPicPr>
        <p:blipFill rotWithShape="1">
          <a:blip r:embed="rId4">
            <a:alphaModFix/>
          </a:blip>
          <a:srcRect l="10957" r="12336"/>
          <a:stretch/>
        </p:blipFill>
        <p:spPr>
          <a:xfrm>
            <a:off x="4655127" y="0"/>
            <a:ext cx="3917401" cy="585789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9"/>
          <p:cNvSpPr txBox="1"/>
          <p:nvPr/>
        </p:nvSpPr>
        <p:spPr>
          <a:xfrm>
            <a:off x="4857752" y="5786454"/>
            <a:ext cx="407196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Са́хиб-Га́рей Са́ид-Га́лиев</a:t>
            </a:r>
            <a:endParaRPr sz="2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959"/>
              <a:buFont typeface="Calibri"/>
              <a:buNone/>
            </a:pPr>
            <a:endParaRPr sz="3959"/>
          </a:p>
        </p:txBody>
      </p:sp>
      <p:graphicFrame>
        <p:nvGraphicFramePr>
          <p:cNvPr id="141" name="Google Shape;141;p20"/>
          <p:cNvGraphicFramePr/>
          <p:nvPr/>
        </p:nvGraphicFramePr>
        <p:xfrm>
          <a:off x="0" y="1"/>
          <a:ext cx="9252500" cy="6858003"/>
        </p:xfrm>
        <a:graphic>
          <a:graphicData uri="http://schemas.openxmlformats.org/drawingml/2006/table">
            <a:tbl>
              <a:tblPr firstRow="1" bandRow="1">
                <a:noFill/>
                <a:tableStyleId>{0A6A104D-F547-4014-A729-183E33C3A596}</a:tableStyleId>
              </a:tblPr>
              <a:tblGrid>
                <a:gridCol w="4626250"/>
                <a:gridCol w="4626250"/>
              </a:tblGrid>
              <a:tr h="22860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80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</a:tr>
              <a:tr h="22860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</a:tr>
              <a:tr h="22860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4400" b="1">
                          <a:solidFill>
                            <a:srgbClr val="FF0000"/>
                          </a:solidFill>
                        </a:rPr>
                        <a:t>                    5</a:t>
                      </a:r>
                      <a:endParaRPr sz="4400" b="1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pic>
        <p:nvPicPr>
          <p:cNvPr id="142" name="Google Shape;142;p20" descr="C:\Users\Olja\Desktop\7b4fc8e8b74df1b1d19fea07306fce8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9592" y="500204"/>
            <a:ext cx="2304256" cy="237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0" descr="C:\Users\Olja\Desktop\vahitov_m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63578" y="500204"/>
            <a:ext cx="2148782" cy="2335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0" descr="C:\Users\Olja\Desktop\3738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9592" y="2781451"/>
            <a:ext cx="2304256" cy="223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0" descr="C:\Users\Olja\Desktop\syrtlanova-mg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63578" y="2877250"/>
            <a:ext cx="2204830" cy="2207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0" descr="C:\Users\Olja\Desktop\Nureyev-1-e1285051241140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87824" y="4844652"/>
            <a:ext cx="3096344" cy="2031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 txBox="1">
            <a:spLocks noGrp="1"/>
          </p:cNvSpPr>
          <p:nvPr>
            <p:ph type="title"/>
          </p:nvPr>
        </p:nvSpPr>
        <p:spPr>
          <a:xfrm>
            <a:off x="3260436" y="0"/>
            <a:ext cx="2549237" cy="868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endParaRPr b="1">
              <a:solidFill>
                <a:srgbClr val="FF0000"/>
              </a:solidFill>
            </a:endParaRPr>
          </a:p>
        </p:txBody>
      </p:sp>
      <p:pic>
        <p:nvPicPr>
          <p:cNvPr id="159" name="Google Shape;159;p22" descr="C:\Users\Olja\Desktop\Shajmiyev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7704" y="-1"/>
            <a:ext cx="4857784" cy="6724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91</Words>
  <PresentationFormat>Экран (4:3)</PresentationFormat>
  <Paragraphs>13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«Навстречу к 100- летию ТАССР: исторические вехи, личности и свершения»</vt:lpstr>
      <vt:lpstr>Слайд 2</vt:lpstr>
      <vt:lpstr>Слайд 3</vt:lpstr>
      <vt:lpstr>Учредительный съезд ТАССР. 1920 г.</vt:lpstr>
      <vt:lpstr>Слайд 5</vt:lpstr>
      <vt:lpstr> 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«Навстречу к 100- летию ТАССР: исторические вехи, личности и свершения»</dc:title>
  <cp:lastModifiedBy>1</cp:lastModifiedBy>
  <cp:revision>3</cp:revision>
  <dcterms:modified xsi:type="dcterms:W3CDTF">2020-01-15T12:11:07Z</dcterms:modified>
</cp:coreProperties>
</file>