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12" r:id="rId1"/>
  </p:sldMasterIdLst>
  <p:notesMasterIdLst>
    <p:notesMasterId r:id="rId15"/>
  </p:notesMasterIdLst>
  <p:sldIdLst>
    <p:sldId id="271" r:id="rId2"/>
    <p:sldId id="282" r:id="rId3"/>
    <p:sldId id="272" r:id="rId4"/>
    <p:sldId id="273" r:id="rId5"/>
    <p:sldId id="274" r:id="rId6"/>
    <p:sldId id="281" r:id="rId7"/>
    <p:sldId id="275" r:id="rId8"/>
    <p:sldId id="276" r:id="rId9"/>
    <p:sldId id="277" r:id="rId10"/>
    <p:sldId id="278" r:id="rId11"/>
    <p:sldId id="283" r:id="rId12"/>
    <p:sldId id="279" r:id="rId13"/>
    <p:sldId id="280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390"/>
    <a:srgbClr val="7DA0D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067" autoAdjust="0"/>
  </p:normalViewPr>
  <p:slideViewPr>
    <p:cSldViewPr>
      <p:cViewPr>
        <p:scale>
          <a:sx n="107" d="100"/>
          <a:sy n="107" d="100"/>
        </p:scale>
        <p:origin x="-84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895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895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r">
              <a:defRPr sz="1200"/>
            </a:lvl1pPr>
          </a:lstStyle>
          <a:p>
            <a:fld id="{1A0A08DF-A339-460A-B396-2A51DE796AD4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2" tIns="46241" rIns="92482" bIns="462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14872"/>
            <a:ext cx="5439101" cy="4467228"/>
          </a:xfrm>
          <a:prstGeom prst="rect">
            <a:avLst/>
          </a:prstGeom>
        </p:spPr>
        <p:txBody>
          <a:bodyPr vert="horz" lIns="92482" tIns="46241" rIns="92482" bIns="4624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36"/>
            <a:ext cx="2946247" cy="496894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136"/>
            <a:ext cx="2946246" cy="496894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r">
              <a:defRPr sz="1200"/>
            </a:lvl1pPr>
          </a:lstStyle>
          <a:p>
            <a:fld id="{F2E6B7CB-F410-41FE-8874-D15C715722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3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6B7CB-F410-41FE-8874-D15C7157227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90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8740AA9-54FA-4E4F-85D8-8BC2056FD13D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7CC3DD3-09EC-4242-A7DD-3DC80DBBE0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9" y="764704"/>
            <a:ext cx="829401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764704"/>
            <a:ext cx="78488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МБОУ «Матюшинская средняя общеобразовательная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школа» агротехнологического профиля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Верхнеуслонского муниципального района </a:t>
            </a:r>
            <a:endParaRPr lang="ru-RU" sz="28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Выездная: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 фильмов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  и концерты.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2400" b="1" dirty="0" smtClean="0">
                <a:solidFill>
                  <a:srgbClr val="7DA0D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интернет ресурсов: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 Учебного центра;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 с ООО «Хистори оф Пипл»</a:t>
            </a:r>
          </a:p>
          <a:p>
            <a:pPr marL="109728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48331"/>
            <a:ext cx="2900261" cy="1627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52936"/>
            <a:ext cx="2868947" cy="2152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260648"/>
            <a:ext cx="469500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Профориентационная работа:</a:t>
            </a:r>
          </a:p>
          <a:p>
            <a:endParaRPr lang="ru-RU" b="1" dirty="0">
              <a:solidFill>
                <a:srgbClr val="0173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4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Земля </a:t>
            </a:r>
            <a:r>
              <a:rPr lang="ru-RU" sz="1800" dirty="0"/>
              <a:t>сельскохозяйственного назначения (33 га</a:t>
            </a:r>
            <a:r>
              <a:rPr lang="ru-RU" sz="1800" dirty="0" smtClean="0"/>
              <a:t>);</a:t>
            </a:r>
            <a:endParaRPr lang="ru-RU" sz="1800" dirty="0"/>
          </a:p>
          <a:p>
            <a:r>
              <a:rPr lang="ru-RU" sz="1800" dirty="0"/>
              <a:t>пришкольный участок (1,2 га</a:t>
            </a:r>
            <a:r>
              <a:rPr lang="ru-RU" sz="1800" dirty="0" smtClean="0"/>
              <a:t>);</a:t>
            </a:r>
            <a:endParaRPr lang="ru-RU" sz="1800" dirty="0"/>
          </a:p>
          <a:p>
            <a:r>
              <a:rPr lang="ru-RU" sz="1800" dirty="0"/>
              <a:t>тепличное </a:t>
            </a:r>
            <a:r>
              <a:rPr lang="ru-RU" sz="1800" dirty="0" smtClean="0"/>
              <a:t>хозяйство;</a:t>
            </a:r>
            <a:endParaRPr lang="ru-RU" sz="1800" dirty="0"/>
          </a:p>
          <a:p>
            <a:r>
              <a:rPr lang="ru-RU" sz="1800" dirty="0"/>
              <a:t>трактор МТЗ-82, культиватор </a:t>
            </a:r>
            <a:r>
              <a:rPr lang="ru-RU" sz="1800" dirty="0" smtClean="0"/>
              <a:t>КПИР-3,6</a:t>
            </a:r>
            <a:r>
              <a:rPr lang="ru-RU" sz="1800" dirty="0"/>
              <a:t>, </a:t>
            </a:r>
            <a:r>
              <a:rPr lang="ru-RU" sz="1800" dirty="0" smtClean="0"/>
              <a:t>мотоблок;</a:t>
            </a:r>
            <a:endParaRPr lang="ru-RU" sz="1800" dirty="0"/>
          </a:p>
          <a:p>
            <a:r>
              <a:rPr lang="ru-RU" sz="1800" dirty="0" smtClean="0"/>
              <a:t>комбинированная </a:t>
            </a:r>
            <a:r>
              <a:rPr lang="ru-RU" sz="1800" dirty="0"/>
              <a:t>мастерская, кабинеты агрономии, охраны труда и </a:t>
            </a:r>
            <a:r>
              <a:rPr lang="ru-RU" sz="1800" dirty="0" smtClean="0"/>
              <a:t>ПДД;</a:t>
            </a:r>
            <a:endParaRPr lang="ru-RU" sz="1800" dirty="0"/>
          </a:p>
          <a:p>
            <a:r>
              <a:rPr lang="ru-RU" sz="1800" dirty="0"/>
              <a:t>здания под размещение интерната, мастерских, автокласса, пункта технического обслуживания.</a:t>
            </a:r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1739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Материально- техническая база: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1416"/>
            <a:ext cx="2583768" cy="144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65620"/>
            <a:ext cx="1568333" cy="212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837" y="4492303"/>
            <a:ext cx="2810136" cy="210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49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11456" cy="6425926"/>
          </a:xfrm>
        </p:spPr>
        <p:txBody>
          <a:bodyPr>
            <a:normAutofit/>
          </a:bodyPr>
          <a:lstStyle/>
          <a:p>
            <a:pPr marL="109728" lv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44500" lvl="0" indent="-355600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здания под размещение интерната (крыша, внутренняя отделка, отопление, канализация и электрика, замена дверей и окон);</a:t>
            </a:r>
          </a:p>
          <a:p>
            <a:pPr marL="444500" lvl="0" indent="-355600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оборудования для мастерской;</a:t>
            </a:r>
          </a:p>
          <a:p>
            <a:pPr marL="444500" lvl="0" indent="-355600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Ремонтно-восстановительные работы по оборудованию пункта технического обслуживания сельскохозяйственных машин, производственной мастерской .</a:t>
            </a: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54095"/>
            <a:ext cx="2485363" cy="165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882" y="4582249"/>
            <a:ext cx="2811264" cy="210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65511"/>
            <a:ext cx="2449980" cy="163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http://stroyremont.ucoz.ua/mansardnye_okna/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820" y="2547528"/>
            <a:ext cx="236078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http://krysha-pro.ru/wp-content/uploads/2013/07/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78" y="2602160"/>
            <a:ext cx="2027798" cy="154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D:\Администратор\Рабочий стол\ШМФ\Документы на лицензию\Кабинеты\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47036"/>
            <a:ext cx="1779781" cy="913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509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6" name="Picture 16" descr="http://vedtver.ru/common/slir/w200/upload/information_system_15/8/1/3/item_8132/information_items_8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465" y="2864771"/>
            <a:ext cx="2016223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govorim.by/uploads/posts/2014-10/141396649523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438" y="3861048"/>
            <a:ext cx="2392264" cy="160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voshod-news.ru/uploads/posts/2015-03/1425373655_mekhanizator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65129"/>
            <a:ext cx="2470663" cy="164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79"/>
            <a:ext cx="8784976" cy="2316091"/>
          </a:xfrm>
        </p:spPr>
        <p:txBody>
          <a:bodyPr>
            <a:normAutofit lnSpcReduction="10000"/>
          </a:bodyPr>
          <a:lstStyle/>
          <a:p>
            <a:pPr marL="355600" indent="-246063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осознанного выбора при выборе специальности сельскохозяйственного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профиля;</a:t>
            </a:r>
          </a:p>
          <a:p>
            <a:pPr marL="355600" indent="-246063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Формирование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учащихся готовности к самостоятельному построению профессиональной карьеры по выбранному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профилю;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246063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Обеспечение районов Заволжской зоны Республики Татарстан мотивированными высококвалифицированными кадрами  сельскохозяйственного профиля;</a:t>
            </a:r>
          </a:p>
          <a:p>
            <a:pPr marL="355600" indent="-246063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Создание региональной ассоциации сельских школ с агротехнологическим профилем.</a:t>
            </a:r>
          </a:p>
          <a:p>
            <a:pPr marL="109728" indent="0"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1739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sz="2400" dirty="0">
              <a:solidFill>
                <a:srgbClr val="01739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://ussurmedia.ru/wp-content/gallery/pole-e-e-ru-u-usskoe-po-o-le/dynamic/IMG_7126.JPG-nggid045420-ngg0dyn-240x160x100-00f0w010c010r110f110r010t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0" y="2852937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up74.ru/files/images/06_urozha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26" y="2740570"/>
            <a:ext cx="2051350" cy="133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://www.vnd12.ru/uploads/posts/2015-10/1444898003_97500d07-e6fa-40ae-8d91-f3714ddff0a4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403" y="3971117"/>
            <a:ext cx="1985641" cy="122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yamoskva.com/sites/default/files/imagecache/ib_large/images/%20%D0%92%D0%92%D0%A6.%20%D0%96%D0%B8%D0%B2%D0%BE%D1%82%D0%BD%D0%BE%D0%B2%D0%BE%D0%B4%D1%81%D1%82%D0%B2%D0%BE.%2013.10.11.15.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520" y="5197543"/>
            <a:ext cx="2242168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4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16.stc.all.kpcdn.net/share/i/4/1164240/wx10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9343"/>
            <a:ext cx="2190115" cy="15614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678097"/>
            <a:ext cx="8229600" cy="432919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сообщила Ольга Юрьевна, уже готова новая концепция преподавания технологии в школе, в рамках которой дети смогут увлечься сельским хозяйством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агротехнологиями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Эта концепция должна стать основой для всей предметной области «Технология». Это предполагает модернизацию требований к оснащению классов, переподготовке кадров. В этой концепции есть направления и по сельскому хозяйству, производственным бригадами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агроклассам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Учащиеся должны расширять свои профессиональные навыки и заниматься общественно-полезной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трудолюбия, без навыков трудиться мы не можем жить. С этого года методические рекомендации по трудовой деятельности будут разработаны. Со следующего года будут потихоньку вводиться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— заявила министр. Сельские школы она призвала самостоятельно устраивать ученикам обучение основам аграрного производства.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образования и науки </a:t>
            </a:r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</a:t>
            </a:r>
            <a:r>
              <a:rPr lang="ru-RU" sz="2400" dirty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Юрьевна </a:t>
            </a:r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Васильева </a:t>
            </a:r>
            <a:endParaRPr lang="ru-RU" sz="2400" dirty="0">
              <a:solidFill>
                <a:srgbClr val="0173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76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7639"/>
            <a:ext cx="8712968" cy="244341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Образовательного центра на базе МБОУ «Матюшинская средняя общеобразовательная школа» под названием МБОУ «Матюшинская средняя общеобразовательная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агротехнологического профиля с Учебным центром профессиональной квалификации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2400" dirty="0">
              <a:solidFill>
                <a:srgbClr val="0173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73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259228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 у обучающихся мотивации  к обучению и выбору профессии аграрного профиля.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условий для профессиональной ориентации обучающихся по агротехнологическому профилю.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Предоставление возможности профессиональной квалификации для учащихся старших классов.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Подготовка практикоориентированных кадров для сельскохозяйственной отрасли.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>
              <a:solidFill>
                <a:srgbClr val="0173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kazan.neobroker.ru/img-org/tovar-2500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56992"/>
            <a:ext cx="626469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дошкольного образования – разработка программы с уклоном на сельское хозяйство;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начального образования –изучение</a:t>
            </a:r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“Основ естественнонаучных и сельскохозяйственных знаний”;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основного образования – реализация проекта «Школа молодого фермера»;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среднего образования – получение профессиональной квалификации аграрного профиля.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b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центра</a:t>
            </a:r>
            <a:endParaRPr lang="ru-RU" sz="2400" dirty="0">
              <a:solidFill>
                <a:srgbClr val="0173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19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3"/>
          <p:cNvSpPr>
            <a:spLocks noChangeArrowheads="1"/>
          </p:cNvSpPr>
          <p:nvPr/>
        </p:nvSpPr>
        <p:spPr bwMode="auto">
          <a:xfrm>
            <a:off x="824135" y="2363377"/>
            <a:ext cx="1371600" cy="526826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Начальная ступень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2"/>
          <p:cNvSpPr>
            <a:spLocks noChangeArrowheads="1"/>
          </p:cNvSpPr>
          <p:nvPr/>
        </p:nvSpPr>
        <p:spPr bwMode="auto">
          <a:xfrm>
            <a:off x="824135" y="3083457"/>
            <a:ext cx="1371600" cy="526826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ступень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AutoShape 38"/>
          <p:cNvSpPr>
            <a:spLocks noChangeArrowheads="1"/>
          </p:cNvSpPr>
          <p:nvPr/>
        </p:nvSpPr>
        <p:spPr bwMode="auto">
          <a:xfrm>
            <a:off x="6156176" y="2636912"/>
            <a:ext cx="1433546" cy="86623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образование:</a:t>
            </a:r>
            <a:endParaRPr kumimoji="0" lang="ru-RU" altLang="ru-RU" sz="9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37"/>
          <p:cNvSpPr>
            <a:spLocks noChangeArrowheads="1"/>
          </p:cNvSpPr>
          <p:nvPr/>
        </p:nvSpPr>
        <p:spPr bwMode="auto">
          <a:xfrm>
            <a:off x="7893496" y="1951112"/>
            <a:ext cx="11430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Кружковые занятия (ДШ, ОО)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auto">
          <a:xfrm>
            <a:off x="7893496" y="2743200"/>
            <a:ext cx="114300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Спортивные секции (ДЮСШ)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35"/>
          <p:cNvSpPr>
            <a:spLocks noChangeArrowheads="1"/>
          </p:cNvSpPr>
          <p:nvPr/>
        </p:nvSpPr>
        <p:spPr bwMode="auto">
          <a:xfrm>
            <a:off x="7887444" y="3535288"/>
            <a:ext cx="1149052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Филиал музыкальной школы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34"/>
          <p:cNvSpPr>
            <a:spLocks noChangeArrowheads="1"/>
          </p:cNvSpPr>
          <p:nvPr/>
        </p:nvSpPr>
        <p:spPr bwMode="auto">
          <a:xfrm>
            <a:off x="3694467" y="2256386"/>
            <a:ext cx="2245685" cy="1512000"/>
          </a:xfrm>
          <a:prstGeom prst="ellipse">
            <a:avLst/>
          </a:prstGeom>
          <a:solidFill>
            <a:srgbClr val="FFFFFF"/>
          </a:solidFill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1165225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200" b="1" u="none" strike="noStrike" cap="none" normalizeH="0" baseline="0" dirty="0" smtClean="0">
                <a:ln>
                  <a:noFill/>
                </a:ln>
                <a:solidFill>
                  <a:srgbClr val="0173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«Матюшинская СОШ»</a:t>
            </a:r>
            <a:r>
              <a:rPr lang="ru-RU" altLang="ru-RU" sz="1200" b="1" dirty="0">
                <a:solidFill>
                  <a:srgbClr val="01739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b="1" dirty="0" smtClean="0">
                <a:solidFill>
                  <a:srgbClr val="01739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учебным центром  профессиональной квалификации</a:t>
            </a: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rgbClr val="01739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5315526" y="640030"/>
            <a:ext cx="3720970" cy="1143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Выпускник: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аттестат о среднем общем образовании,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</a:tabLst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свидетельство о получении профессии (мастер 	растениеводства, тракторист-машинист и т.д.)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сертификат о прохождении курса «ШМФ»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824135" y="1628800"/>
            <a:ext cx="1371600" cy="511819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Дошкольная ступень</a:t>
            </a:r>
            <a:endParaRPr lang="ru-RU" altLang="ru-RU" dirty="0">
              <a:latin typeface="Arial" pitchFamily="34" charset="0"/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V="1">
            <a:off x="5940152" y="3068960"/>
            <a:ext cx="216024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 flipH="1" flipV="1">
            <a:off x="3478444" y="1944021"/>
            <a:ext cx="589500" cy="49263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Rectangle 44"/>
          <p:cNvSpPr>
            <a:spLocks noChangeArrowheads="1"/>
          </p:cNvSpPr>
          <p:nvPr/>
        </p:nvSpPr>
        <p:spPr bwMode="auto">
          <a:xfrm>
            <a:off x="2772887" y="-359261"/>
            <a:ext cx="359822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u="none" strike="noStrike" cap="none" normalizeH="0" baseline="0" dirty="0" smtClean="0">
                <a:ln>
                  <a:noFill/>
                </a:ln>
                <a:solidFill>
                  <a:srgbClr val="0173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Образовательный центр</a:t>
            </a:r>
            <a:endParaRPr kumimoji="0" lang="ru-RU" altLang="ru-RU" sz="2400" b="0" u="none" strike="noStrike" cap="none" normalizeH="0" baseline="0" dirty="0" smtClean="0">
              <a:ln>
                <a:noFill/>
              </a:ln>
              <a:solidFill>
                <a:srgbClr val="01739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6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" name="Rectangle 42"/>
          <p:cNvSpPr>
            <a:spLocks noChangeArrowheads="1"/>
          </p:cNvSpPr>
          <p:nvPr/>
        </p:nvSpPr>
        <p:spPr bwMode="auto">
          <a:xfrm>
            <a:off x="824136" y="3803537"/>
            <a:ext cx="1371600" cy="526826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Старшая ступень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2376563" y="1712723"/>
            <a:ext cx="264657" cy="2529020"/>
          </a:xfrm>
          <a:prstGeom prst="rightBrace">
            <a:avLst>
              <a:gd name="adj1" fmla="val 88757"/>
              <a:gd name="adj2" fmla="val 50903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AutoShape 38"/>
          <p:cNvSpPr>
            <a:spLocks noChangeArrowheads="1"/>
          </p:cNvSpPr>
          <p:nvPr/>
        </p:nvSpPr>
        <p:spPr bwMode="auto">
          <a:xfrm>
            <a:off x="4860032" y="4005064"/>
            <a:ext cx="2520280" cy="129614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Профессиональное обучение: мастер растениеводства, тракторист-машинист, хозяйка усадьбы,  сварщик, пчеловод, э</a:t>
            </a:r>
            <a:r>
              <a:rPr lang="ru-RU" sz="1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лектромонтер по ремонту и обслуживанию электрооборудования</a:t>
            </a:r>
            <a:endParaRPr lang="ru-RU" altLang="ru-RU" sz="1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авая фигурная скобка 51"/>
          <p:cNvSpPr/>
          <p:nvPr/>
        </p:nvSpPr>
        <p:spPr>
          <a:xfrm rot="16200000">
            <a:off x="6360258" y="3800983"/>
            <a:ext cx="311918" cy="3312369"/>
          </a:xfrm>
          <a:prstGeom prst="rightBrace">
            <a:avLst>
              <a:gd name="adj1" fmla="val 132923"/>
              <a:gd name="adj2" fmla="val 49683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Rectangle 25"/>
          <p:cNvSpPr>
            <a:spLocks noChangeArrowheads="1"/>
          </p:cNvSpPr>
          <p:nvPr/>
        </p:nvSpPr>
        <p:spPr bwMode="auto">
          <a:xfrm>
            <a:off x="4429521" y="5687534"/>
            <a:ext cx="1371600" cy="511819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6000" tIns="45720" rIns="3600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Школы района, Заволжья РТ, РФ</a:t>
            </a:r>
            <a:endParaRPr lang="ru-RU" altLang="ru-RU" dirty="0">
              <a:latin typeface="Arial" pitchFamily="34" charset="0"/>
            </a:endParaRPr>
          </a:p>
        </p:txBody>
      </p:sp>
      <p:sp>
        <p:nvSpPr>
          <p:cNvPr id="54" name="Rectangle 25"/>
          <p:cNvSpPr>
            <a:spLocks noChangeArrowheads="1"/>
          </p:cNvSpPr>
          <p:nvPr/>
        </p:nvSpPr>
        <p:spPr bwMode="auto">
          <a:xfrm>
            <a:off x="5936704" y="5675656"/>
            <a:ext cx="1371600" cy="511819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6000" tIns="45720" rIns="3600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Предприятия АПК</a:t>
            </a:r>
            <a:endParaRPr lang="ru-RU" altLang="ru-RU" sz="1200" dirty="0">
              <a:latin typeface="Arial" pitchFamily="34" charset="0"/>
            </a:endParaRPr>
          </a:p>
        </p:txBody>
      </p:sp>
      <p:sp>
        <p:nvSpPr>
          <p:cNvPr id="55" name="Rectangle 25"/>
          <p:cNvSpPr>
            <a:spLocks noChangeArrowheads="1"/>
          </p:cNvSpPr>
          <p:nvPr/>
        </p:nvSpPr>
        <p:spPr bwMode="auto">
          <a:xfrm>
            <a:off x="7448872" y="5661248"/>
            <a:ext cx="1371600" cy="511819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ВУЗы, СУЗы</a:t>
            </a:r>
            <a:endParaRPr lang="ru-RU" altLang="ru-RU" dirty="0">
              <a:latin typeface="Arial" pitchFamily="34" charset="0"/>
            </a:endParaRPr>
          </a:p>
        </p:txBody>
      </p:sp>
      <p:sp>
        <p:nvSpPr>
          <p:cNvPr id="58" name="AutoShape 38"/>
          <p:cNvSpPr>
            <a:spLocks noChangeArrowheads="1"/>
          </p:cNvSpPr>
          <p:nvPr/>
        </p:nvSpPr>
        <p:spPr bwMode="auto">
          <a:xfrm>
            <a:off x="2641220" y="978546"/>
            <a:ext cx="1574189" cy="9154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36000" rIns="0" bIns="3600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008000"/>
                </a:solidFill>
                <a:latin typeface="Arial" pitchFamily="34" charset="0"/>
                <a:ea typeface="Times New Roman" pitchFamily="18" charset="0"/>
              </a:rPr>
              <a:t>Школа молодого фермера с учебно фермерским хозяйством</a:t>
            </a:r>
            <a:endParaRPr lang="ru-RU" altLang="ru-RU" sz="1200" b="1" dirty="0">
              <a:solidFill>
                <a:srgbClr val="008000"/>
              </a:solidFill>
              <a:latin typeface="Arial" pitchFamily="34" charset="0"/>
            </a:endParaRPr>
          </a:p>
        </p:txBody>
      </p:sp>
      <p:sp>
        <p:nvSpPr>
          <p:cNvPr id="60" name="AutoShape 38"/>
          <p:cNvSpPr>
            <a:spLocks noChangeArrowheads="1"/>
          </p:cNvSpPr>
          <p:nvPr/>
        </p:nvSpPr>
        <p:spPr bwMode="auto">
          <a:xfrm>
            <a:off x="107504" y="4506983"/>
            <a:ext cx="1955725" cy="86623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Предпрофильное обучение - спецкурс «Основы ведения фермерского хозяйства» (8, 9 кл.)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AutoShape 38"/>
          <p:cNvSpPr>
            <a:spLocks noChangeArrowheads="1"/>
          </p:cNvSpPr>
          <p:nvPr/>
        </p:nvSpPr>
        <p:spPr bwMode="auto">
          <a:xfrm>
            <a:off x="2328243" y="4509120"/>
            <a:ext cx="1955725" cy="86623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Предпрофильное обучение - спецкурс «Основы ведения фермерского хозяйства» (8, 9 кл.)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Соединительная линия уступом 61"/>
          <p:cNvCxnSpPr>
            <a:stCxn id="5" idx="1"/>
          </p:cNvCxnSpPr>
          <p:nvPr/>
        </p:nvCxnSpPr>
        <p:spPr>
          <a:xfrm rot="10800000" flipV="1">
            <a:off x="506889" y="3346870"/>
            <a:ext cx="317246" cy="1160112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endCxn id="61" idx="1"/>
          </p:cNvCxnSpPr>
          <p:nvPr/>
        </p:nvCxnSpPr>
        <p:spPr>
          <a:xfrm rot="16200000" flipH="1">
            <a:off x="1931560" y="4545554"/>
            <a:ext cx="611874" cy="181491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25"/>
          <p:cNvSpPr>
            <a:spLocks noChangeArrowheads="1"/>
          </p:cNvSpPr>
          <p:nvPr/>
        </p:nvSpPr>
        <p:spPr bwMode="auto">
          <a:xfrm>
            <a:off x="2911981" y="5687534"/>
            <a:ext cx="1371600" cy="511819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6000" tIns="45720" rIns="3600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Пришкольный интернат</a:t>
            </a:r>
            <a:endParaRPr lang="ru-RU" altLang="ru-RU" sz="12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2" name="Соединительная линия уступом 71"/>
          <p:cNvCxnSpPr/>
          <p:nvPr/>
        </p:nvCxnSpPr>
        <p:spPr>
          <a:xfrm rot="5400000">
            <a:off x="3321724" y="4182139"/>
            <a:ext cx="1907621" cy="1080115"/>
          </a:xfrm>
          <a:prstGeom prst="bentConnector3">
            <a:avLst>
              <a:gd name="adj1" fmla="val 90011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Line 21"/>
          <p:cNvSpPr>
            <a:spLocks noChangeShapeType="1"/>
          </p:cNvSpPr>
          <p:nvPr/>
        </p:nvSpPr>
        <p:spPr bwMode="auto">
          <a:xfrm>
            <a:off x="5652121" y="3535288"/>
            <a:ext cx="504056" cy="46977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21"/>
          <p:cNvSpPr>
            <a:spLocks noChangeShapeType="1"/>
          </p:cNvSpPr>
          <p:nvPr/>
        </p:nvSpPr>
        <p:spPr bwMode="auto">
          <a:xfrm flipH="1" flipV="1">
            <a:off x="2728968" y="2996952"/>
            <a:ext cx="965498" cy="1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AutoShape 35"/>
          <p:cNvSpPr>
            <a:spLocks noChangeArrowheads="1"/>
          </p:cNvSpPr>
          <p:nvPr/>
        </p:nvSpPr>
        <p:spPr bwMode="auto">
          <a:xfrm>
            <a:off x="7887444" y="4572441"/>
            <a:ext cx="1149052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Предвузовская подготовка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Line 21"/>
          <p:cNvSpPr>
            <a:spLocks noChangeShapeType="1"/>
          </p:cNvSpPr>
          <p:nvPr/>
        </p:nvSpPr>
        <p:spPr bwMode="auto">
          <a:xfrm flipH="1">
            <a:off x="8460432" y="5250973"/>
            <a:ext cx="18" cy="358621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Line 21"/>
          <p:cNvSpPr>
            <a:spLocks noChangeShapeType="1"/>
          </p:cNvSpPr>
          <p:nvPr/>
        </p:nvSpPr>
        <p:spPr bwMode="auto">
          <a:xfrm>
            <a:off x="5801121" y="3375509"/>
            <a:ext cx="2515295" cy="113147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Правая фигурная скобка 86"/>
          <p:cNvSpPr/>
          <p:nvPr/>
        </p:nvSpPr>
        <p:spPr>
          <a:xfrm rot="10800000">
            <a:off x="7688286" y="2256386"/>
            <a:ext cx="117458" cy="1685410"/>
          </a:xfrm>
          <a:prstGeom prst="rightBrace">
            <a:avLst>
              <a:gd name="adj1" fmla="val 88757"/>
              <a:gd name="adj2" fmla="val 50903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04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нормативно-правовой базы по созданию Образовательного центра;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в соответствие материально-технической и учебно-методической базы;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Профориентационная работа в Заволжской зоне Республики Татарстан;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модели делового сотрудничества с потенциальными работодателями в отрасли сельского хозяйства.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реализации: </a:t>
            </a:r>
            <a:endParaRPr lang="ru-RU" sz="2400" dirty="0">
              <a:solidFill>
                <a:srgbClr val="0173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autotrenajer.ru/cache/a/6a831b7762fad2a4f6bb34202e114b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673301"/>
            <a:ext cx="2448272" cy="149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5400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Заключение договоров о сетевом взаимодействии с организациями профессионального образования республиканского и федерального подчинения:</a:t>
            </a:r>
          </a:p>
          <a:p>
            <a:endParaRPr lang="ru-RU" sz="1500" b="1" dirty="0" smtClean="0">
              <a:solidFill>
                <a:srgbClr val="0173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Государственный аграрный университет;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механизации и технического сервиса г. Казань;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«Татарский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переподготовки кадров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агробизнеса» ФГБОУ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ДПО "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ТИПКА»,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lnSpc>
                <a:spcPct val="150000"/>
              </a:lnSpc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Казань;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 и природопользования 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КФУ, г. Казань;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Тетюшский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сельскохозяйственный 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техникум;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центр ООО «Хистори оф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ипл»  г. Ярославль;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«Форвард Центр» г. Москва;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учреждения района,  РТ и РФ.</a:t>
            </a:r>
          </a:p>
          <a:p>
            <a:pPr>
              <a:lnSpc>
                <a:spcPct val="150000"/>
              </a:lnSpc>
            </a:pP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 descr="http://youbest.pro/upload/iblock/d3e/d3ee5d08593cd6e1600f0cdd1b8913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957" y="1844824"/>
            <a:ext cx="1047427" cy="104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реализации проекта: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624" y="4077072"/>
            <a:ext cx="1989880" cy="107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http://kazgau.ru/images/cms/data/logo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438895"/>
            <a:ext cx="926209" cy="92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&amp;Tcy;&amp;iecy;&amp;tcy;&amp;yucy;&amp;shcy;&amp;scy;&amp;kcy;&amp;icy;&amp;jcy; &amp;scy;&amp;iecy;&amp;lcy;&amp;softcy;&amp;scy;&amp;kcy;&amp;ocy;&amp;khcy;&amp;ocy;&amp;zcy;&amp;yacy;&amp;jcy;&amp;scy;&amp;tcy;&amp;vcy;&amp;iecy;&amp;ncy;&amp;ncy;&amp;ycy;&amp;jcy; &amp;tcy;&amp;iecy;&amp;khcy;&amp;ncy;&amp;icy;&amp;kcy;&amp;ucy;&amp;mcy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695" y="2510407"/>
            <a:ext cx="504825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34074" y="1462657"/>
            <a:ext cx="9810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3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9" descr="Scan00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b="13057"/>
          <a:stretch>
            <a:fillRect/>
          </a:stretch>
        </p:blipFill>
        <p:spPr bwMode="auto">
          <a:xfrm>
            <a:off x="5796136" y="4725144"/>
            <a:ext cx="3153370" cy="189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экскурсия на животноводческий комплекс ОАО КВ-Агр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717032"/>
            <a:ext cx="2736304" cy="198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517632" cy="4009139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rgbClr val="0173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Заключение договоров с социальными партнерами, включенными в управление  содержанием профильного образования:</a:t>
            </a:r>
          </a:p>
          <a:p>
            <a:pPr marL="109728" indent="0" algn="just">
              <a:buNone/>
            </a:pPr>
            <a:endParaRPr lang="ru-RU" sz="22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 «Восток Зернопродукт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«Заволжье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«ОАО, Татагрохимсервис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Матюшинский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карьер».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1800" dirty="0" smtClean="0"/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ООО «Агрофирма Заря» 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2050" name="Picture 2" descr="&amp;Vcy;&amp;ocy;&amp;scy;&amp;tcy;&amp;ocy;&amp;kcy; &amp;Zcy;&amp;iecy;&amp;rcy;&amp;ncy;&amp;ocy;&amp;pcy;&amp;rcy;&amp;ocy;&amp;dcy;&amp;ucy;&amp;kcy;&amp;tcy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1584176" cy="118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atagrohimservis.ru/images/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370" y="3933056"/>
            <a:ext cx="666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verhniy-uslon.tatarstan.ru/file/Image/%D1%84%D0%BE%D1%82%D0%BE%201(23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44824"/>
            <a:ext cx="1921396" cy="143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verhniy-uslon.tatarstan.ru/file/Image/%D1%84%D0%BE%D1%82%D0%BE%201(24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852936"/>
            <a:ext cx="2168340" cy="161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81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4526</TotalTime>
  <Words>697</Words>
  <Application>Microsoft Office PowerPoint</Application>
  <PresentationFormat>Экран (4:3)</PresentationFormat>
  <Paragraphs>96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Презентация PowerPoint</vt:lpstr>
      <vt:lpstr>Министр образования и науки  Ольга Юрьевна Васильева </vt:lpstr>
      <vt:lpstr>Цель:</vt:lpstr>
      <vt:lpstr>ЗАДАЧИ:</vt:lpstr>
      <vt:lpstr>Структура  образовательного центра</vt:lpstr>
      <vt:lpstr>Презентация PowerPoint</vt:lpstr>
      <vt:lpstr>Этапы реализации: </vt:lpstr>
      <vt:lpstr>Пути реализации проекта:</vt:lpstr>
      <vt:lpstr>Презентация PowerPoint</vt:lpstr>
      <vt:lpstr>Презентация PowerPoint</vt:lpstr>
      <vt:lpstr>4. Материально- техническая база:  </vt:lpstr>
      <vt:lpstr>Презентация PowerPoint</vt:lpstr>
      <vt:lpstr>Ожидаемые результаты: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Ильназ</dc:creator>
  <cp:lastModifiedBy>Директор</cp:lastModifiedBy>
  <cp:revision>187</cp:revision>
  <cp:lastPrinted>2017-03-09T15:49:17Z</cp:lastPrinted>
  <dcterms:created xsi:type="dcterms:W3CDTF">2015-11-19T10:21:42Z</dcterms:created>
  <dcterms:modified xsi:type="dcterms:W3CDTF">2017-03-28T06:43:42Z</dcterms:modified>
</cp:coreProperties>
</file>