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2" r:id="rId4"/>
    <p:sldId id="264" r:id="rId5"/>
    <p:sldId id="260" r:id="rId6"/>
    <p:sldId id="265" r:id="rId7"/>
    <p:sldId id="267" r:id="rId8"/>
    <p:sldId id="268" r:id="rId9"/>
    <p:sldId id="266" r:id="rId10"/>
    <p:sldId id="269" r:id="rId11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3399FF"/>
    <a:srgbClr val="666699"/>
    <a:srgbClr val="04374A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604" autoAdjust="0"/>
  </p:normalViewPr>
  <p:slideViewPr>
    <p:cSldViewPr>
      <p:cViewPr>
        <p:scale>
          <a:sx n="75" d="100"/>
          <a:sy n="75" d="100"/>
        </p:scale>
        <p:origin x="811" y="-10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29.08.2023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resentation-creation.ru/powerpoint-templates.html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dirty="0"/>
              <a:t>Оригинальные шаблоны для презентаций: </a:t>
            </a:r>
            <a:r>
              <a:rPr lang="ru-RU" sz="1200" dirty="0">
                <a:hlinkClick r:id="rId3"/>
              </a:rPr>
              <a:t>https://presentation-creation.ru/powerpoint-templates.html</a:t>
            </a:r>
            <a:r>
              <a:rPr lang="en-US" sz="1200" dirty="0"/>
              <a:t> </a:t>
            </a:r>
            <a:endParaRPr lang="ru-RU" sz="1200" dirty="0"/>
          </a:p>
          <a:p>
            <a:r>
              <a:rPr lang="ru-RU" sz="1200"/>
              <a:t>Бесплатно и без регистрации.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57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020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57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15816" y="5755978"/>
            <a:ext cx="6301208" cy="1102022"/>
          </a:xfrm>
        </p:spPr>
        <p:txBody>
          <a:bodyPr/>
          <a:lstStyle>
            <a:lvl1pPr>
              <a:defRPr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  <a:lvl2pPr>
              <a:defRPr>
                <a:solidFill>
                  <a:srgbClr val="3399FF"/>
                </a:solidFill>
              </a:defRPr>
            </a:lvl2pPr>
            <a:lvl3pPr>
              <a:defRPr>
                <a:solidFill>
                  <a:srgbClr val="3399FF"/>
                </a:solidFill>
              </a:defRPr>
            </a:lvl3pPr>
            <a:lvl4pPr>
              <a:defRPr>
                <a:solidFill>
                  <a:srgbClr val="3399FF"/>
                </a:solidFill>
              </a:defRPr>
            </a:lvl4pPr>
            <a:lvl5pPr>
              <a:defRPr>
                <a:solidFill>
                  <a:srgbClr val="3399FF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rgbClr val="3399FF"/>
                </a:solidFill>
              </a:defRPr>
            </a:lvl1pPr>
            <a:lvl2pPr>
              <a:defRPr>
                <a:solidFill>
                  <a:srgbClr val="3399FF"/>
                </a:solidFill>
              </a:defRPr>
            </a:lvl2pPr>
            <a:lvl3pPr>
              <a:defRPr>
                <a:solidFill>
                  <a:srgbClr val="3399FF"/>
                </a:solidFill>
              </a:defRPr>
            </a:lvl3pPr>
            <a:lvl4pPr>
              <a:defRPr>
                <a:solidFill>
                  <a:srgbClr val="3399FF"/>
                </a:solidFill>
              </a:defRPr>
            </a:lvl4pPr>
            <a:lvl5pPr>
              <a:defRPr>
                <a:solidFill>
                  <a:srgbClr val="3399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79512" y="45855"/>
            <a:ext cx="896448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/>
          <p:cNvSpPr>
            <a:spLocks noGrp="1"/>
          </p:cNvSpPr>
          <p:nvPr>
            <p:ph idx="1"/>
          </p:nvPr>
        </p:nvSpPr>
        <p:spPr>
          <a:xfrm>
            <a:off x="2195736" y="1412776"/>
            <a:ext cx="669674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rgbClr val="3399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399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rgbClr val="3399FF"/>
                </a:solidFill>
              </a:defRPr>
            </a:lvl1pPr>
            <a:lvl2pPr>
              <a:defRPr sz="2400">
                <a:solidFill>
                  <a:srgbClr val="3399FF"/>
                </a:solidFill>
              </a:defRPr>
            </a:lvl2pPr>
            <a:lvl3pPr>
              <a:defRPr sz="2000">
                <a:solidFill>
                  <a:srgbClr val="3399FF"/>
                </a:solidFill>
              </a:defRPr>
            </a:lvl3pPr>
            <a:lvl4pPr>
              <a:defRPr sz="1800">
                <a:solidFill>
                  <a:srgbClr val="3399FF"/>
                </a:solidFill>
              </a:defRPr>
            </a:lvl4pPr>
            <a:lvl5pPr>
              <a:defRPr sz="1800">
                <a:solidFill>
                  <a:srgbClr val="3399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rgbClr val="3399FF"/>
                </a:solidFill>
              </a:defRPr>
            </a:lvl1pPr>
            <a:lvl2pPr>
              <a:defRPr sz="2400">
                <a:solidFill>
                  <a:srgbClr val="3399FF"/>
                </a:solidFill>
              </a:defRPr>
            </a:lvl2pPr>
            <a:lvl3pPr>
              <a:defRPr sz="2000">
                <a:solidFill>
                  <a:srgbClr val="3399FF"/>
                </a:solidFill>
              </a:defRPr>
            </a:lvl3pPr>
            <a:lvl4pPr>
              <a:defRPr sz="1800">
                <a:solidFill>
                  <a:srgbClr val="3399FF"/>
                </a:solidFill>
              </a:defRPr>
            </a:lvl4pPr>
            <a:lvl5pPr>
              <a:defRPr sz="1800">
                <a:solidFill>
                  <a:srgbClr val="3399FF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9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rgbClr val="3399FF"/>
                </a:solidFill>
              </a:defRPr>
            </a:lvl1pPr>
            <a:lvl2pPr>
              <a:defRPr sz="2000">
                <a:solidFill>
                  <a:srgbClr val="3399FF"/>
                </a:solidFill>
              </a:defRPr>
            </a:lvl2pPr>
            <a:lvl3pPr>
              <a:defRPr sz="1800">
                <a:solidFill>
                  <a:srgbClr val="3399FF"/>
                </a:solidFill>
              </a:defRPr>
            </a:lvl3pPr>
            <a:lvl4pPr>
              <a:defRPr sz="1600">
                <a:solidFill>
                  <a:srgbClr val="3399FF"/>
                </a:solidFill>
              </a:defRPr>
            </a:lvl4pPr>
            <a:lvl5pPr>
              <a:defRPr sz="1600">
                <a:solidFill>
                  <a:srgbClr val="3399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3399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rgbClr val="3399FF"/>
                </a:solidFill>
              </a:defRPr>
            </a:lvl1pPr>
            <a:lvl2pPr>
              <a:defRPr sz="2000">
                <a:solidFill>
                  <a:srgbClr val="3399FF"/>
                </a:solidFill>
              </a:defRPr>
            </a:lvl2pPr>
            <a:lvl3pPr>
              <a:defRPr sz="1800">
                <a:solidFill>
                  <a:srgbClr val="3399FF"/>
                </a:solidFill>
              </a:defRPr>
            </a:lvl3pPr>
            <a:lvl4pPr>
              <a:defRPr sz="1600">
                <a:solidFill>
                  <a:srgbClr val="3399FF"/>
                </a:solidFill>
              </a:defRPr>
            </a:lvl4pPr>
            <a:lvl5pPr>
              <a:defRPr sz="1600">
                <a:solidFill>
                  <a:srgbClr val="3399FF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rgbClr val="3399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rgbClr val="3399FF"/>
                </a:solidFill>
              </a:defRPr>
            </a:lvl1pPr>
            <a:lvl2pPr>
              <a:defRPr sz="2800">
                <a:solidFill>
                  <a:srgbClr val="3399FF"/>
                </a:solidFill>
              </a:defRPr>
            </a:lvl2pPr>
            <a:lvl3pPr>
              <a:defRPr sz="2400">
                <a:solidFill>
                  <a:srgbClr val="3399FF"/>
                </a:solidFill>
              </a:defRPr>
            </a:lvl3pPr>
            <a:lvl4pPr>
              <a:defRPr sz="2000">
                <a:solidFill>
                  <a:srgbClr val="3399FF"/>
                </a:solidFill>
              </a:defRPr>
            </a:lvl4pPr>
            <a:lvl5pPr>
              <a:defRPr sz="2000">
                <a:solidFill>
                  <a:srgbClr val="3399FF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3399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3399FF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rgbClr val="3399FF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3399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5855"/>
            <a:ext cx="8964488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95736" y="1412776"/>
            <a:ext cx="6696744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399FF"/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29.08.2023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399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3399FF"/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70C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3399FF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3399FF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3399FF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3399FF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3399F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Пушкинская карта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131" y="3573016"/>
            <a:ext cx="3778114" cy="231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Итоги 1 полугодия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44" y="1231078"/>
            <a:ext cx="8753069" cy="172408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55776" y="2963934"/>
            <a:ext cx="524919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  <a:r>
              <a:rPr lang="ru-RU" sz="1400">
                <a:latin typeface="Times New Roman" panose="02020603050405020304" pitchFamily="18" charset="0"/>
                <a:cs typeface="Times New Roman" panose="02020603050405020304" pitchFamily="18" charset="0"/>
              </a:rPr>
              <a:t>Мордовия </a:t>
            </a:r>
            <a:r>
              <a:rPr lang="ru-RU" sz="1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64665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70,90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РМ «Саранское музыкальное училище им. Л. П.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Кирюкова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73300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художественная школа №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3»Саранск 12000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«Детская музыкальная школа №2»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Саранск 4500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художественная школа № 4»	Саранск 5100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музыкальная школа №6»	Саранск 11000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«ДМШ №1»	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Саранск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1980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школа искусств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Чамзинского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МР»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Чамзинский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 2200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Детская школа искусств № 7	Саранск	1400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«Детская школа искусств №1»	Саранск	3050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школа искусств № 8»	Саранск	1000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57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18817"/>
            <a:ext cx="5976664" cy="118522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Пушкинская карта</a:t>
            </a:r>
          </a:p>
        </p:txBody>
      </p:sp>
      <p:sp>
        <p:nvSpPr>
          <p:cNvPr id="24" name="Line 253"/>
          <p:cNvSpPr>
            <a:spLocks noChangeShapeType="1"/>
          </p:cNvSpPr>
          <p:nvPr/>
        </p:nvSpPr>
        <p:spPr bwMode="gray">
          <a:xfrm>
            <a:off x="3083768" y="462986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Rectangle 254"/>
          <p:cNvSpPr>
            <a:spLocks noChangeArrowheads="1"/>
          </p:cNvSpPr>
          <p:nvPr/>
        </p:nvSpPr>
        <p:spPr bwMode="gray">
          <a:xfrm rot="3419336">
            <a:off x="2799605" y="4053603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" name="Text Box 255"/>
          <p:cNvSpPr txBox="1">
            <a:spLocks noChangeArrowheads="1"/>
          </p:cNvSpPr>
          <p:nvPr/>
        </p:nvSpPr>
        <p:spPr bwMode="gray">
          <a:xfrm>
            <a:off x="2855168" y="409646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4</a:t>
            </a:r>
          </a:p>
        </p:txBody>
      </p:sp>
      <p:sp>
        <p:nvSpPr>
          <p:cNvPr id="27" name="Line 256"/>
          <p:cNvSpPr>
            <a:spLocks noChangeShapeType="1"/>
          </p:cNvSpPr>
          <p:nvPr/>
        </p:nvSpPr>
        <p:spPr bwMode="gray">
          <a:xfrm>
            <a:off x="3083768" y="211526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" name="Rectangle 257"/>
          <p:cNvSpPr>
            <a:spLocks noChangeArrowheads="1"/>
          </p:cNvSpPr>
          <p:nvPr/>
        </p:nvSpPr>
        <p:spPr bwMode="gray">
          <a:xfrm rot="3419336">
            <a:off x="2799605" y="153900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9" name="Text Box 258"/>
          <p:cNvSpPr txBox="1">
            <a:spLocks noChangeArrowheads="1"/>
          </p:cNvSpPr>
          <p:nvPr/>
        </p:nvSpPr>
        <p:spPr bwMode="gray">
          <a:xfrm>
            <a:off x="4150568" y="1626315"/>
            <a:ext cx="477707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3399FF"/>
                </a:solidFill>
                <a:latin typeface="Arial" charset="0"/>
              </a:rPr>
              <a:t>Что такое «Пушкинская карта»?</a:t>
            </a:r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  <p:sp>
        <p:nvSpPr>
          <p:cNvPr id="30" name="Text Box 259"/>
          <p:cNvSpPr txBox="1">
            <a:spLocks noChangeArrowheads="1"/>
          </p:cNvSpPr>
          <p:nvPr/>
        </p:nvSpPr>
        <p:spPr bwMode="gray">
          <a:xfrm>
            <a:off x="2855168" y="158186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1</a:t>
            </a:r>
          </a:p>
        </p:txBody>
      </p:sp>
      <p:sp>
        <p:nvSpPr>
          <p:cNvPr id="31" name="Line 260"/>
          <p:cNvSpPr>
            <a:spLocks noChangeShapeType="1"/>
          </p:cNvSpPr>
          <p:nvPr/>
        </p:nvSpPr>
        <p:spPr bwMode="gray">
          <a:xfrm>
            <a:off x="3083768" y="2953465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2" name="Rectangle 261"/>
          <p:cNvSpPr>
            <a:spLocks noChangeArrowheads="1"/>
          </p:cNvSpPr>
          <p:nvPr/>
        </p:nvSpPr>
        <p:spPr bwMode="gray">
          <a:xfrm rot="3419336">
            <a:off x="2799605" y="237720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3" name="Text Box 262"/>
          <p:cNvSpPr txBox="1">
            <a:spLocks noChangeArrowheads="1"/>
          </p:cNvSpPr>
          <p:nvPr/>
        </p:nvSpPr>
        <p:spPr bwMode="gray">
          <a:xfrm>
            <a:off x="2855168" y="242006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sp>
        <p:nvSpPr>
          <p:cNvPr id="34" name="Line 263"/>
          <p:cNvSpPr>
            <a:spLocks noChangeShapeType="1"/>
          </p:cNvSpPr>
          <p:nvPr/>
        </p:nvSpPr>
        <p:spPr bwMode="gray">
          <a:xfrm>
            <a:off x="3085356" y="3790078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5" name="Rectangle 264"/>
          <p:cNvSpPr>
            <a:spLocks noChangeArrowheads="1"/>
          </p:cNvSpPr>
          <p:nvPr/>
        </p:nvSpPr>
        <p:spPr bwMode="gray">
          <a:xfrm rot="3419336">
            <a:off x="2799605" y="3215403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6" name="Text Box 265"/>
          <p:cNvSpPr txBox="1">
            <a:spLocks noChangeArrowheads="1"/>
          </p:cNvSpPr>
          <p:nvPr/>
        </p:nvSpPr>
        <p:spPr bwMode="gray">
          <a:xfrm>
            <a:off x="2855168" y="3258265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37" name="Line 266"/>
          <p:cNvSpPr>
            <a:spLocks noChangeShapeType="1"/>
          </p:cNvSpPr>
          <p:nvPr/>
        </p:nvSpPr>
        <p:spPr bwMode="gray">
          <a:xfrm>
            <a:off x="3083768" y="5490290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" name="Rectangle 267"/>
          <p:cNvSpPr>
            <a:spLocks noChangeArrowheads="1"/>
          </p:cNvSpPr>
          <p:nvPr/>
        </p:nvSpPr>
        <p:spPr bwMode="ltGray">
          <a:xfrm rot="3419336">
            <a:off x="2799605" y="4914028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39" name="Text Box 268"/>
          <p:cNvSpPr txBox="1">
            <a:spLocks noChangeArrowheads="1"/>
          </p:cNvSpPr>
          <p:nvPr/>
        </p:nvSpPr>
        <p:spPr bwMode="gray">
          <a:xfrm>
            <a:off x="2855168" y="4956890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rgbClr val="FFFFFF"/>
                </a:solidFill>
                <a:latin typeface="Arial" charset="0"/>
              </a:rPr>
              <a:t>5</a:t>
            </a:r>
          </a:p>
        </p:txBody>
      </p:sp>
      <p:sp>
        <p:nvSpPr>
          <p:cNvPr id="40" name="Text Box 269"/>
          <p:cNvSpPr txBox="1">
            <a:spLocks noChangeArrowheads="1"/>
          </p:cNvSpPr>
          <p:nvPr/>
        </p:nvSpPr>
        <p:spPr bwMode="gray">
          <a:xfrm>
            <a:off x="4150568" y="2488328"/>
            <a:ext cx="237917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3399FF"/>
                </a:solidFill>
                <a:latin typeface="Arial" charset="0"/>
              </a:rPr>
              <a:t>Как оформить?</a:t>
            </a:r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  <p:sp>
        <p:nvSpPr>
          <p:cNvPr id="41" name="Text Box 270"/>
          <p:cNvSpPr txBox="1">
            <a:spLocks noChangeArrowheads="1"/>
          </p:cNvSpPr>
          <p:nvPr/>
        </p:nvSpPr>
        <p:spPr bwMode="gray">
          <a:xfrm>
            <a:off x="4150568" y="3328115"/>
            <a:ext cx="285411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3399FF"/>
                </a:solidFill>
                <a:latin typeface="Arial" charset="0"/>
              </a:rPr>
              <a:t>Как пользоваться?</a:t>
            </a:r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  <p:sp>
        <p:nvSpPr>
          <p:cNvPr id="42" name="Text Box 271"/>
          <p:cNvSpPr txBox="1">
            <a:spLocks noChangeArrowheads="1"/>
          </p:cNvSpPr>
          <p:nvPr/>
        </p:nvSpPr>
        <p:spPr bwMode="gray">
          <a:xfrm>
            <a:off x="4150568" y="4169490"/>
            <a:ext cx="2919132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3399FF"/>
                </a:solidFill>
                <a:latin typeface="Arial" charset="0"/>
              </a:rPr>
              <a:t>Операции по карте</a:t>
            </a:r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  <p:sp>
        <p:nvSpPr>
          <p:cNvPr id="43" name="Text Box 272"/>
          <p:cNvSpPr txBox="1">
            <a:spLocks noChangeArrowheads="1"/>
          </p:cNvSpPr>
          <p:nvPr/>
        </p:nvSpPr>
        <p:spPr bwMode="gray">
          <a:xfrm>
            <a:off x="4150568" y="5020390"/>
            <a:ext cx="3443058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ru-RU" sz="2400" dirty="0">
                <a:solidFill>
                  <a:srgbClr val="3399FF"/>
                </a:solidFill>
                <a:latin typeface="Arial" charset="0"/>
              </a:rPr>
              <a:t>Преимущества и итоги</a:t>
            </a:r>
            <a:endParaRPr lang="en-US" sz="2400" dirty="0">
              <a:solidFill>
                <a:srgbClr val="3399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02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Что такое «Пушкинская карта»?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23928" y="4642473"/>
            <a:ext cx="4968552" cy="2018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 февраля 2022 г. возможности Пушкинской карты будут расширены: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будут принимают и в кинотеатрах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покупке билетов на российские фильмы (созданные при поддержке Министерства культуры и Фонда кино).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51" y="1412776"/>
            <a:ext cx="3048000" cy="3048000"/>
          </a:xfrm>
          <a:prstGeom prst="rect">
            <a:avLst/>
          </a:prstGeom>
        </p:spPr>
      </p:pic>
      <p:sp>
        <p:nvSpPr>
          <p:cNvPr id="6" name="Объект 1"/>
          <p:cNvSpPr txBox="1">
            <a:spLocks/>
          </p:cNvSpPr>
          <p:nvPr/>
        </p:nvSpPr>
        <p:spPr>
          <a:xfrm>
            <a:off x="827584" y="1844824"/>
            <a:ext cx="3312368" cy="14401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проект, направленный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то, чтобы молодые люди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имели возможность посещать культурные мероприятия бесплатно .</a:t>
            </a:r>
          </a:p>
          <a:p>
            <a:pPr marL="0" indent="457200">
              <a:buFont typeface="Arial" panose="020B0604020202020204" pitchFamily="34" charset="0"/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Как оформить?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93177" y="2500557"/>
            <a:ext cx="4176464" cy="639762"/>
          </a:xfrm>
        </p:spPr>
        <p:txBody>
          <a:bodyPr>
            <a:normAutofit/>
          </a:bodyPr>
          <a:lstStyle/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Пластиковая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93177" y="3063930"/>
            <a:ext cx="3906180" cy="1734957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в ближайшее отделение «Почта Банка», предъявив паспорт и СНИЛС;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выпуск пластиковой карты.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263389" y="2455863"/>
            <a:ext cx="4248472" cy="639762"/>
          </a:xfrm>
        </p:spPr>
        <p:txBody>
          <a:bodyPr>
            <a:normAutofit/>
          </a:bodyPr>
          <a:lstStyle/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251520" y="3063930"/>
            <a:ext cx="3814301" cy="296899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Скачать приложение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Госуслуги.Культура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(доступно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AppStore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Google Play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Авторизоваться через логин и пароль от портала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(учетная запись должна быть подтверждена);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селфи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подтвердить личность.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1520" y="1074986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Пушкинскую карту может оформить любой гражданин России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от 14 до 22 лет включительно.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22404" y="5301208"/>
            <a:ext cx="294723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желании владельцы </a:t>
            </a:r>
            <a:b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онлайн-карты могут продублировать её на физическом носителе.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512" y="1721317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Пушкинская карта» именная и действует на всей территории России. </a:t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можете оформить виртуальную карту «Мир» прямо в приложении </a:t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Госуслуги.Культура</a:t>
            </a: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во вкладке «Счет» или получить пластиковую карту </a:t>
            </a:r>
            <a:b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отделении Почта Банка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9" t="8563" r="68455" b="7344"/>
          <a:stretch/>
        </p:blipFill>
        <p:spPr>
          <a:xfrm rot="-1140000">
            <a:off x="4164874" y="4478858"/>
            <a:ext cx="1056608" cy="213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19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Как пользоваться?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20588" y="1303169"/>
            <a:ext cx="8964488" cy="1800101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2022 году лимит по Пушкинской карте увеличен до 5000 рублей.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такую сумму владельцы карт имеют в своем распоряжении для посещения культурных мероприятий.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мероприятие из афиши в приложении или на сайте «</a:t>
            </a:r>
            <a:r>
              <a:rPr lang="ru-RU" sz="18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Культура.РФ</a:t>
            </a:r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 оплатите билет картой.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покупке билетов на сайте самой культурной организации или через кассу убедитесь заблаговременно, что организация является партнером программы.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5"/>
          <p:cNvSpPr txBox="1">
            <a:spLocks/>
          </p:cNvSpPr>
          <p:nvPr/>
        </p:nvSpPr>
        <p:spPr>
          <a:xfrm>
            <a:off x="20588" y="2644105"/>
            <a:ext cx="8986589" cy="1800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бъект 5"/>
          <p:cNvSpPr txBox="1">
            <a:spLocks/>
          </p:cNvSpPr>
          <p:nvPr/>
        </p:nvSpPr>
        <p:spPr>
          <a:xfrm>
            <a:off x="3351895" y="6021288"/>
            <a:ext cx="5796136" cy="987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</a:rPr>
              <a:t>Важно: при возврате купленного билета деньги за него </a:t>
            </a: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возвращаются</a:t>
            </a:r>
            <a:r>
              <a:rPr lang="ru-RU" sz="1800" b="1" i="1" dirty="0">
                <a:solidFill>
                  <a:schemeClr val="accent1">
                    <a:lumMod val="75000"/>
                  </a:schemeClr>
                </a:solidFill>
              </a:rPr>
              <a:t> обратно на «Пушкинскую карту».</a:t>
            </a:r>
            <a:endParaRPr lang="ru-RU" sz="18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Объект 5"/>
          <p:cNvSpPr txBox="1">
            <a:spLocks/>
          </p:cNvSpPr>
          <p:nvPr/>
        </p:nvSpPr>
        <p:spPr>
          <a:xfrm>
            <a:off x="3059832" y="3562436"/>
            <a:ext cx="6084168" cy="18001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оплаты при помощи «Пушкинской карты» именные билеты на выбранное событие придут на вашу электронную почту.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у вас пластиковая карта – билеты можно оплатить и в кассе организатора выбранного мероприятия.</a:t>
            </a:r>
          </a:p>
          <a:p>
            <a:endParaRPr lang="ru-RU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мероприятие следует взять паспорт для подтверждения личности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1009642-A42F-4DAC-AD89-13FB4135E1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3429000"/>
            <a:ext cx="2423875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85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4. Операции по карте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107504" y="1052736"/>
            <a:ext cx="8640960" cy="2431109"/>
          </a:xfrm>
        </p:spPr>
        <p:txBody>
          <a:bodyPr>
            <a:no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что можно потратить деньги?</a:t>
            </a:r>
          </a:p>
          <a:p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Средствами с карты можно оплатить только билеты в культурные учреждения страны из списка партнеров программы. Потратить деньги на другие цели нельзя.</a:t>
            </a:r>
          </a:p>
          <a:p>
            <a:pPr mar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снять деньги с карты?</a:t>
            </a:r>
          </a:p>
          <a:p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Снять наличные с карты или пополнить ее баланс нельзя. По этой карте запрещены любые операции, кроме покупки билетов на культурные мероприятия в рамках программы и возврата ранее купленных билетов.</a:t>
            </a: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3275856" y="3789040"/>
            <a:ext cx="5706380" cy="14744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ли купить билеты по этой карте для друзей и родственников?</a:t>
            </a:r>
          </a:p>
          <a:p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Нет, правилами программы это запрещено. Все купленные по карте билеты именные. </a:t>
            </a:r>
          </a:p>
          <a:p>
            <a:pPr mar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можно потратить средства с карты?</a:t>
            </a:r>
          </a:p>
          <a:p>
            <a:endParaRPr lang="ru-RU" sz="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Планируется, что счет будут пополнять ежегодно, но копить суммы не получится: баланс карты в конце года обнуляется.</a:t>
            </a:r>
          </a:p>
        </p:txBody>
      </p:sp>
    </p:spTree>
    <p:extLst>
      <p:ext uri="{BB962C8B-B14F-4D97-AF65-F5344CB8AC3E}">
        <p14:creationId xmlns:p14="http://schemas.microsoft.com/office/powerpoint/2010/main" val="41072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Итоги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4294967295"/>
          </p:nvPr>
        </p:nvSpPr>
        <p:spPr>
          <a:xfrm>
            <a:off x="2824634" y="3068960"/>
            <a:ext cx="6121598" cy="31682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знать: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Неизрасходованный остаток за 2021 год по «Пушкинской карте» не суммируется с начисленной в январе 2022г. суммой. Баланс карты можно узнать в момент оплаты выбранного мероприятия;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года на посещение кинотеатров можно будет потратить до 2 000 рублей;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Виртуальная карта действует 1 год, после чего автоматически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перевыпускается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у вас пластиковая карта – для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перевыпуска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следует обратиться в офис банка, выпустившего карту;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онлайн-заявку по паспорту и номеру СНИЛС на получение «Пушкинской карты» можно на официальном сайте "Почта Банк"</a:t>
            </a: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107504" y="1052736"/>
            <a:ext cx="8640960" cy="24311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Преимущества </a:t>
            </a:r>
            <a:r>
              <a:rPr lang="ru-RU" sz="1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Пушкинской карты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попробовать новое;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Выделяются бюджетные деньги для всех граждан РФ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14 до 22 лет без исключения;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действует на территории всей страны;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Возможность купить билет как офлайн, так и онлайн.</a:t>
            </a:r>
          </a:p>
        </p:txBody>
      </p:sp>
    </p:spTree>
    <p:extLst>
      <p:ext uri="{BB962C8B-B14F-4D97-AF65-F5344CB8AC3E}">
        <p14:creationId xmlns:p14="http://schemas.microsoft.com/office/powerpoint/2010/main" val="7127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Итоги</a:t>
            </a:r>
          </a:p>
        </p:txBody>
      </p:sp>
      <p:sp>
        <p:nvSpPr>
          <p:cNvPr id="5" name="Объект 5"/>
          <p:cNvSpPr txBox="1">
            <a:spLocks/>
          </p:cNvSpPr>
          <p:nvPr/>
        </p:nvSpPr>
        <p:spPr>
          <a:xfrm>
            <a:off x="2699792" y="2204864"/>
            <a:ext cx="6336704" cy="25751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интернете можно найти предложения вывести средства за вознаграждение. Одновременно с этим на некоторых сайтах («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Авито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 существуют объявления о продаже карт с ценником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 до 100 тысяч рублей.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пользуются доверчивостью молодых людей и стремятся к легкому заработку. В Телеграмме в схемах даже не участвуют люди, а деньги собирают специальные боты.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0" indent="0">
              <a:buNone/>
            </a:pPr>
            <a:endParaRPr lang="ru-RU" sz="16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000" indent="0">
              <a:buNone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Оформить «Пушкинскую карту» можно ТОЛЬКО в специальном мобильном приложении «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Госуслуги.Культура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или в отделении «Почта Банка».</a:t>
            </a:r>
          </a:p>
          <a:p>
            <a:pPr marL="0" indent="0">
              <a:buNone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512366"/>
            <a:ext cx="83529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НО!!!!будьте внимательны!</a:t>
            </a:r>
            <a:br>
              <a:rPr lang="ru-RU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9504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3617ED-ADCD-48FE-97B8-E9C69BA6C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784" y="2724"/>
            <a:ext cx="4608511" cy="650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52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8e3acd32e4bc3525dc6157826a2fbe44bdc73"/>
</p:tagLst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1853</TotalTime>
  <Words>487</Words>
  <Application>Microsoft Office PowerPoint</Application>
  <PresentationFormat>Экран (4:3)</PresentationFormat>
  <Paragraphs>93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Пушкинская карта</vt:lpstr>
      <vt:lpstr>Пушкинская карта</vt:lpstr>
      <vt:lpstr>1. Что такое «Пушкинская карта»?</vt:lpstr>
      <vt:lpstr>2. Как оформить?</vt:lpstr>
      <vt:lpstr>3. Как пользоваться?</vt:lpstr>
      <vt:lpstr>4. Операции по карте</vt:lpstr>
      <vt:lpstr>5. Итоги</vt:lpstr>
      <vt:lpstr>5. Итоги</vt:lpstr>
      <vt:lpstr>Презентация PowerPoint</vt:lpstr>
      <vt:lpstr>Итоги 1 полугодия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Балет</dc:title>
  <dc:creator>obstinate</dc:creator>
  <dc:description>Шаблон презентации с сайта https://presentation-creation.ru/</dc:description>
  <cp:lastModifiedBy>ВКС</cp:lastModifiedBy>
  <cp:revision>542</cp:revision>
  <dcterms:created xsi:type="dcterms:W3CDTF">2018-02-25T09:09:03Z</dcterms:created>
  <dcterms:modified xsi:type="dcterms:W3CDTF">2023-08-29T04:33:12Z</dcterms:modified>
</cp:coreProperties>
</file>