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style1.xml" ContentType="application/vnd.ms-office.chartstyle+xml"/>
  <Override PartName="/ppt/charts/colors1.xml" ContentType="application/vnd.ms-office.chartcolorstyl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sldIdLst>
    <p:sldId id="288" r:id="rId2"/>
    <p:sldId id="261" r:id="rId3"/>
    <p:sldId id="292" r:id="rId4"/>
    <p:sldId id="293" r:id="rId5"/>
    <p:sldId id="321" r:id="rId6"/>
    <p:sldId id="312" r:id="rId7"/>
    <p:sldId id="300" r:id="rId8"/>
    <p:sldId id="319" r:id="rId9"/>
    <p:sldId id="304" r:id="rId10"/>
    <p:sldId id="317" r:id="rId11"/>
    <p:sldId id="318" r:id="rId12"/>
    <p:sldId id="282" r:id="rId13"/>
    <p:sldId id="283" r:id="rId14"/>
  </p:sldIdLst>
  <p:sldSz cx="9144000" cy="5143500" type="screen16x9"/>
  <p:notesSz cx="6797675" cy="98742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173E"/>
    <a:srgbClr val="F3758A"/>
    <a:srgbClr val="13A399"/>
    <a:srgbClr val="BF112E"/>
    <a:srgbClr val="000000"/>
    <a:srgbClr val="B5002B"/>
    <a:srgbClr val="F1842F"/>
    <a:srgbClr val="EC513F"/>
    <a:srgbClr val="F5941C"/>
    <a:srgbClr val="0819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354" y="108"/>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xml"/><Relationship Id="rId1" Type="http://schemas.microsoft.com/office/2011/relationships/chartStyle" Target="style1.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783037294756763E-2"/>
          <c:y val="6.7706695461830016E-2"/>
          <c:w val="0.95568982880161124"/>
          <c:h val="0.79289578716432341"/>
        </c:manualLayout>
      </c:layout>
      <c:barChart>
        <c:barDir val="col"/>
        <c:grouping val="clustered"/>
        <c:varyColors val="0"/>
        <c:ser>
          <c:idx val="0"/>
          <c:order val="0"/>
          <c:tx>
            <c:strRef>
              <c:f>Лист1!$B$1</c:f>
              <c:strCache>
                <c:ptCount val="1"/>
                <c:pt idx="0">
                  <c:v>Ряд 1</c:v>
                </c:pt>
              </c:strCache>
            </c:strRef>
          </c:tx>
          <c:spPr>
            <a:solidFill>
              <a:srgbClr val="13A399"/>
            </a:solidFill>
          </c:spPr>
          <c:invertIfNegative val="0"/>
          <c:dPt>
            <c:idx val="4"/>
            <c:invertIfNegative val="0"/>
            <c:bubble3D val="0"/>
            <c:spPr>
              <a:solidFill>
                <a:srgbClr val="BF112E"/>
              </a:solidFill>
            </c:spPr>
            <c:extLst>
              <c:ext xmlns:c16="http://schemas.microsoft.com/office/drawing/2014/chart" uri="{C3380CC4-5D6E-409C-BE32-E72D297353CC}">
                <c16:uniqueId val="{00000001-1F02-4247-9E6C-CAD9FFF83F48}"/>
              </c:ext>
            </c:extLst>
          </c:dPt>
          <c:dLbls>
            <c:dLbl>
              <c:idx val="4"/>
              <c:numFmt formatCode="#,##0.0" sourceLinked="0"/>
              <c:spPr>
                <a:noFill/>
                <a:ln>
                  <a:noFill/>
                </a:ln>
                <a:effectLst/>
              </c:spPr>
              <c:txPr>
                <a:bodyPr/>
                <a:lstStyle/>
                <a:p>
                  <a:pPr>
                    <a:defRPr sz="2400" b="0">
                      <a:solidFill>
                        <a:srgbClr val="BF112E"/>
                      </a:solidFill>
                      <a:latin typeface="Helvetica" pitchFamily="34" charset="0"/>
                      <a:cs typeface="Helvetica" pitchFamily="34" charset="0"/>
                    </a:defRPr>
                  </a:pPr>
                  <a:endParaRPr lang="ru-RU"/>
                </a:p>
              </c:txPr>
              <c:showLegendKey val="0"/>
              <c:showVal val="1"/>
              <c:showCatName val="0"/>
              <c:showSerName val="0"/>
              <c:showPercent val="0"/>
              <c:showBubbleSize val="0"/>
              <c:extLst>
                <c:ext xmlns:c16="http://schemas.microsoft.com/office/drawing/2014/chart" uri="{C3380CC4-5D6E-409C-BE32-E72D297353CC}">
                  <c16:uniqueId val="{00000001-1F02-4247-9E6C-CAD9FFF83F48}"/>
                </c:ext>
              </c:extLst>
            </c:dLbl>
            <c:numFmt formatCode="#,##0.0" sourceLinked="0"/>
            <c:spPr>
              <a:noFill/>
              <a:ln>
                <a:noFill/>
              </a:ln>
              <a:effectLst/>
            </c:spPr>
            <c:txPr>
              <a:bodyPr/>
              <a:lstStyle/>
              <a:p>
                <a:pPr>
                  <a:defRPr sz="2400" b="0">
                    <a:latin typeface="Helvetica" pitchFamily="34" charset="0"/>
                    <a:cs typeface="Helvetica"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Лист1!$A$2:$A$6</c:f>
              <c:strCache>
                <c:ptCount val="5"/>
                <c:pt idx="0">
                  <c:v>2014 г.</c:v>
                </c:pt>
                <c:pt idx="1">
                  <c:v>2015 г.</c:v>
                </c:pt>
                <c:pt idx="2">
                  <c:v>2016 г.</c:v>
                </c:pt>
                <c:pt idx="3">
                  <c:v>2017 г.</c:v>
                </c:pt>
                <c:pt idx="4">
                  <c:v>2018 г.</c:v>
                </c:pt>
              </c:strCache>
            </c:strRef>
          </c:cat>
          <c:val>
            <c:numRef>
              <c:f>Лист1!$B$2:$B$6</c:f>
              <c:numCache>
                <c:formatCode>General</c:formatCode>
                <c:ptCount val="5"/>
                <c:pt idx="0">
                  <c:v>11.8</c:v>
                </c:pt>
                <c:pt idx="1">
                  <c:v>10.8</c:v>
                </c:pt>
                <c:pt idx="2">
                  <c:v>9.5</c:v>
                </c:pt>
                <c:pt idx="3">
                  <c:v>7.5</c:v>
                </c:pt>
                <c:pt idx="4">
                  <c:v>7.6</c:v>
                </c:pt>
              </c:numCache>
            </c:numRef>
          </c:val>
          <c:extLst>
            <c:ext xmlns:c16="http://schemas.microsoft.com/office/drawing/2014/chart" uri="{C3380CC4-5D6E-409C-BE32-E72D297353CC}">
              <c16:uniqueId val="{00000000-1F02-4247-9E6C-CAD9FFF83F48}"/>
            </c:ext>
          </c:extLst>
        </c:ser>
        <c:dLbls>
          <c:showLegendKey val="0"/>
          <c:showVal val="0"/>
          <c:showCatName val="0"/>
          <c:showSerName val="0"/>
          <c:showPercent val="0"/>
          <c:showBubbleSize val="0"/>
        </c:dLbls>
        <c:gapWidth val="150"/>
        <c:axId val="169309696"/>
        <c:axId val="169311232"/>
      </c:barChart>
      <c:catAx>
        <c:axId val="169309696"/>
        <c:scaling>
          <c:orientation val="minMax"/>
        </c:scaling>
        <c:delete val="0"/>
        <c:axPos val="b"/>
        <c:numFmt formatCode="General" sourceLinked="1"/>
        <c:majorTickMark val="out"/>
        <c:minorTickMark val="none"/>
        <c:tickLblPos val="nextTo"/>
        <c:spPr>
          <a:ln/>
        </c:spPr>
        <c:txPr>
          <a:bodyPr/>
          <a:lstStyle/>
          <a:p>
            <a:pPr>
              <a:defRPr sz="1800">
                <a:latin typeface="Helvetica" pitchFamily="34" charset="0"/>
                <a:cs typeface="Helvetica" pitchFamily="34" charset="0"/>
              </a:defRPr>
            </a:pPr>
            <a:endParaRPr lang="ru-RU"/>
          </a:p>
        </c:txPr>
        <c:crossAx val="169311232"/>
        <c:crosses val="autoZero"/>
        <c:auto val="0"/>
        <c:lblAlgn val="ctr"/>
        <c:lblOffset val="100"/>
        <c:noMultiLvlLbl val="0"/>
      </c:catAx>
      <c:valAx>
        <c:axId val="169311232"/>
        <c:scaling>
          <c:orientation val="minMax"/>
        </c:scaling>
        <c:delete val="1"/>
        <c:axPos val="r"/>
        <c:numFmt formatCode="General" sourceLinked="1"/>
        <c:majorTickMark val="out"/>
        <c:minorTickMark val="none"/>
        <c:tickLblPos val="none"/>
        <c:crossAx val="169309696"/>
        <c:crosses val="max"/>
        <c:crossBetween val="between"/>
      </c:valAx>
      <c:spPr>
        <a:noFill/>
        <a:ln w="25400">
          <a:noFill/>
        </a:ln>
      </c:spPr>
    </c:plotArea>
    <c:plotVisOnly val="1"/>
    <c:dispBlanksAs val="gap"/>
    <c:showDLblsOverMax val="0"/>
  </c:chart>
  <c:spPr>
    <a:ln>
      <a:noFill/>
    </a:ln>
  </c:spPr>
  <c:txPr>
    <a:bodyPr/>
    <a:lstStyle/>
    <a:p>
      <a:pPr>
        <a:defRPr sz="1200">
          <a:latin typeface="Times New Roman" pitchFamily="18" charset="0"/>
          <a:cs typeface="Times New Roman" pitchFamily="18" charset="0"/>
        </a:defRPr>
      </a:pPr>
      <a:endParaRPr lang="ru-RU"/>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798733362265315"/>
          <c:y val="0.11961386579796623"/>
          <c:w val="0.56028022339555594"/>
          <c:h val="0.5888595209947739"/>
        </c:manualLayout>
      </c:layout>
      <c:pieChart>
        <c:varyColors val="1"/>
        <c:ser>
          <c:idx val="0"/>
          <c:order val="0"/>
          <c:tx>
            <c:strRef>
              <c:f>Лист1!$B$1</c:f>
              <c:strCache>
                <c:ptCount val="1"/>
                <c:pt idx="0">
                  <c:v>2018 г.</c:v>
                </c:pt>
              </c:strCache>
            </c:strRef>
          </c:tx>
          <c:spPr>
            <a:solidFill>
              <a:srgbClr val="A6C241"/>
            </a:solidFill>
          </c:spPr>
          <c:dPt>
            <c:idx val="0"/>
            <c:bubble3D val="0"/>
            <c:spPr>
              <a:solidFill>
                <a:srgbClr val="13A399"/>
              </a:solidFill>
            </c:spPr>
            <c:extLst>
              <c:ext xmlns:c16="http://schemas.microsoft.com/office/drawing/2014/chart" uri="{C3380CC4-5D6E-409C-BE32-E72D297353CC}">
                <c16:uniqueId val="{00000001-9093-4A40-BD93-9CEDD31EA673}"/>
              </c:ext>
            </c:extLst>
          </c:dPt>
          <c:dPt>
            <c:idx val="1"/>
            <c:bubble3D val="0"/>
            <c:spPr>
              <a:solidFill>
                <a:srgbClr val="F1842F"/>
              </a:solidFill>
            </c:spPr>
            <c:extLst>
              <c:ext xmlns:c16="http://schemas.microsoft.com/office/drawing/2014/chart" uri="{C3380CC4-5D6E-409C-BE32-E72D297353CC}">
                <c16:uniqueId val="{00000003-9093-4A40-BD93-9CEDD31EA673}"/>
              </c:ext>
            </c:extLst>
          </c:dPt>
          <c:dPt>
            <c:idx val="2"/>
            <c:bubble3D val="0"/>
            <c:spPr>
              <a:solidFill>
                <a:srgbClr val="B5002B"/>
              </a:solidFill>
            </c:spPr>
            <c:extLst>
              <c:ext xmlns:c16="http://schemas.microsoft.com/office/drawing/2014/chart" uri="{C3380CC4-5D6E-409C-BE32-E72D297353CC}">
                <c16:uniqueId val="{00000005-9093-4A40-BD93-9CEDD31EA673}"/>
              </c:ext>
            </c:extLst>
          </c:dPt>
          <c:dPt>
            <c:idx val="3"/>
            <c:bubble3D val="0"/>
            <c:spPr>
              <a:solidFill>
                <a:srgbClr val="02173E"/>
              </a:solidFill>
            </c:spPr>
            <c:extLst>
              <c:ext xmlns:c16="http://schemas.microsoft.com/office/drawing/2014/chart" uri="{C3380CC4-5D6E-409C-BE32-E72D297353CC}">
                <c16:uniqueId val="{00000007-9093-4A40-BD93-9CEDD31EA673}"/>
              </c:ext>
            </c:extLst>
          </c:dPt>
          <c:dLbls>
            <c:dLbl>
              <c:idx val="0"/>
              <c:layout>
                <c:manualLayout>
                  <c:x val="-1.5174712647867593E-2"/>
                  <c:y val="-7.0171166165319432E-2"/>
                </c:manualLayout>
              </c:layout>
              <c:tx>
                <c:rich>
                  <a:bodyPr/>
                  <a:lstStyle/>
                  <a:p>
                    <a:fld id="{8E19C527-19E4-4466-9FBB-8FEE33F65C1D}" type="VALUE">
                      <a:rPr lang="en-US" sz="1200">
                        <a:latin typeface="Helvetica" panose="020B0604020202020204" pitchFamily="34" charset="0"/>
                        <a:cs typeface="Helvetica" panose="020B0604020202020204" pitchFamily="34" charset="0"/>
                      </a:rPr>
                      <a:pPr/>
                      <a:t>[ЗНАЧЕНИЕ]</a:t>
                    </a:fld>
                    <a:r>
                      <a:rPr lang="en-US" sz="1200">
                        <a:latin typeface="Helvetica" panose="020B0604020202020204" pitchFamily="34" charset="0"/>
                        <a:cs typeface="Helvetica" panose="020B0604020202020204" pitchFamily="34" charset="0"/>
                      </a:rPr>
                      <a:t> (1)</a:t>
                    </a:r>
                  </a:p>
                </c:rich>
              </c:tx>
              <c:showLegendKey val="0"/>
              <c:showVal val="1"/>
              <c:showCatName val="0"/>
              <c:showSerName val="0"/>
              <c:showPercent val="0"/>
              <c:showBubbleSize val="0"/>
              <c:extLst>
                <c:ext xmlns:c15="http://schemas.microsoft.com/office/drawing/2012/chart" uri="{CE6537A1-D6FC-4f65-9D91-7224C49458BB}">
                  <c15:layout>
                    <c:manualLayout>
                      <c:w val="0.22277167536231582"/>
                      <c:h val="9.0362794873691449E-2"/>
                    </c:manualLayout>
                  </c15:layout>
                  <c15:dlblFieldTable/>
                  <c15:showDataLabelsRange val="0"/>
                </c:ext>
                <c:ext xmlns:c16="http://schemas.microsoft.com/office/drawing/2014/chart" uri="{C3380CC4-5D6E-409C-BE32-E72D297353CC}">
                  <c16:uniqueId val="{00000001-9093-4A40-BD93-9CEDD31EA673}"/>
                </c:ext>
              </c:extLst>
            </c:dLbl>
            <c:dLbl>
              <c:idx val="1"/>
              <c:layout>
                <c:manualLayout>
                  <c:x val="-0.26126899300678275"/>
                  <c:y val="-0.1207612526710721"/>
                </c:manualLayout>
              </c:layout>
              <c:tx>
                <c:rich>
                  <a:bodyPr/>
                  <a:lstStyle/>
                  <a:p>
                    <a:fld id="{7373F692-5A6B-4D62-A00F-9C2BCE9AA71D}" type="VALUE">
                      <a:rPr lang="en-US" sz="1200">
                        <a:latin typeface="Helvetica" panose="020B0604020202020204" pitchFamily="34" charset="0"/>
                        <a:cs typeface="Helvetica" panose="020B0604020202020204" pitchFamily="34" charset="0"/>
                      </a:rPr>
                      <a:pPr/>
                      <a:t>[ЗНАЧЕНИЕ]</a:t>
                    </a:fld>
                    <a:r>
                      <a:rPr lang="en-US" sz="1200">
                        <a:latin typeface="Helvetica" panose="020B0604020202020204" pitchFamily="34" charset="0"/>
                        <a:cs typeface="Helvetica" panose="020B0604020202020204" pitchFamily="34" charset="0"/>
                      </a:rPr>
                      <a:t>(2)</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093-4A40-BD93-9CEDD31EA673}"/>
                </c:ext>
              </c:extLst>
            </c:dLbl>
            <c:dLbl>
              <c:idx val="2"/>
              <c:layout>
                <c:manualLayout>
                  <c:x val="-7.0461702913652086E-2"/>
                  <c:y val="3.8969691121815806E-3"/>
                </c:manualLayout>
              </c:layout>
              <c:tx>
                <c:rich>
                  <a:bodyPr/>
                  <a:lstStyle/>
                  <a:p>
                    <a:fld id="{97B3BE1D-6EF1-4D6C-AE88-75986F93699D}" type="VALUE">
                      <a:rPr lang="en-US" sz="1200">
                        <a:latin typeface="Helvetica" panose="020B0604020202020204" pitchFamily="34" charset="0"/>
                        <a:cs typeface="Helvetica" panose="020B0604020202020204" pitchFamily="34" charset="0"/>
                      </a:rPr>
                      <a:pPr/>
                      <a:t>[ЗНАЧЕНИЕ]</a:t>
                    </a:fld>
                    <a:r>
                      <a:rPr lang="en-US" sz="1200">
                        <a:latin typeface="Helvetica" panose="020B0604020202020204" pitchFamily="34" charset="0"/>
                        <a:cs typeface="Helvetica" panose="020B0604020202020204" pitchFamily="34" charset="0"/>
                      </a:rPr>
                      <a:t>(3)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093-4A40-BD93-9CEDD31EA673}"/>
                </c:ext>
              </c:extLst>
            </c:dLbl>
            <c:dLbl>
              <c:idx val="3"/>
              <c:layout>
                <c:manualLayout>
                  <c:x val="1.2254526132896673E-2"/>
                  <c:y val="-2.8441527163482028E-2"/>
                </c:manualLayout>
              </c:layout>
              <c:tx>
                <c:rich>
                  <a:bodyPr/>
                  <a:lstStyle/>
                  <a:p>
                    <a:fld id="{C9EC3EA1-2701-4EDA-AA8F-4943F00A310F}" type="VALUE">
                      <a:rPr lang="en-US" sz="1200">
                        <a:latin typeface="Helvetica" panose="020B0604020202020204" pitchFamily="34" charset="0"/>
                        <a:cs typeface="Helvetica" panose="020B0604020202020204" pitchFamily="34" charset="0"/>
                      </a:rPr>
                      <a:pPr/>
                      <a:t>[ЗНАЧЕНИЕ]</a:t>
                    </a:fld>
                    <a:r>
                      <a:rPr lang="en-US" sz="1200">
                        <a:latin typeface="Helvetica" panose="020B0604020202020204" pitchFamily="34" charset="0"/>
                        <a:cs typeface="Helvetica" panose="020B0604020202020204" pitchFamily="34" charset="0"/>
                      </a:rPr>
                      <a:t> (4)</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9093-4A40-BD93-9CEDD31EA673}"/>
                </c:ext>
              </c:extLst>
            </c:dLbl>
            <c:numFmt formatCode="#,##0.0" sourceLinked="0"/>
            <c:spPr>
              <a:noFill/>
              <a:ln>
                <a:noFill/>
              </a:ln>
              <a:effectLst/>
            </c:spPr>
            <c:txPr>
              <a:bodyPr/>
              <a:lstStyle/>
              <a:p>
                <a:pPr>
                  <a:defRPr sz="1200">
                    <a:latin typeface="Helvetica" panose="020B0604020202020204" pitchFamily="34" charset="0"/>
                    <a:cs typeface="Helvetica" panose="020B0604020202020204" pitchFamily="34" charset="0"/>
                  </a:defRPr>
                </a:pPr>
                <a:endParaRPr lang="ru-RU"/>
              </a:p>
            </c:txPr>
            <c:showLegendKey val="0"/>
            <c:showVal val="1"/>
            <c:showCatName val="0"/>
            <c:showSerName val="0"/>
            <c:showPercent val="0"/>
            <c:showBubbleSize val="0"/>
            <c:showLeaderLines val="1"/>
            <c:extLst>
              <c:ext xmlns:c15="http://schemas.microsoft.com/office/drawing/2012/chart" uri="{CE6537A1-D6FC-4f65-9D91-7224C49458BB}"/>
            </c:extLst>
          </c:dLbls>
          <c:cat>
            <c:strRef>
              <c:f>Лист1!$A$2:$A$5</c:f>
              <c:strCache>
                <c:ptCount val="4"/>
                <c:pt idx="0">
                  <c:v>(1) Да, это возможно</c:v>
                </c:pt>
                <c:pt idx="1">
                  <c:v>(2) Возможно частично</c:v>
                </c:pt>
                <c:pt idx="2">
                  <c:v>(3) Нет, не возможно</c:v>
                </c:pt>
                <c:pt idx="3">
                  <c:v>(4) Затрудняюсь ответить</c:v>
                </c:pt>
              </c:strCache>
            </c:strRef>
          </c:cat>
          <c:val>
            <c:numRef>
              <c:f>Лист1!$B$2:$B$5</c:f>
              <c:numCache>
                <c:formatCode>0\,0</c:formatCode>
                <c:ptCount val="4"/>
                <c:pt idx="0">
                  <c:v>29.26</c:v>
                </c:pt>
                <c:pt idx="1">
                  <c:v>50.06</c:v>
                </c:pt>
                <c:pt idx="2">
                  <c:v>17.399999999999999</c:v>
                </c:pt>
                <c:pt idx="3">
                  <c:v>3.2</c:v>
                </c:pt>
              </c:numCache>
            </c:numRef>
          </c:val>
          <c:extLst>
            <c:ext xmlns:c16="http://schemas.microsoft.com/office/drawing/2014/chart" uri="{C3380CC4-5D6E-409C-BE32-E72D297353CC}">
              <c16:uniqueId val="{00000008-9093-4A40-BD93-9CEDD31EA673}"/>
            </c:ext>
          </c:extLst>
        </c:ser>
        <c:dLbls>
          <c:showLegendKey val="0"/>
          <c:showVal val="0"/>
          <c:showCatName val="0"/>
          <c:showSerName val="0"/>
          <c:showPercent val="0"/>
          <c:showBubbleSize val="0"/>
          <c:showLeaderLines val="1"/>
        </c:dLbls>
        <c:firstSliceAng val="0"/>
      </c:pieChart>
    </c:plotArea>
    <c:legend>
      <c:legendPos val="b"/>
      <c:layout>
        <c:manualLayout>
          <c:xMode val="edge"/>
          <c:yMode val="edge"/>
          <c:x val="0"/>
          <c:y val="0.77237478756399491"/>
          <c:w val="1"/>
          <c:h val="0.17132577500511115"/>
        </c:manualLayout>
      </c:layout>
      <c:overlay val="0"/>
      <c:txPr>
        <a:bodyPr/>
        <a:lstStyle/>
        <a:p>
          <a:pPr>
            <a:defRPr sz="1200">
              <a:latin typeface="Helvetica" panose="020B0604020202020204" pitchFamily="34" charset="0"/>
              <a:cs typeface="Helvetica" panose="020B0604020202020204" pitchFamily="34" charset="0"/>
            </a:defRPr>
          </a:pPr>
          <a:endParaRPr lang="ru-RU"/>
        </a:p>
      </c:txPr>
    </c:legend>
    <c:plotVisOnly val="1"/>
    <c:dispBlanksAs val="gap"/>
    <c:showDLblsOverMax val="0"/>
  </c:chart>
  <c:spPr>
    <a:ln>
      <a:noFill/>
    </a:ln>
  </c:spPr>
  <c:txPr>
    <a:bodyPr/>
    <a:lstStyle/>
    <a:p>
      <a:pPr>
        <a:defRPr sz="900"/>
      </a:pPr>
      <a:endParaRPr lang="ru-RU"/>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218255474304157E-2"/>
          <c:y val="4.4540224513200374E-2"/>
          <c:w val="0.8576943538931775"/>
          <c:h val="0.50010032480310784"/>
        </c:manualLayout>
      </c:layout>
      <c:barChart>
        <c:barDir val="col"/>
        <c:grouping val="clustered"/>
        <c:varyColors val="0"/>
        <c:ser>
          <c:idx val="0"/>
          <c:order val="0"/>
          <c:tx>
            <c:strRef>
              <c:f>Лист1!$B$1</c:f>
              <c:strCache>
                <c:ptCount val="1"/>
                <c:pt idx="0">
                  <c:v>Я немного знаю об антикоррупционных мерах</c:v>
                </c:pt>
              </c:strCache>
            </c:strRef>
          </c:tx>
          <c:spPr>
            <a:solidFill>
              <a:srgbClr val="F1842F"/>
            </a:solidFill>
          </c:spPr>
          <c:invertIfNegative val="0"/>
          <c:dPt>
            <c:idx val="0"/>
            <c:invertIfNegative val="0"/>
            <c:bubble3D val="0"/>
            <c:extLst>
              <c:ext xmlns:c16="http://schemas.microsoft.com/office/drawing/2014/chart" uri="{C3380CC4-5D6E-409C-BE32-E72D297353CC}">
                <c16:uniqueId val="{00000001-E642-4EDD-A928-6E43EC3E8B7A}"/>
              </c:ext>
            </c:extLst>
          </c:dPt>
          <c:dPt>
            <c:idx val="1"/>
            <c:invertIfNegative val="0"/>
            <c:bubble3D val="0"/>
            <c:extLst>
              <c:ext xmlns:c16="http://schemas.microsoft.com/office/drawing/2014/chart" uri="{C3380CC4-5D6E-409C-BE32-E72D297353CC}">
                <c16:uniqueId val="{00000003-E642-4EDD-A928-6E43EC3E8B7A}"/>
              </c:ext>
            </c:extLst>
          </c:dPt>
          <c:dPt>
            <c:idx val="2"/>
            <c:invertIfNegative val="0"/>
            <c:bubble3D val="0"/>
            <c:extLst>
              <c:ext xmlns:c16="http://schemas.microsoft.com/office/drawing/2014/chart" uri="{C3380CC4-5D6E-409C-BE32-E72D297353CC}">
                <c16:uniqueId val="{00000005-E642-4EDD-A928-6E43EC3E8B7A}"/>
              </c:ext>
            </c:extLst>
          </c:dPt>
          <c:dPt>
            <c:idx val="3"/>
            <c:invertIfNegative val="0"/>
            <c:bubble3D val="0"/>
            <c:extLst>
              <c:ext xmlns:c16="http://schemas.microsoft.com/office/drawing/2014/chart" uri="{C3380CC4-5D6E-409C-BE32-E72D297353CC}">
                <c16:uniqueId val="{00000007-E642-4EDD-A928-6E43EC3E8B7A}"/>
              </c:ext>
            </c:extLst>
          </c:dPt>
          <c:dLbls>
            <c:numFmt formatCode="#,##0.0" sourceLinked="0"/>
            <c:spPr>
              <a:noFill/>
              <a:ln>
                <a:noFill/>
              </a:ln>
              <a:effectLst/>
            </c:spPr>
            <c:txPr>
              <a:bodyPr wrap="square" lIns="38100" tIns="19050" rIns="38100" bIns="19050" anchor="ctr">
                <a:spAutoFit/>
              </a:bodyPr>
              <a:lstStyle/>
              <a:p>
                <a:pPr>
                  <a:defRPr sz="1200">
                    <a:latin typeface="Helvetica" panose="020B0604020202020204" pitchFamily="34" charset="0"/>
                    <a:cs typeface="Helvetica"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Лист1!$A$2:$A$4</c:f>
              <c:strCache>
                <c:ptCount val="3"/>
                <c:pt idx="0">
                  <c:v>2016 г.</c:v>
                </c:pt>
                <c:pt idx="1">
                  <c:v>2017 г.</c:v>
                </c:pt>
                <c:pt idx="2">
                  <c:v>2018 г.</c:v>
                </c:pt>
              </c:strCache>
            </c:strRef>
          </c:cat>
          <c:val>
            <c:numRef>
              <c:f>Лист1!$B$2:$B$4</c:f>
              <c:numCache>
                <c:formatCode>General</c:formatCode>
                <c:ptCount val="3"/>
                <c:pt idx="0">
                  <c:v>57.3</c:v>
                </c:pt>
                <c:pt idx="1">
                  <c:v>60.3</c:v>
                </c:pt>
                <c:pt idx="2" formatCode="0\,0">
                  <c:v>60.5</c:v>
                </c:pt>
              </c:numCache>
            </c:numRef>
          </c:val>
          <c:extLst>
            <c:ext xmlns:c16="http://schemas.microsoft.com/office/drawing/2014/chart" uri="{C3380CC4-5D6E-409C-BE32-E72D297353CC}">
              <c16:uniqueId val="{00000008-E642-4EDD-A928-6E43EC3E8B7A}"/>
            </c:ext>
          </c:extLst>
        </c:ser>
        <c:ser>
          <c:idx val="1"/>
          <c:order val="1"/>
          <c:tx>
            <c:strRef>
              <c:f>Лист1!$C$1</c:f>
              <c:strCache>
                <c:ptCount val="1"/>
                <c:pt idx="0">
                  <c:v>Да, я хорошо с ними знаком</c:v>
                </c:pt>
              </c:strCache>
            </c:strRef>
          </c:tx>
          <c:spPr>
            <a:solidFill>
              <a:srgbClr val="13A399"/>
            </a:solidFill>
          </c:spPr>
          <c:invertIfNegative val="0"/>
          <c:dLbls>
            <c:spPr>
              <a:noFill/>
              <a:ln>
                <a:noFill/>
              </a:ln>
              <a:effectLst/>
            </c:spPr>
            <c:txPr>
              <a:bodyPr wrap="square" lIns="38100" tIns="19050" rIns="38100" bIns="19050" anchor="ctr">
                <a:spAutoFit/>
              </a:bodyPr>
              <a:lstStyle/>
              <a:p>
                <a:pPr>
                  <a:defRPr sz="1200">
                    <a:latin typeface="Helvetica" panose="020B0604020202020204" pitchFamily="34" charset="0"/>
                    <a:cs typeface="Helvetica"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Лист1!$A$2:$A$4</c:f>
              <c:strCache>
                <c:ptCount val="3"/>
                <c:pt idx="0">
                  <c:v>2016 г.</c:v>
                </c:pt>
                <c:pt idx="1">
                  <c:v>2017 г.</c:v>
                </c:pt>
                <c:pt idx="2">
                  <c:v>2018 г.</c:v>
                </c:pt>
              </c:strCache>
            </c:strRef>
          </c:cat>
          <c:val>
            <c:numRef>
              <c:f>Лист1!$C$2:$C$4</c:f>
              <c:numCache>
                <c:formatCode>General</c:formatCode>
                <c:ptCount val="3"/>
                <c:pt idx="0">
                  <c:v>20.9</c:v>
                </c:pt>
                <c:pt idx="1">
                  <c:v>18.5</c:v>
                </c:pt>
                <c:pt idx="2">
                  <c:v>20.399999999999999</c:v>
                </c:pt>
              </c:numCache>
            </c:numRef>
          </c:val>
          <c:extLst>
            <c:ext xmlns:c16="http://schemas.microsoft.com/office/drawing/2014/chart" uri="{C3380CC4-5D6E-409C-BE32-E72D297353CC}">
              <c16:uniqueId val="{00000000-92B5-4430-AA69-F9DE556C7F3E}"/>
            </c:ext>
          </c:extLst>
        </c:ser>
        <c:ser>
          <c:idx val="2"/>
          <c:order val="2"/>
          <c:tx>
            <c:strRef>
              <c:f>Лист1!$D$1</c:f>
              <c:strCache>
                <c:ptCount val="1"/>
                <c:pt idx="0">
                  <c:v>Нет, я не имею никакой информации об антикоррупционных мерах</c:v>
                </c:pt>
              </c:strCache>
            </c:strRef>
          </c:tx>
          <c:spPr>
            <a:solidFill>
              <a:srgbClr val="B5002B"/>
            </a:solidFill>
          </c:spPr>
          <c:invertIfNegative val="0"/>
          <c:dLbls>
            <c:spPr>
              <a:noFill/>
              <a:ln>
                <a:noFill/>
              </a:ln>
              <a:effectLst/>
            </c:spPr>
            <c:txPr>
              <a:bodyPr wrap="square" lIns="38100" tIns="19050" rIns="38100" bIns="19050" anchor="ctr">
                <a:spAutoFit/>
              </a:bodyPr>
              <a:lstStyle/>
              <a:p>
                <a:pPr>
                  <a:defRPr sz="1200">
                    <a:latin typeface="Helvetica" panose="020B0604020202020204" pitchFamily="34" charset="0"/>
                    <a:cs typeface="Helvetica"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Лист1!$A$2:$A$4</c:f>
              <c:strCache>
                <c:ptCount val="3"/>
                <c:pt idx="0">
                  <c:v>2016 г.</c:v>
                </c:pt>
                <c:pt idx="1">
                  <c:v>2017 г.</c:v>
                </c:pt>
                <c:pt idx="2">
                  <c:v>2018 г.</c:v>
                </c:pt>
              </c:strCache>
            </c:strRef>
          </c:cat>
          <c:val>
            <c:numRef>
              <c:f>Лист1!$D$2:$D$4</c:f>
              <c:numCache>
                <c:formatCode>General</c:formatCode>
                <c:ptCount val="3"/>
                <c:pt idx="0">
                  <c:v>21.8</c:v>
                </c:pt>
                <c:pt idx="1">
                  <c:v>21.2</c:v>
                </c:pt>
                <c:pt idx="2">
                  <c:v>19.100000000000001</c:v>
                </c:pt>
              </c:numCache>
            </c:numRef>
          </c:val>
          <c:extLst>
            <c:ext xmlns:c16="http://schemas.microsoft.com/office/drawing/2014/chart" uri="{C3380CC4-5D6E-409C-BE32-E72D297353CC}">
              <c16:uniqueId val="{00000002-92B5-4430-AA69-F9DE556C7F3E}"/>
            </c:ext>
          </c:extLst>
        </c:ser>
        <c:dLbls>
          <c:showLegendKey val="0"/>
          <c:showVal val="0"/>
          <c:showCatName val="0"/>
          <c:showSerName val="0"/>
          <c:showPercent val="0"/>
          <c:showBubbleSize val="0"/>
        </c:dLbls>
        <c:gapWidth val="100"/>
        <c:axId val="2072444607"/>
        <c:axId val="2072450015"/>
      </c:barChart>
      <c:catAx>
        <c:axId val="2072444607"/>
        <c:scaling>
          <c:orientation val="minMax"/>
        </c:scaling>
        <c:delete val="0"/>
        <c:axPos val="b"/>
        <c:numFmt formatCode="General" sourceLinked="1"/>
        <c:majorTickMark val="out"/>
        <c:minorTickMark val="none"/>
        <c:tickLblPos val="nextTo"/>
        <c:crossAx val="2072450015"/>
        <c:crosses val="autoZero"/>
        <c:auto val="1"/>
        <c:lblAlgn val="ctr"/>
        <c:lblOffset val="100"/>
        <c:noMultiLvlLbl val="0"/>
      </c:catAx>
      <c:valAx>
        <c:axId val="2072450015"/>
        <c:scaling>
          <c:orientation val="minMax"/>
        </c:scaling>
        <c:delete val="0"/>
        <c:axPos val="l"/>
        <c:numFmt formatCode="General" sourceLinked="1"/>
        <c:majorTickMark val="out"/>
        <c:minorTickMark val="none"/>
        <c:tickLblPos val="nextTo"/>
        <c:crossAx val="2072444607"/>
        <c:crosses val="autoZero"/>
        <c:crossBetween val="between"/>
      </c:valAx>
    </c:plotArea>
    <c:legend>
      <c:legendPos val="b"/>
      <c:layout>
        <c:manualLayout>
          <c:xMode val="edge"/>
          <c:yMode val="edge"/>
          <c:x val="8.3229933066531515E-3"/>
          <c:y val="0.63305798225260468"/>
          <c:w val="0.96842003381835695"/>
          <c:h val="0.27197617927755674"/>
        </c:manualLayout>
      </c:layout>
      <c:overlay val="0"/>
      <c:txPr>
        <a:bodyPr/>
        <a:lstStyle/>
        <a:p>
          <a:pPr>
            <a:defRPr sz="1200">
              <a:latin typeface="Helvetica" pitchFamily="34" charset="0"/>
              <a:cs typeface="Helvetica" pitchFamily="34" charset="0"/>
            </a:defRPr>
          </a:pPr>
          <a:endParaRPr lang="ru-RU"/>
        </a:p>
      </c:txPr>
    </c:legend>
    <c:plotVisOnly val="1"/>
    <c:dispBlanksAs val="gap"/>
    <c:showDLblsOverMax val="0"/>
  </c:chart>
  <c:spPr>
    <a:ln>
      <a:noFill/>
    </a:ln>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7964670592156426E-2"/>
          <c:y val="2.2059241050740107E-2"/>
          <c:w val="0.90245795148140628"/>
          <c:h val="0.64490982483427772"/>
        </c:manualLayout>
      </c:layout>
      <c:barChart>
        <c:barDir val="col"/>
        <c:grouping val="clustered"/>
        <c:varyColors val="0"/>
        <c:ser>
          <c:idx val="0"/>
          <c:order val="0"/>
          <c:tx>
            <c:strRef>
              <c:f>Лист1!$B$1</c:f>
              <c:strCache>
                <c:ptCount val="1"/>
                <c:pt idx="0">
                  <c:v>2017 г.</c:v>
                </c:pt>
              </c:strCache>
            </c:strRef>
          </c:tx>
          <c:spPr>
            <a:pattFill prst="weave">
              <a:fgClr>
                <a:srgbClr val="A6C241"/>
              </a:fgClr>
              <a:bgClr>
                <a:schemeClr val="bg1"/>
              </a:bgClr>
            </a:pattFill>
          </c:spPr>
          <c:invertIfNegative val="0"/>
          <c:dPt>
            <c:idx val="2"/>
            <c:invertIfNegative val="0"/>
            <c:bubble3D val="0"/>
            <c:spPr>
              <a:pattFill prst="weave">
                <a:fgClr>
                  <a:srgbClr val="B5002B"/>
                </a:fgClr>
                <a:bgClr>
                  <a:schemeClr val="bg1"/>
                </a:bgClr>
              </a:pattFill>
            </c:spPr>
            <c:extLst>
              <c:ext xmlns:c16="http://schemas.microsoft.com/office/drawing/2014/chart" uri="{C3380CC4-5D6E-409C-BE32-E72D297353CC}">
                <c16:uniqueId val="{00000000-3989-473D-B0BC-F0327DFD2A6B}"/>
              </c:ext>
            </c:extLst>
          </c:dPt>
          <c:dPt>
            <c:idx val="3"/>
            <c:invertIfNegative val="0"/>
            <c:bubble3D val="0"/>
            <c:spPr>
              <a:pattFill prst="weave">
                <a:fgClr>
                  <a:srgbClr val="BF112E"/>
                </a:fgClr>
                <a:bgClr>
                  <a:schemeClr val="bg1"/>
                </a:bgClr>
              </a:pattFill>
            </c:spPr>
            <c:extLst>
              <c:ext xmlns:c16="http://schemas.microsoft.com/office/drawing/2014/chart" uri="{C3380CC4-5D6E-409C-BE32-E72D297353CC}">
                <c16:uniqueId val="{00000002-3989-473D-B0BC-F0327DFD2A6B}"/>
              </c:ext>
            </c:extLst>
          </c:dPt>
          <c:dLbls>
            <c:numFmt formatCode="#,##0.0" sourceLinked="0"/>
            <c:spPr>
              <a:noFill/>
              <a:ln>
                <a:noFill/>
              </a:ln>
              <a:effectLst/>
            </c:spPr>
            <c:txPr>
              <a:bodyPr/>
              <a:lstStyle/>
              <a:p>
                <a:pPr>
                  <a:defRPr sz="2000">
                    <a:latin typeface="Helvetica" pitchFamily="34" charset="0"/>
                    <a:cs typeface="Helvetica"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Лист1!$A$2:$A$6</c:f>
              <c:strCache>
                <c:ptCount val="5"/>
                <c:pt idx="0">
                  <c:v>Скорее положительно</c:v>
                </c:pt>
                <c:pt idx="1">
                  <c:v>Положительно</c:v>
                </c:pt>
                <c:pt idx="2">
                  <c:v>Скорее отрицательно</c:v>
                </c:pt>
                <c:pt idx="3">
                  <c:v>Отрицательно</c:v>
                </c:pt>
                <c:pt idx="4">
                  <c:v>Затрудняюсь ответить</c:v>
                </c:pt>
              </c:strCache>
            </c:strRef>
          </c:cat>
          <c:val>
            <c:numRef>
              <c:f>Лист1!$B$2:$B$6</c:f>
              <c:numCache>
                <c:formatCode>0\,0</c:formatCode>
                <c:ptCount val="5"/>
                <c:pt idx="0">
                  <c:v>47.48</c:v>
                </c:pt>
                <c:pt idx="1">
                  <c:v>37.58</c:v>
                </c:pt>
                <c:pt idx="2">
                  <c:v>9.9499999999999993</c:v>
                </c:pt>
                <c:pt idx="3">
                  <c:v>2.79</c:v>
                </c:pt>
                <c:pt idx="4">
                  <c:v>2.21</c:v>
                </c:pt>
              </c:numCache>
            </c:numRef>
          </c:val>
          <c:extLst>
            <c:ext xmlns:c16="http://schemas.microsoft.com/office/drawing/2014/chart" uri="{C3380CC4-5D6E-409C-BE32-E72D297353CC}">
              <c16:uniqueId val="{00000000-DBA3-430E-B07E-B9971A912647}"/>
            </c:ext>
          </c:extLst>
        </c:ser>
        <c:ser>
          <c:idx val="1"/>
          <c:order val="1"/>
          <c:tx>
            <c:strRef>
              <c:f>Лист1!$C$1</c:f>
              <c:strCache>
                <c:ptCount val="1"/>
                <c:pt idx="0">
                  <c:v>2018 г.</c:v>
                </c:pt>
              </c:strCache>
            </c:strRef>
          </c:tx>
          <c:spPr>
            <a:pattFill prst="trellis">
              <a:fgClr>
                <a:srgbClr val="13A399"/>
              </a:fgClr>
              <a:bgClr>
                <a:schemeClr val="bg1"/>
              </a:bgClr>
            </a:pattFill>
          </c:spPr>
          <c:invertIfNegative val="0"/>
          <c:dPt>
            <c:idx val="2"/>
            <c:invertIfNegative val="0"/>
            <c:bubble3D val="0"/>
            <c:spPr>
              <a:pattFill prst="trellis">
                <a:fgClr>
                  <a:srgbClr val="BF112E"/>
                </a:fgClr>
                <a:bgClr>
                  <a:schemeClr val="bg1"/>
                </a:bgClr>
              </a:pattFill>
            </c:spPr>
            <c:extLst>
              <c:ext xmlns:c16="http://schemas.microsoft.com/office/drawing/2014/chart" uri="{C3380CC4-5D6E-409C-BE32-E72D297353CC}">
                <c16:uniqueId val="{00000001-3989-473D-B0BC-F0327DFD2A6B}"/>
              </c:ext>
            </c:extLst>
          </c:dPt>
          <c:dPt>
            <c:idx val="3"/>
            <c:invertIfNegative val="0"/>
            <c:bubble3D val="0"/>
            <c:spPr>
              <a:pattFill prst="trellis">
                <a:fgClr>
                  <a:srgbClr val="BF112E"/>
                </a:fgClr>
                <a:bgClr>
                  <a:schemeClr val="bg1"/>
                </a:bgClr>
              </a:pattFill>
            </c:spPr>
            <c:extLst>
              <c:ext xmlns:c16="http://schemas.microsoft.com/office/drawing/2014/chart" uri="{C3380CC4-5D6E-409C-BE32-E72D297353CC}">
                <c16:uniqueId val="{00000003-3989-473D-B0BC-F0327DFD2A6B}"/>
              </c:ext>
            </c:extLst>
          </c:dPt>
          <c:dLbls>
            <c:numFmt formatCode="#,##0.0" sourceLinked="0"/>
            <c:spPr>
              <a:noFill/>
              <a:ln>
                <a:noFill/>
              </a:ln>
              <a:effectLst/>
            </c:spPr>
            <c:txPr>
              <a:bodyPr/>
              <a:lstStyle/>
              <a:p>
                <a:pPr>
                  <a:defRPr sz="2000">
                    <a:latin typeface="Helvetica" pitchFamily="34" charset="0"/>
                    <a:cs typeface="Helvetica"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Лист1!$A$2:$A$6</c:f>
              <c:strCache>
                <c:ptCount val="5"/>
                <c:pt idx="0">
                  <c:v>Скорее положительно</c:v>
                </c:pt>
                <c:pt idx="1">
                  <c:v>Положительно</c:v>
                </c:pt>
                <c:pt idx="2">
                  <c:v>Скорее отрицательно</c:v>
                </c:pt>
                <c:pt idx="3">
                  <c:v>Отрицательно</c:v>
                </c:pt>
                <c:pt idx="4">
                  <c:v>Затрудняюсь ответить</c:v>
                </c:pt>
              </c:strCache>
            </c:strRef>
          </c:cat>
          <c:val>
            <c:numRef>
              <c:f>Лист1!$C$2:$C$6</c:f>
              <c:numCache>
                <c:formatCode>0\,0</c:formatCode>
                <c:ptCount val="5"/>
                <c:pt idx="0">
                  <c:v>48.3</c:v>
                </c:pt>
                <c:pt idx="1">
                  <c:v>39.200000000000003</c:v>
                </c:pt>
                <c:pt idx="2">
                  <c:v>8.1</c:v>
                </c:pt>
                <c:pt idx="3">
                  <c:v>2.5</c:v>
                </c:pt>
                <c:pt idx="4">
                  <c:v>1.9</c:v>
                </c:pt>
              </c:numCache>
            </c:numRef>
          </c:val>
          <c:extLst>
            <c:ext xmlns:c16="http://schemas.microsoft.com/office/drawing/2014/chart" uri="{C3380CC4-5D6E-409C-BE32-E72D297353CC}">
              <c16:uniqueId val="{00000001-DBA3-430E-B07E-B9971A912647}"/>
            </c:ext>
          </c:extLst>
        </c:ser>
        <c:dLbls>
          <c:showLegendKey val="0"/>
          <c:showVal val="0"/>
          <c:showCatName val="0"/>
          <c:showSerName val="0"/>
          <c:showPercent val="0"/>
          <c:showBubbleSize val="0"/>
        </c:dLbls>
        <c:gapWidth val="98"/>
        <c:overlap val="-10"/>
        <c:axId val="38925056"/>
        <c:axId val="38919168"/>
      </c:barChart>
      <c:valAx>
        <c:axId val="38919168"/>
        <c:scaling>
          <c:orientation val="minMax"/>
        </c:scaling>
        <c:delete val="1"/>
        <c:axPos val="l"/>
        <c:numFmt formatCode="0" sourceLinked="0"/>
        <c:majorTickMark val="out"/>
        <c:minorTickMark val="none"/>
        <c:tickLblPos val="nextTo"/>
        <c:crossAx val="38925056"/>
        <c:crosses val="autoZero"/>
        <c:crossBetween val="between"/>
      </c:valAx>
      <c:catAx>
        <c:axId val="38925056"/>
        <c:scaling>
          <c:orientation val="minMax"/>
        </c:scaling>
        <c:delete val="0"/>
        <c:axPos val="b"/>
        <c:numFmt formatCode="General" sourceLinked="0"/>
        <c:majorTickMark val="out"/>
        <c:minorTickMark val="none"/>
        <c:tickLblPos val="nextTo"/>
        <c:txPr>
          <a:bodyPr/>
          <a:lstStyle/>
          <a:p>
            <a:pPr>
              <a:defRPr sz="1600">
                <a:latin typeface="Helvetica" pitchFamily="34" charset="0"/>
                <a:cs typeface="Helvetica" pitchFamily="34" charset="0"/>
              </a:defRPr>
            </a:pPr>
            <a:endParaRPr lang="ru-RU"/>
          </a:p>
        </c:txPr>
        <c:crossAx val="38919168"/>
        <c:crosses val="autoZero"/>
        <c:auto val="1"/>
        <c:lblAlgn val="ctr"/>
        <c:lblOffset val="100"/>
        <c:noMultiLvlLbl val="0"/>
      </c:catAx>
      <c:spPr>
        <a:ln>
          <a:noFill/>
        </a:ln>
      </c:spPr>
    </c:plotArea>
    <c:legend>
      <c:legendPos val="b"/>
      <c:overlay val="0"/>
      <c:txPr>
        <a:bodyPr/>
        <a:lstStyle/>
        <a:p>
          <a:pPr>
            <a:defRPr sz="1800">
              <a:latin typeface="Helvetica" pitchFamily="34" charset="0"/>
              <a:cs typeface="Helvetica" pitchFamily="34" charset="0"/>
            </a:defRPr>
          </a:pPr>
          <a:endParaRPr lang="ru-RU"/>
        </a:p>
      </c:txPr>
    </c:legend>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3.3794393215568638E-2"/>
          <c:y val="3.4620925445126183E-2"/>
          <c:w val="0.91519036309331037"/>
          <c:h val="0.68827902376993655"/>
        </c:manualLayout>
      </c:layout>
      <c:barChart>
        <c:barDir val="col"/>
        <c:grouping val="clustered"/>
        <c:varyColors val="0"/>
        <c:ser>
          <c:idx val="0"/>
          <c:order val="0"/>
          <c:tx>
            <c:strRef>
              <c:f>Лист1!$B$1</c:f>
              <c:strCache>
                <c:ptCount val="1"/>
                <c:pt idx="0">
                  <c:v>Республика Татарстан</c:v>
                </c:pt>
              </c:strCache>
            </c:strRef>
          </c:tx>
          <c:spPr>
            <a:pattFill prst="dashDnDiag">
              <a:fgClr>
                <a:srgbClr val="1F497D">
                  <a:lumMod val="50000"/>
                </a:srgbClr>
              </a:fgClr>
              <a:bgClr>
                <a:sysClr val="window" lastClr="FFFFFF"/>
              </a:bgClr>
            </a:pattFill>
            <a:ln>
              <a:solidFill>
                <a:srgbClr val="13A399"/>
              </a:solidFill>
            </a:ln>
          </c:spPr>
          <c:invertIfNegative val="0"/>
          <c:dPt>
            <c:idx val="0"/>
            <c:invertIfNegative val="0"/>
            <c:bubble3D val="0"/>
            <c:spPr>
              <a:pattFill prst="dashDnDiag">
                <a:fgClr>
                  <a:srgbClr val="1F497D">
                    <a:lumMod val="50000"/>
                  </a:srgbClr>
                </a:fgClr>
                <a:bgClr>
                  <a:sysClr val="window" lastClr="FFFFFF"/>
                </a:bgClr>
              </a:pattFill>
              <a:ln>
                <a:solidFill>
                  <a:srgbClr val="02173E"/>
                </a:solidFill>
              </a:ln>
            </c:spPr>
            <c:extLst>
              <c:ext xmlns:c16="http://schemas.microsoft.com/office/drawing/2014/chart" uri="{C3380CC4-5D6E-409C-BE32-E72D297353CC}">
                <c16:uniqueId val="{00000007-3EC1-4195-A2B2-A530021AEC27}"/>
              </c:ext>
            </c:extLst>
          </c:dPt>
          <c:dPt>
            <c:idx val="1"/>
            <c:invertIfNegative val="0"/>
            <c:bubble3D val="0"/>
            <c:spPr>
              <a:pattFill prst="dashDnDiag">
                <a:fgClr>
                  <a:srgbClr val="BF112E"/>
                </a:fgClr>
                <a:bgClr>
                  <a:sysClr val="window" lastClr="FFFFFF"/>
                </a:bgClr>
              </a:pattFill>
              <a:ln>
                <a:solidFill>
                  <a:srgbClr val="BF112E"/>
                </a:solidFill>
              </a:ln>
            </c:spPr>
            <c:extLst>
              <c:ext xmlns:c16="http://schemas.microsoft.com/office/drawing/2014/chart" uri="{C3380CC4-5D6E-409C-BE32-E72D297353CC}">
                <c16:uniqueId val="{0000000C-1EAF-47E8-9122-EF8C8CBA8B16}"/>
              </c:ext>
            </c:extLst>
          </c:dPt>
          <c:dPt>
            <c:idx val="2"/>
            <c:invertIfNegative val="0"/>
            <c:bubble3D val="0"/>
            <c:spPr>
              <a:pattFill prst="dashDnDiag">
                <a:fgClr>
                  <a:srgbClr val="13A399"/>
                </a:fgClr>
                <a:bgClr>
                  <a:sysClr val="window" lastClr="FFFFFF"/>
                </a:bgClr>
              </a:pattFill>
              <a:ln>
                <a:solidFill>
                  <a:srgbClr val="13A399"/>
                </a:solidFill>
              </a:ln>
            </c:spPr>
            <c:extLst>
              <c:ext xmlns:c16="http://schemas.microsoft.com/office/drawing/2014/chart" uri="{C3380CC4-5D6E-409C-BE32-E72D297353CC}">
                <c16:uniqueId val="{00000004-3EC1-4195-A2B2-A530021AEC27}"/>
              </c:ext>
            </c:extLst>
          </c:dPt>
          <c:dPt>
            <c:idx val="3"/>
            <c:invertIfNegative val="0"/>
            <c:bubble3D val="0"/>
            <c:spPr>
              <a:pattFill prst="dashDnDiag">
                <a:fgClr>
                  <a:srgbClr val="F1842F"/>
                </a:fgClr>
                <a:bgClr>
                  <a:sysClr val="window" lastClr="FFFFFF"/>
                </a:bgClr>
              </a:pattFill>
              <a:ln>
                <a:solidFill>
                  <a:srgbClr val="F1842F"/>
                </a:solidFill>
              </a:ln>
            </c:spPr>
            <c:extLst>
              <c:ext xmlns:c16="http://schemas.microsoft.com/office/drawing/2014/chart" uri="{C3380CC4-5D6E-409C-BE32-E72D297353CC}">
                <c16:uniqueId val="{00000003-3EC1-4195-A2B2-A530021AEC27}"/>
              </c:ext>
            </c:extLst>
          </c:dPt>
          <c:dLbls>
            <c:numFmt formatCode="#,##0.0" sourceLinked="0"/>
            <c:spPr>
              <a:noFill/>
              <a:ln>
                <a:noFill/>
              </a:ln>
              <a:effectLst/>
            </c:spPr>
            <c:txPr>
              <a:bodyPr/>
              <a:lstStyle/>
              <a:p>
                <a:pPr>
                  <a:defRPr sz="2000">
                    <a:latin typeface="Helvetica" pitchFamily="34" charset="0"/>
                    <a:cs typeface="Helvetica"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Лист1!$A$2:$A$5</c:f>
              <c:strCache>
                <c:ptCount val="4"/>
                <c:pt idx="0">
                  <c:v>Высокий</c:v>
                </c:pt>
                <c:pt idx="1">
                  <c:v>Средний</c:v>
                </c:pt>
                <c:pt idx="2">
                  <c:v>Низкий</c:v>
                </c:pt>
                <c:pt idx="3">
                  <c:v>Затрудняюсь ответить</c:v>
                </c:pt>
              </c:strCache>
            </c:strRef>
          </c:cat>
          <c:val>
            <c:numRef>
              <c:f>Лист1!$B$2:$B$5</c:f>
              <c:numCache>
                <c:formatCode>0\,0</c:formatCode>
                <c:ptCount val="4"/>
                <c:pt idx="0">
                  <c:v>16.02</c:v>
                </c:pt>
                <c:pt idx="1">
                  <c:v>49.82</c:v>
                </c:pt>
                <c:pt idx="2">
                  <c:v>29.82</c:v>
                </c:pt>
                <c:pt idx="3">
                  <c:v>4.4000000000000004</c:v>
                </c:pt>
              </c:numCache>
            </c:numRef>
          </c:val>
          <c:extLst>
            <c:ext xmlns:c16="http://schemas.microsoft.com/office/drawing/2014/chart" uri="{C3380CC4-5D6E-409C-BE32-E72D297353CC}">
              <c16:uniqueId val="{00000000-3EC1-4195-A2B2-A530021AEC27}"/>
            </c:ext>
          </c:extLst>
        </c:ser>
        <c:ser>
          <c:idx val="1"/>
          <c:order val="1"/>
          <c:tx>
            <c:strRef>
              <c:f>Лист1!$C$1</c:f>
              <c:strCache>
                <c:ptCount val="1"/>
                <c:pt idx="0">
                  <c:v>Российская Федерация</c:v>
                </c:pt>
              </c:strCache>
            </c:strRef>
          </c:tx>
          <c:spPr>
            <a:pattFill prst="wdDnDiag">
              <a:fgClr>
                <a:srgbClr val="02173E"/>
              </a:fgClr>
              <a:bgClr>
                <a:sysClr val="window" lastClr="FFFFFF"/>
              </a:bgClr>
            </a:pattFill>
            <a:ln>
              <a:solidFill>
                <a:srgbClr val="13A399"/>
              </a:solidFill>
            </a:ln>
          </c:spPr>
          <c:invertIfNegative val="0"/>
          <c:dPt>
            <c:idx val="0"/>
            <c:invertIfNegative val="0"/>
            <c:bubble3D val="0"/>
            <c:spPr>
              <a:pattFill prst="wdDnDiag">
                <a:fgClr>
                  <a:srgbClr val="02173E"/>
                </a:fgClr>
                <a:bgClr>
                  <a:sysClr val="window" lastClr="FFFFFF"/>
                </a:bgClr>
              </a:pattFill>
              <a:ln>
                <a:solidFill>
                  <a:srgbClr val="02173E"/>
                </a:solidFill>
              </a:ln>
            </c:spPr>
            <c:extLst>
              <c:ext xmlns:c16="http://schemas.microsoft.com/office/drawing/2014/chart" uri="{C3380CC4-5D6E-409C-BE32-E72D297353CC}">
                <c16:uniqueId val="{00000006-3EC1-4195-A2B2-A530021AEC27}"/>
              </c:ext>
            </c:extLst>
          </c:dPt>
          <c:dPt>
            <c:idx val="1"/>
            <c:invertIfNegative val="0"/>
            <c:bubble3D val="0"/>
            <c:spPr>
              <a:pattFill prst="wdDnDiag">
                <a:fgClr>
                  <a:srgbClr val="BF112E"/>
                </a:fgClr>
                <a:bgClr>
                  <a:sysClr val="window" lastClr="FFFFFF"/>
                </a:bgClr>
              </a:pattFill>
              <a:ln>
                <a:solidFill>
                  <a:srgbClr val="BF112E"/>
                </a:solidFill>
              </a:ln>
            </c:spPr>
            <c:extLst>
              <c:ext xmlns:c16="http://schemas.microsoft.com/office/drawing/2014/chart" uri="{C3380CC4-5D6E-409C-BE32-E72D297353CC}">
                <c16:uniqueId val="{00000005-3EC1-4195-A2B2-A530021AEC27}"/>
              </c:ext>
            </c:extLst>
          </c:dPt>
          <c:dPt>
            <c:idx val="2"/>
            <c:invertIfNegative val="0"/>
            <c:bubble3D val="0"/>
            <c:spPr>
              <a:pattFill prst="wdDnDiag">
                <a:fgClr>
                  <a:srgbClr val="13A399"/>
                </a:fgClr>
                <a:bgClr>
                  <a:sysClr val="window" lastClr="FFFFFF"/>
                </a:bgClr>
              </a:pattFill>
              <a:ln>
                <a:solidFill>
                  <a:srgbClr val="13A399"/>
                </a:solidFill>
              </a:ln>
            </c:spPr>
            <c:extLst>
              <c:ext xmlns:c16="http://schemas.microsoft.com/office/drawing/2014/chart" uri="{C3380CC4-5D6E-409C-BE32-E72D297353CC}">
                <c16:uniqueId val="{0000000D-1EAF-47E8-9122-EF8C8CBA8B16}"/>
              </c:ext>
            </c:extLst>
          </c:dPt>
          <c:dPt>
            <c:idx val="3"/>
            <c:invertIfNegative val="0"/>
            <c:bubble3D val="0"/>
            <c:spPr>
              <a:pattFill prst="wdDnDiag">
                <a:fgClr>
                  <a:srgbClr val="F1842F"/>
                </a:fgClr>
                <a:bgClr>
                  <a:sysClr val="window" lastClr="FFFFFF"/>
                </a:bgClr>
              </a:pattFill>
              <a:ln>
                <a:solidFill>
                  <a:srgbClr val="F1842F"/>
                </a:solidFill>
              </a:ln>
            </c:spPr>
            <c:extLst>
              <c:ext xmlns:c16="http://schemas.microsoft.com/office/drawing/2014/chart" uri="{C3380CC4-5D6E-409C-BE32-E72D297353CC}">
                <c16:uniqueId val="{00000002-3EC1-4195-A2B2-A530021AEC27}"/>
              </c:ext>
            </c:extLst>
          </c:dPt>
          <c:dLbls>
            <c:numFmt formatCode="#,##0.0" sourceLinked="0"/>
            <c:spPr>
              <a:noFill/>
              <a:ln>
                <a:noFill/>
              </a:ln>
              <a:effectLst/>
            </c:spPr>
            <c:txPr>
              <a:bodyPr/>
              <a:lstStyle/>
              <a:p>
                <a:pPr>
                  <a:defRPr sz="2000">
                    <a:latin typeface="Helvetica" pitchFamily="34" charset="0"/>
                    <a:cs typeface="Helvetica"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Лист1!$A$2:$A$5</c:f>
              <c:strCache>
                <c:ptCount val="4"/>
                <c:pt idx="0">
                  <c:v>Высокий</c:v>
                </c:pt>
                <c:pt idx="1">
                  <c:v>Средний</c:v>
                </c:pt>
                <c:pt idx="2">
                  <c:v>Низкий</c:v>
                </c:pt>
                <c:pt idx="3">
                  <c:v>Затрудняюсь ответить</c:v>
                </c:pt>
              </c:strCache>
            </c:strRef>
          </c:cat>
          <c:val>
            <c:numRef>
              <c:f>Лист1!$C$2:$C$5</c:f>
              <c:numCache>
                <c:formatCode>0\,0</c:formatCode>
                <c:ptCount val="4"/>
                <c:pt idx="0">
                  <c:v>29.43</c:v>
                </c:pt>
                <c:pt idx="1">
                  <c:v>50.79</c:v>
                </c:pt>
                <c:pt idx="2">
                  <c:v>15.25</c:v>
                </c:pt>
                <c:pt idx="3">
                  <c:v>4.54</c:v>
                </c:pt>
              </c:numCache>
            </c:numRef>
          </c:val>
          <c:extLst>
            <c:ext xmlns:c16="http://schemas.microsoft.com/office/drawing/2014/chart" uri="{C3380CC4-5D6E-409C-BE32-E72D297353CC}">
              <c16:uniqueId val="{00000001-3EC1-4195-A2B2-A530021AEC27}"/>
            </c:ext>
          </c:extLst>
        </c:ser>
        <c:dLbls>
          <c:showLegendKey val="0"/>
          <c:showVal val="0"/>
          <c:showCatName val="0"/>
          <c:showSerName val="0"/>
          <c:showPercent val="0"/>
          <c:showBubbleSize val="0"/>
        </c:dLbls>
        <c:gapWidth val="75"/>
        <c:overlap val="-16"/>
        <c:axId val="169318272"/>
        <c:axId val="169319808"/>
      </c:barChart>
      <c:catAx>
        <c:axId val="169318272"/>
        <c:scaling>
          <c:orientation val="minMax"/>
        </c:scaling>
        <c:delete val="0"/>
        <c:axPos val="b"/>
        <c:numFmt formatCode="General" sourceLinked="0"/>
        <c:majorTickMark val="out"/>
        <c:minorTickMark val="none"/>
        <c:tickLblPos val="nextTo"/>
        <c:txPr>
          <a:bodyPr/>
          <a:lstStyle/>
          <a:p>
            <a:pPr>
              <a:defRPr sz="2000">
                <a:latin typeface="Helvetica" pitchFamily="34" charset="0"/>
                <a:cs typeface="Helvetica" pitchFamily="34" charset="0"/>
              </a:defRPr>
            </a:pPr>
            <a:endParaRPr lang="ru-RU"/>
          </a:p>
        </c:txPr>
        <c:crossAx val="169319808"/>
        <c:crosses val="autoZero"/>
        <c:auto val="1"/>
        <c:lblAlgn val="ctr"/>
        <c:lblOffset val="100"/>
        <c:noMultiLvlLbl val="0"/>
      </c:catAx>
      <c:valAx>
        <c:axId val="169319808"/>
        <c:scaling>
          <c:orientation val="minMax"/>
        </c:scaling>
        <c:delete val="1"/>
        <c:axPos val="l"/>
        <c:numFmt formatCode="0" sourceLinked="0"/>
        <c:majorTickMark val="out"/>
        <c:minorTickMark val="none"/>
        <c:tickLblPos val="nextTo"/>
        <c:crossAx val="169318272"/>
        <c:crosses val="autoZero"/>
        <c:crossBetween val="between"/>
      </c:valAx>
    </c:plotArea>
    <c:legend>
      <c:legendPos val="b"/>
      <c:layout>
        <c:manualLayout>
          <c:xMode val="edge"/>
          <c:yMode val="edge"/>
          <c:x val="0.15840346442987815"/>
          <c:y val="0.91308998475560132"/>
          <c:w val="0.65673756156723329"/>
          <c:h val="6.7090959434026626E-2"/>
        </c:manualLayout>
      </c:layout>
      <c:overlay val="0"/>
      <c:txPr>
        <a:bodyPr/>
        <a:lstStyle/>
        <a:p>
          <a:pPr>
            <a:defRPr sz="1600">
              <a:latin typeface="Helvetica" pitchFamily="34" charset="0"/>
              <a:cs typeface="Helvetica" pitchFamily="34" charset="0"/>
            </a:defRPr>
          </a:pPr>
          <a:endParaRPr lang="ru-RU"/>
        </a:p>
      </c:txPr>
    </c:legend>
    <c:plotVisOnly val="1"/>
    <c:dispBlanksAs val="gap"/>
    <c:showDLblsOverMax val="0"/>
  </c:chart>
  <c:spPr>
    <a:ln>
      <a:noFill/>
    </a:ln>
  </c:spPr>
  <c:txPr>
    <a:bodyPr/>
    <a:lstStyle/>
    <a:p>
      <a:pPr>
        <a:defRPr>
          <a:latin typeface="Times New Roman" pitchFamily="18" charset="0"/>
          <a:ea typeface="Kozuka Mincho Pro B" pitchFamily="18" charset="-128"/>
          <a:cs typeface="Times New Roman" pitchFamily="18" charset="0"/>
        </a:defRPr>
      </a:pPr>
      <a:endParaRPr lang="ru-RU"/>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20497530925683E-2"/>
          <c:y val="0.1585095696622342"/>
          <c:w val="0.95418133617337686"/>
          <c:h val="0.6190456106494312"/>
        </c:manualLayout>
      </c:layout>
      <c:lineChart>
        <c:grouping val="standard"/>
        <c:varyColors val="0"/>
        <c:ser>
          <c:idx val="0"/>
          <c:order val="0"/>
          <c:tx>
            <c:strRef>
              <c:f>Лист1!$B$1</c:f>
              <c:strCache>
                <c:ptCount val="1"/>
                <c:pt idx="0">
                  <c:v>население</c:v>
                </c:pt>
              </c:strCache>
            </c:strRef>
          </c:tx>
          <c:spPr>
            <a:ln w="31750">
              <a:solidFill>
                <a:srgbClr val="13A399"/>
              </a:solidFill>
              <a:prstDash val="solid"/>
            </a:ln>
          </c:spPr>
          <c:marker>
            <c:symbol val="diamond"/>
            <c:size val="15"/>
            <c:spPr>
              <a:solidFill>
                <a:srgbClr val="13A399"/>
              </a:solidFill>
              <a:scene3d>
                <a:camera prst="orthographicFront"/>
                <a:lightRig rig="threePt" dir="t"/>
              </a:scene3d>
              <a:sp3d>
                <a:bevelT/>
              </a:sp3d>
            </c:spPr>
          </c:marker>
          <c:dLbls>
            <c:dLbl>
              <c:idx val="2"/>
              <c:tx>
                <c:rich>
                  <a:bodyPr/>
                  <a:lstStyle/>
                  <a:p>
                    <a:r>
                      <a:rPr lang="en-US"/>
                      <a:t>15,0</a:t>
                    </a:r>
                    <a:endParaRPr lang="en-US" dirty="0"/>
                  </a:p>
                </c:rich>
              </c:tx>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E4F-43BE-B7E7-1CB57FC7CB28}"/>
                </c:ext>
              </c:extLst>
            </c:dLbl>
            <c:dLbl>
              <c:idx val="7"/>
              <c:spPr/>
              <c:txPr>
                <a:bodyPr/>
                <a:lstStyle/>
                <a:p>
                  <a:pPr>
                    <a:defRPr sz="2000" b="0"/>
                  </a:pPr>
                  <a:endParaRPr lang="ru-RU"/>
                </a:p>
              </c:txPr>
              <c:dLblPos val="t"/>
              <c:showLegendKey val="0"/>
              <c:showVal val="1"/>
              <c:showCatName val="0"/>
              <c:showSerName val="0"/>
              <c:showPercent val="0"/>
              <c:showBubbleSize val="0"/>
              <c:extLst>
                <c:ext xmlns:c16="http://schemas.microsoft.com/office/drawing/2014/chart" uri="{C3380CC4-5D6E-409C-BE32-E72D297353CC}">
                  <c16:uniqueId val="{00000001-7E4F-43BE-B7E7-1CB57FC7CB28}"/>
                </c:ext>
              </c:extLst>
            </c:dLbl>
            <c:dLbl>
              <c:idx val="8"/>
              <c:spPr>
                <a:noFill/>
                <a:ln>
                  <a:noFill/>
                </a:ln>
                <a:effectLst/>
              </c:spPr>
              <c:txPr>
                <a:bodyPr wrap="square" lIns="38100" tIns="19050" rIns="38100" bIns="19050" anchor="ctr">
                  <a:spAutoFit/>
                </a:bodyPr>
                <a:lstStyle/>
                <a:p>
                  <a:pPr>
                    <a:defRPr sz="2400" b="0">
                      <a:solidFill>
                        <a:srgbClr val="BF112E"/>
                      </a:solidFill>
                    </a:defRPr>
                  </a:pPr>
                  <a:endParaRPr lang="ru-RU"/>
                </a:p>
              </c:txPr>
              <c:dLblPos val="t"/>
              <c:showLegendKey val="0"/>
              <c:showVal val="1"/>
              <c:showCatName val="0"/>
              <c:showSerName val="0"/>
              <c:showPercent val="0"/>
              <c:showBubbleSize val="0"/>
              <c:extLst>
                <c:ext xmlns:c16="http://schemas.microsoft.com/office/drawing/2014/chart" uri="{C3380CC4-5D6E-409C-BE32-E72D297353CC}">
                  <c16:uniqueId val="{00000001-C2D5-4BA1-9B68-280547F8C203}"/>
                </c:ext>
              </c:extLst>
            </c:dLbl>
            <c:spPr>
              <a:noFill/>
              <a:ln>
                <a:noFill/>
              </a:ln>
              <a:effectLst/>
            </c:spPr>
            <c:txPr>
              <a:bodyPr wrap="square" lIns="38100" tIns="19050" rIns="38100" bIns="19050" anchor="ctr">
                <a:spAutoFit/>
              </a:bodyPr>
              <a:lstStyle/>
              <a:p>
                <a:pPr>
                  <a:defRPr sz="2000" b="0"/>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Лист1!$A$2:$A$10</c:f>
              <c:strCache>
                <c:ptCount val="9"/>
                <c:pt idx="0">
                  <c:v>2010 г.</c:v>
                </c:pt>
                <c:pt idx="1">
                  <c:v>2011 г.</c:v>
                </c:pt>
                <c:pt idx="2">
                  <c:v>2012 г.</c:v>
                </c:pt>
                <c:pt idx="3">
                  <c:v>2013 г.</c:v>
                </c:pt>
                <c:pt idx="4">
                  <c:v>2014 г.</c:v>
                </c:pt>
                <c:pt idx="5">
                  <c:v>2015 г.</c:v>
                </c:pt>
                <c:pt idx="6">
                  <c:v>2016 г.</c:v>
                </c:pt>
                <c:pt idx="7">
                  <c:v>2017 г.</c:v>
                </c:pt>
                <c:pt idx="8">
                  <c:v>2018 г.</c:v>
                </c:pt>
              </c:strCache>
            </c:strRef>
          </c:cat>
          <c:val>
            <c:numRef>
              <c:f>Лист1!$B$2:$B$10</c:f>
              <c:numCache>
                <c:formatCode>General</c:formatCode>
                <c:ptCount val="9"/>
                <c:pt idx="0">
                  <c:v>21.2</c:v>
                </c:pt>
                <c:pt idx="1">
                  <c:v>21.2</c:v>
                </c:pt>
                <c:pt idx="2">
                  <c:v>15</c:v>
                </c:pt>
                <c:pt idx="3">
                  <c:v>16.3</c:v>
                </c:pt>
                <c:pt idx="4">
                  <c:v>11.8</c:v>
                </c:pt>
                <c:pt idx="5">
                  <c:v>10.199999999999999</c:v>
                </c:pt>
                <c:pt idx="6">
                  <c:v>9.6</c:v>
                </c:pt>
                <c:pt idx="7">
                  <c:v>8.9</c:v>
                </c:pt>
                <c:pt idx="8">
                  <c:v>8.4</c:v>
                </c:pt>
              </c:numCache>
            </c:numRef>
          </c:val>
          <c:smooth val="0"/>
          <c:extLst>
            <c:ext xmlns:c16="http://schemas.microsoft.com/office/drawing/2014/chart" uri="{C3380CC4-5D6E-409C-BE32-E72D297353CC}">
              <c16:uniqueId val="{00000002-7E4F-43BE-B7E7-1CB57FC7CB28}"/>
            </c:ext>
          </c:extLst>
        </c:ser>
        <c:dLbls>
          <c:showLegendKey val="0"/>
          <c:showVal val="0"/>
          <c:showCatName val="0"/>
          <c:showSerName val="0"/>
          <c:showPercent val="0"/>
          <c:showBubbleSize val="0"/>
        </c:dLbls>
        <c:marker val="1"/>
        <c:smooth val="0"/>
        <c:axId val="74536448"/>
        <c:axId val="74537984"/>
      </c:lineChart>
      <c:catAx>
        <c:axId val="74536448"/>
        <c:scaling>
          <c:orientation val="minMax"/>
        </c:scaling>
        <c:delete val="0"/>
        <c:axPos val="b"/>
        <c:numFmt formatCode="General" sourceLinked="1"/>
        <c:majorTickMark val="out"/>
        <c:minorTickMark val="none"/>
        <c:tickLblPos val="nextTo"/>
        <c:txPr>
          <a:bodyPr/>
          <a:lstStyle/>
          <a:p>
            <a:pPr>
              <a:defRPr sz="1600"/>
            </a:pPr>
            <a:endParaRPr lang="ru-RU"/>
          </a:p>
        </c:txPr>
        <c:crossAx val="74537984"/>
        <c:crosses val="autoZero"/>
        <c:auto val="1"/>
        <c:lblAlgn val="ctr"/>
        <c:lblOffset val="100"/>
        <c:noMultiLvlLbl val="0"/>
      </c:catAx>
      <c:valAx>
        <c:axId val="74537984"/>
        <c:scaling>
          <c:orientation val="minMax"/>
          <c:max val="30"/>
          <c:min val="5"/>
        </c:scaling>
        <c:delete val="1"/>
        <c:axPos val="l"/>
        <c:numFmt formatCode="General" sourceLinked="1"/>
        <c:majorTickMark val="out"/>
        <c:minorTickMark val="none"/>
        <c:tickLblPos val="none"/>
        <c:crossAx val="74536448"/>
        <c:crosses val="autoZero"/>
        <c:crossBetween val="between"/>
      </c:valAx>
      <c:spPr>
        <a:noFill/>
        <a:ln>
          <a:noFill/>
          <a:prstDash val="sysDash"/>
        </a:ln>
      </c:spPr>
    </c:plotArea>
    <c:plotVisOnly val="1"/>
    <c:dispBlanksAs val="gap"/>
    <c:showDLblsOverMax val="0"/>
  </c:chart>
  <c:spPr>
    <a:ln>
      <a:noFill/>
    </a:ln>
  </c:spPr>
  <c:txPr>
    <a:bodyPr/>
    <a:lstStyle/>
    <a:p>
      <a:pPr>
        <a:defRPr sz="2000">
          <a:latin typeface="Helvetica" pitchFamily="34" charset="0"/>
          <a:cs typeface="Helvetica" pitchFamily="34" charset="0"/>
        </a:defRPr>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449865494527199E-2"/>
          <c:y val="0.14880536149578152"/>
          <c:w val="0.96304323674181225"/>
          <c:h val="0.63902791969505146"/>
        </c:manualLayout>
      </c:layout>
      <c:lineChart>
        <c:grouping val="standard"/>
        <c:varyColors val="0"/>
        <c:ser>
          <c:idx val="0"/>
          <c:order val="0"/>
          <c:tx>
            <c:strRef>
              <c:f>Лист1!$B$1</c:f>
              <c:strCache>
                <c:ptCount val="1"/>
                <c:pt idx="0">
                  <c:v>Доля респондентов, которые, попав в коррупционную ситуацию, дали взятку, %</c:v>
                </c:pt>
              </c:strCache>
            </c:strRef>
          </c:tx>
          <c:spPr>
            <a:ln>
              <a:solidFill>
                <a:srgbClr val="F5941C"/>
              </a:solidFill>
            </a:ln>
          </c:spPr>
          <c:marker>
            <c:symbol val="diamond"/>
            <c:size val="15"/>
            <c:spPr>
              <a:solidFill>
                <a:srgbClr val="F5941C"/>
              </a:solidFill>
              <a:ln>
                <a:solidFill>
                  <a:srgbClr val="F5941C"/>
                </a:solidFill>
              </a:ln>
              <a:scene3d>
                <a:camera prst="orthographicFront"/>
                <a:lightRig rig="threePt" dir="t"/>
              </a:scene3d>
              <a:sp3d>
                <a:bevelT/>
              </a:sp3d>
            </c:spPr>
          </c:marker>
          <c:dLbls>
            <c:dLbl>
              <c:idx val="7"/>
              <c:numFmt formatCode="#,##0.0" sourceLinked="0"/>
              <c:spPr/>
              <c:txPr>
                <a:bodyPr/>
                <a:lstStyle/>
                <a:p>
                  <a:pPr>
                    <a:defRPr sz="2000" b="0">
                      <a:latin typeface="Helvetica" panose="020B0604020202020204" pitchFamily="34" charset="0"/>
                      <a:cs typeface="Helvetica" panose="020B0604020202020204" pitchFamily="34" charset="0"/>
                    </a:defRPr>
                  </a:pPr>
                  <a:endParaRPr lang="ru-RU"/>
                </a:p>
              </c:txPr>
              <c:dLblPos val="t"/>
              <c:showLegendKey val="0"/>
              <c:showVal val="1"/>
              <c:showCatName val="0"/>
              <c:showSerName val="0"/>
              <c:showPercent val="0"/>
              <c:showBubbleSize val="0"/>
              <c:extLst>
                <c:ext xmlns:c16="http://schemas.microsoft.com/office/drawing/2014/chart" uri="{C3380CC4-5D6E-409C-BE32-E72D297353CC}">
                  <c16:uniqueId val="{00000000-6826-4C09-BC65-1229F90212B4}"/>
                </c:ext>
              </c:extLst>
            </c:dLbl>
            <c:dLbl>
              <c:idx val="8"/>
              <c:numFmt formatCode="#,##0.0" sourceLinked="0"/>
              <c:spPr>
                <a:noFill/>
                <a:ln>
                  <a:noFill/>
                </a:ln>
                <a:effectLst/>
              </c:spPr>
              <c:txPr>
                <a:bodyPr/>
                <a:lstStyle/>
                <a:p>
                  <a:pPr>
                    <a:defRPr sz="2400" b="0">
                      <a:solidFill>
                        <a:srgbClr val="BF112E"/>
                      </a:solidFill>
                      <a:latin typeface="Helvetica" panose="020B0604020202020204" pitchFamily="34" charset="0"/>
                      <a:cs typeface="Helvetica" panose="020B0604020202020204" pitchFamily="34" charset="0"/>
                    </a:defRPr>
                  </a:pPr>
                  <a:endParaRPr lang="ru-RU"/>
                </a:p>
              </c:txPr>
              <c:dLblPos val="t"/>
              <c:showLegendKey val="0"/>
              <c:showVal val="1"/>
              <c:showCatName val="0"/>
              <c:showSerName val="0"/>
              <c:showPercent val="0"/>
              <c:showBubbleSize val="0"/>
              <c:extLst>
                <c:ext xmlns:c16="http://schemas.microsoft.com/office/drawing/2014/chart" uri="{C3380CC4-5D6E-409C-BE32-E72D297353CC}">
                  <c16:uniqueId val="{00000002-0970-412B-BF4A-208EDEE09AE9}"/>
                </c:ext>
              </c:extLst>
            </c:dLbl>
            <c:numFmt formatCode="#,##0.0" sourceLinked="0"/>
            <c:spPr>
              <a:noFill/>
              <a:ln>
                <a:noFill/>
              </a:ln>
              <a:effectLst/>
            </c:spPr>
            <c:txPr>
              <a:bodyPr/>
              <a:lstStyle/>
              <a:p>
                <a:pPr>
                  <a:defRPr sz="2000" b="0">
                    <a:latin typeface="Helvetica" panose="020B0604020202020204" pitchFamily="34" charset="0"/>
                    <a:cs typeface="Helvetica" panose="020B0604020202020204" pitchFamily="34" charset="0"/>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Лист1!$A$2:$A$10</c:f>
              <c:strCache>
                <c:ptCount val="9"/>
                <c:pt idx="0">
                  <c:v>2010 г.</c:v>
                </c:pt>
                <c:pt idx="1">
                  <c:v>2011 г.</c:v>
                </c:pt>
                <c:pt idx="2">
                  <c:v>2012 г.</c:v>
                </c:pt>
                <c:pt idx="3">
                  <c:v>2013 г.</c:v>
                </c:pt>
                <c:pt idx="4">
                  <c:v>2014 г.</c:v>
                </c:pt>
                <c:pt idx="5">
                  <c:v>2015 г.</c:v>
                </c:pt>
                <c:pt idx="6">
                  <c:v>2016 г.</c:v>
                </c:pt>
                <c:pt idx="7">
                  <c:v>2017 г.</c:v>
                </c:pt>
                <c:pt idx="8">
                  <c:v>2018 г.</c:v>
                </c:pt>
              </c:strCache>
            </c:strRef>
          </c:cat>
          <c:val>
            <c:numRef>
              <c:f>Лист1!$B$2:$B$10</c:f>
              <c:numCache>
                <c:formatCode>0\,0</c:formatCode>
                <c:ptCount val="9"/>
                <c:pt idx="0" formatCode="General">
                  <c:v>61.3</c:v>
                </c:pt>
                <c:pt idx="1">
                  <c:v>63</c:v>
                </c:pt>
                <c:pt idx="2" formatCode="General">
                  <c:v>67.599999999999994</c:v>
                </c:pt>
                <c:pt idx="3" formatCode="General">
                  <c:v>69.2</c:v>
                </c:pt>
                <c:pt idx="4" formatCode="General">
                  <c:v>64.7</c:v>
                </c:pt>
                <c:pt idx="5" formatCode="General">
                  <c:v>62.2</c:v>
                </c:pt>
                <c:pt idx="6" formatCode="General">
                  <c:v>52.8</c:v>
                </c:pt>
                <c:pt idx="7">
                  <c:v>53</c:v>
                </c:pt>
                <c:pt idx="8">
                  <c:v>53.8</c:v>
                </c:pt>
              </c:numCache>
            </c:numRef>
          </c:val>
          <c:smooth val="0"/>
          <c:extLst>
            <c:ext xmlns:c16="http://schemas.microsoft.com/office/drawing/2014/chart" uri="{C3380CC4-5D6E-409C-BE32-E72D297353CC}">
              <c16:uniqueId val="{00000001-6826-4C09-BC65-1229F90212B4}"/>
            </c:ext>
          </c:extLst>
        </c:ser>
        <c:dLbls>
          <c:showLegendKey val="0"/>
          <c:showVal val="0"/>
          <c:showCatName val="0"/>
          <c:showSerName val="0"/>
          <c:showPercent val="0"/>
          <c:showBubbleSize val="0"/>
        </c:dLbls>
        <c:marker val="1"/>
        <c:smooth val="0"/>
        <c:axId val="74694656"/>
        <c:axId val="74696192"/>
      </c:lineChart>
      <c:catAx>
        <c:axId val="74694656"/>
        <c:scaling>
          <c:orientation val="minMax"/>
        </c:scaling>
        <c:delete val="0"/>
        <c:axPos val="b"/>
        <c:numFmt formatCode="General" sourceLinked="1"/>
        <c:majorTickMark val="out"/>
        <c:minorTickMark val="none"/>
        <c:tickLblPos val="nextTo"/>
        <c:txPr>
          <a:bodyPr/>
          <a:lstStyle/>
          <a:p>
            <a:pPr>
              <a:defRPr sz="1600"/>
            </a:pPr>
            <a:endParaRPr lang="ru-RU"/>
          </a:p>
        </c:txPr>
        <c:crossAx val="74696192"/>
        <c:crosses val="autoZero"/>
        <c:auto val="1"/>
        <c:lblAlgn val="ctr"/>
        <c:lblOffset val="100"/>
        <c:noMultiLvlLbl val="0"/>
      </c:catAx>
      <c:valAx>
        <c:axId val="74696192"/>
        <c:scaling>
          <c:orientation val="minMax"/>
          <c:max val="80"/>
          <c:min val="50"/>
        </c:scaling>
        <c:delete val="1"/>
        <c:axPos val="l"/>
        <c:numFmt formatCode="General" sourceLinked="1"/>
        <c:majorTickMark val="out"/>
        <c:minorTickMark val="none"/>
        <c:tickLblPos val="none"/>
        <c:crossAx val="74694656"/>
        <c:crosses val="autoZero"/>
        <c:crossBetween val="between"/>
        <c:majorUnit val="10"/>
      </c:valAx>
      <c:spPr>
        <a:noFill/>
      </c:spPr>
    </c:plotArea>
    <c:plotVisOnly val="1"/>
    <c:dispBlanksAs val="gap"/>
    <c:showDLblsOverMax val="0"/>
  </c:chart>
  <c:spPr>
    <a:ln>
      <a:noFill/>
    </a:ln>
  </c:spPr>
  <c:txPr>
    <a:bodyPr/>
    <a:lstStyle/>
    <a:p>
      <a:pPr>
        <a:defRPr>
          <a:latin typeface="Helvetica" pitchFamily="34" charset="0"/>
          <a:cs typeface="Helvetica" pitchFamily="34" charset="0"/>
        </a:defRPr>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930319955266683E-3"/>
          <c:y val="2.8153132350018067E-2"/>
          <c:w val="0.98238533643185677"/>
          <c:h val="0.58338561244393072"/>
        </c:manualLayout>
      </c:layout>
      <c:barChart>
        <c:barDir val="col"/>
        <c:grouping val="clustered"/>
        <c:varyColors val="0"/>
        <c:ser>
          <c:idx val="0"/>
          <c:order val="0"/>
          <c:tx>
            <c:strRef>
              <c:f>Лист1!$B$1</c:f>
              <c:strCache>
                <c:ptCount val="1"/>
                <c:pt idx="0">
                  <c:v>2018 г.</c:v>
                </c:pt>
              </c:strCache>
            </c:strRef>
          </c:tx>
          <c:spPr>
            <a:solidFill>
              <a:srgbClr val="13A399"/>
            </a:solidFill>
          </c:spPr>
          <c:invertIfNegative val="0"/>
          <c:dPt>
            <c:idx val="0"/>
            <c:invertIfNegative val="0"/>
            <c:bubble3D val="0"/>
            <c:extLst>
              <c:ext xmlns:c16="http://schemas.microsoft.com/office/drawing/2014/chart" uri="{C3380CC4-5D6E-409C-BE32-E72D297353CC}">
                <c16:uniqueId val="{00000001-BF70-4D13-A579-FD2BFB8A835F}"/>
              </c:ext>
            </c:extLst>
          </c:dPt>
          <c:dPt>
            <c:idx val="1"/>
            <c:invertIfNegative val="0"/>
            <c:bubble3D val="0"/>
            <c:extLst>
              <c:ext xmlns:c16="http://schemas.microsoft.com/office/drawing/2014/chart" uri="{C3380CC4-5D6E-409C-BE32-E72D297353CC}">
                <c16:uniqueId val="{00000003-BF70-4D13-A579-FD2BFB8A835F}"/>
              </c:ext>
            </c:extLst>
          </c:dPt>
          <c:dPt>
            <c:idx val="2"/>
            <c:invertIfNegative val="0"/>
            <c:bubble3D val="0"/>
            <c:extLst>
              <c:ext xmlns:c16="http://schemas.microsoft.com/office/drawing/2014/chart" uri="{C3380CC4-5D6E-409C-BE32-E72D297353CC}">
                <c16:uniqueId val="{00000005-BF70-4D13-A579-FD2BFB8A835F}"/>
              </c:ext>
            </c:extLst>
          </c:dPt>
          <c:dPt>
            <c:idx val="3"/>
            <c:invertIfNegative val="0"/>
            <c:bubble3D val="0"/>
            <c:extLst>
              <c:ext xmlns:c16="http://schemas.microsoft.com/office/drawing/2014/chart" uri="{C3380CC4-5D6E-409C-BE32-E72D297353CC}">
                <c16:uniqueId val="{00000007-BF70-4D13-A579-FD2BFB8A835F}"/>
              </c:ext>
            </c:extLst>
          </c:dPt>
          <c:dPt>
            <c:idx val="4"/>
            <c:invertIfNegative val="0"/>
            <c:bubble3D val="0"/>
            <c:extLst>
              <c:ext xmlns:c16="http://schemas.microsoft.com/office/drawing/2014/chart" uri="{C3380CC4-5D6E-409C-BE32-E72D297353CC}">
                <c16:uniqueId val="{00000009-BF70-4D13-A579-FD2BFB8A835F}"/>
              </c:ext>
            </c:extLst>
          </c:dPt>
          <c:dLbls>
            <c:numFmt formatCode="#,##0.0" sourceLinked="0"/>
            <c:spPr>
              <a:noFill/>
              <a:ln>
                <a:noFill/>
              </a:ln>
              <a:effectLst/>
            </c:spPr>
            <c:txPr>
              <a:bodyPr wrap="square" lIns="38100" tIns="19050" rIns="38100" bIns="19050" anchor="ctr">
                <a:spAutoFit/>
              </a:bodyPr>
              <a:lstStyle/>
              <a:p>
                <a:pPr>
                  <a:defRPr sz="1600"/>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Лист1!$A$2:$A$6</c:f>
              <c:strCache>
                <c:ptCount val="5"/>
                <c:pt idx="0">
                  <c:v>Желание добиться благосклонности или более качественной работы со стороны должностного лица</c:v>
                </c:pt>
                <c:pt idx="1">
                  <c:v>Потому что все дают взятку, так принято</c:v>
                </c:pt>
                <c:pt idx="2">
                  <c:v>Отсутствие времени или возможностей для решения проблемы законным путем</c:v>
                </c:pt>
                <c:pt idx="3">
                  <c:v>Устал от проволочек со стороны должностного лица (он сам вымогал взятку)</c:v>
                </c:pt>
                <c:pt idx="4">
                  <c:v>Другое</c:v>
                </c:pt>
              </c:strCache>
            </c:strRef>
          </c:cat>
          <c:val>
            <c:numRef>
              <c:f>Лист1!$B$2:$B$6</c:f>
              <c:numCache>
                <c:formatCode>0\,0</c:formatCode>
                <c:ptCount val="5"/>
                <c:pt idx="0">
                  <c:v>30.2</c:v>
                </c:pt>
                <c:pt idx="1">
                  <c:v>27.1</c:v>
                </c:pt>
                <c:pt idx="2">
                  <c:v>24.8</c:v>
                </c:pt>
                <c:pt idx="3">
                  <c:v>14.7</c:v>
                </c:pt>
                <c:pt idx="4">
                  <c:v>3.2</c:v>
                </c:pt>
              </c:numCache>
            </c:numRef>
          </c:val>
          <c:extLst>
            <c:ext xmlns:c16="http://schemas.microsoft.com/office/drawing/2014/chart" uri="{C3380CC4-5D6E-409C-BE32-E72D297353CC}">
              <c16:uniqueId val="{0000000A-BF70-4D13-A579-FD2BFB8A835F}"/>
            </c:ext>
          </c:extLst>
        </c:ser>
        <c:ser>
          <c:idx val="1"/>
          <c:order val="1"/>
          <c:tx>
            <c:strRef>
              <c:f>Лист1!$C$1</c:f>
              <c:strCache>
                <c:ptCount val="1"/>
                <c:pt idx="0">
                  <c:v>2017 г.</c:v>
                </c:pt>
              </c:strCache>
            </c:strRef>
          </c:tx>
          <c:spPr>
            <a:solidFill>
              <a:srgbClr val="B5002B"/>
            </a:solidFill>
          </c:spPr>
          <c:invertIfNegative val="0"/>
          <c:dLbls>
            <c:spPr>
              <a:noFill/>
              <a:ln>
                <a:noFill/>
              </a:ln>
              <a:effectLst/>
            </c:spPr>
            <c:txPr>
              <a:bodyPr wrap="square" lIns="38100" tIns="19050" rIns="38100" bIns="19050" anchor="ctr">
                <a:spAutoFit/>
              </a:bodyPr>
              <a:lstStyle/>
              <a:p>
                <a:pPr>
                  <a:defRPr sz="1600">
                    <a:solidFill>
                      <a:schemeClr val="tx1"/>
                    </a:solidFill>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Лист1!$A$2:$A$6</c:f>
              <c:strCache>
                <c:ptCount val="5"/>
                <c:pt idx="0">
                  <c:v>Желание добиться благосклонности или более качественной работы со стороны должностного лица</c:v>
                </c:pt>
                <c:pt idx="1">
                  <c:v>Потому что все дают взятку, так принято</c:v>
                </c:pt>
                <c:pt idx="2">
                  <c:v>Отсутствие времени или возможностей для решения проблемы законным путем</c:v>
                </c:pt>
                <c:pt idx="3">
                  <c:v>Устал от проволочек со стороны должностного лица (он сам вымогал взятку)</c:v>
                </c:pt>
                <c:pt idx="4">
                  <c:v>Другое</c:v>
                </c:pt>
              </c:strCache>
            </c:strRef>
          </c:cat>
          <c:val>
            <c:numRef>
              <c:f>Лист1!$C$2:$C$6</c:f>
              <c:numCache>
                <c:formatCode>General</c:formatCode>
                <c:ptCount val="5"/>
                <c:pt idx="0">
                  <c:v>22.6</c:v>
                </c:pt>
                <c:pt idx="1">
                  <c:v>28.2</c:v>
                </c:pt>
                <c:pt idx="2">
                  <c:v>37.1</c:v>
                </c:pt>
                <c:pt idx="3">
                  <c:v>11.3</c:v>
                </c:pt>
                <c:pt idx="4">
                  <c:v>0.8</c:v>
                </c:pt>
              </c:numCache>
            </c:numRef>
          </c:val>
          <c:extLst>
            <c:ext xmlns:c16="http://schemas.microsoft.com/office/drawing/2014/chart" uri="{C3380CC4-5D6E-409C-BE32-E72D297353CC}">
              <c16:uniqueId val="{00000005-194F-4D0B-8FD4-0D3D90E10D9A}"/>
            </c:ext>
          </c:extLst>
        </c:ser>
        <c:ser>
          <c:idx val="2"/>
          <c:order val="2"/>
          <c:tx>
            <c:strRef>
              <c:f>Лист1!$D$1</c:f>
              <c:strCache>
                <c:ptCount val="1"/>
                <c:pt idx="0">
                  <c:v>2016 г.</c:v>
                </c:pt>
              </c:strCache>
            </c:strRef>
          </c:tx>
          <c:spPr>
            <a:solidFill>
              <a:srgbClr val="02173E"/>
            </a:solidFill>
          </c:spPr>
          <c:invertIfNegative val="0"/>
          <c:dLbls>
            <c:spPr>
              <a:noFill/>
              <a:ln>
                <a:noFill/>
              </a:ln>
              <a:effectLst/>
            </c:spPr>
            <c:txPr>
              <a:bodyPr wrap="square" lIns="38100" tIns="19050" rIns="38100" bIns="19050" anchor="ctr">
                <a:spAutoFit/>
              </a:bodyPr>
              <a:lstStyle/>
              <a:p>
                <a:pPr>
                  <a:defRPr sz="1600">
                    <a:solidFill>
                      <a:schemeClr val="tx1"/>
                    </a:solidFill>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Лист1!$A$2:$A$6</c:f>
              <c:strCache>
                <c:ptCount val="5"/>
                <c:pt idx="0">
                  <c:v>Желание добиться благосклонности или более качественной работы со стороны должностного лица</c:v>
                </c:pt>
                <c:pt idx="1">
                  <c:v>Потому что все дают взятку, так принято</c:v>
                </c:pt>
                <c:pt idx="2">
                  <c:v>Отсутствие времени или возможностей для решения проблемы законным путем</c:v>
                </c:pt>
                <c:pt idx="3">
                  <c:v>Устал от проволочек со стороны должностного лица (он сам вымогал взятку)</c:v>
                </c:pt>
                <c:pt idx="4">
                  <c:v>Другое</c:v>
                </c:pt>
              </c:strCache>
            </c:strRef>
          </c:cat>
          <c:val>
            <c:numRef>
              <c:f>Лист1!$D$2:$D$6</c:f>
              <c:numCache>
                <c:formatCode>General</c:formatCode>
                <c:ptCount val="5"/>
                <c:pt idx="0">
                  <c:v>34.799999999999997</c:v>
                </c:pt>
                <c:pt idx="1">
                  <c:v>28.4</c:v>
                </c:pt>
                <c:pt idx="2">
                  <c:v>24.8</c:v>
                </c:pt>
                <c:pt idx="3">
                  <c:v>11.4</c:v>
                </c:pt>
                <c:pt idx="4">
                  <c:v>0.6</c:v>
                </c:pt>
              </c:numCache>
            </c:numRef>
          </c:val>
          <c:extLst>
            <c:ext xmlns:c16="http://schemas.microsoft.com/office/drawing/2014/chart" uri="{C3380CC4-5D6E-409C-BE32-E72D297353CC}">
              <c16:uniqueId val="{00000006-194F-4D0B-8FD4-0D3D90E10D9A}"/>
            </c:ext>
          </c:extLst>
        </c:ser>
        <c:dLbls>
          <c:showLegendKey val="0"/>
          <c:showVal val="0"/>
          <c:showCatName val="0"/>
          <c:showSerName val="0"/>
          <c:showPercent val="0"/>
          <c:showBubbleSize val="0"/>
        </c:dLbls>
        <c:gapWidth val="106"/>
        <c:overlap val="-10"/>
        <c:axId val="37849728"/>
        <c:axId val="37859712"/>
      </c:barChart>
      <c:catAx>
        <c:axId val="37849728"/>
        <c:scaling>
          <c:orientation val="minMax"/>
        </c:scaling>
        <c:delete val="0"/>
        <c:axPos val="b"/>
        <c:numFmt formatCode="General" sourceLinked="0"/>
        <c:majorTickMark val="out"/>
        <c:minorTickMark val="none"/>
        <c:tickLblPos val="nextTo"/>
        <c:txPr>
          <a:bodyPr/>
          <a:lstStyle/>
          <a:p>
            <a:pPr>
              <a:defRPr sz="1200"/>
            </a:pPr>
            <a:endParaRPr lang="ru-RU"/>
          </a:p>
        </c:txPr>
        <c:crossAx val="37859712"/>
        <c:crosses val="autoZero"/>
        <c:auto val="1"/>
        <c:lblAlgn val="ctr"/>
        <c:lblOffset val="100"/>
        <c:noMultiLvlLbl val="0"/>
      </c:catAx>
      <c:valAx>
        <c:axId val="37859712"/>
        <c:scaling>
          <c:orientation val="minMax"/>
        </c:scaling>
        <c:delete val="1"/>
        <c:axPos val="l"/>
        <c:numFmt formatCode="0\,0" sourceLinked="1"/>
        <c:majorTickMark val="out"/>
        <c:minorTickMark val="none"/>
        <c:tickLblPos val="none"/>
        <c:crossAx val="37849728"/>
        <c:crosses val="autoZero"/>
        <c:crossBetween val="between"/>
      </c:valAx>
    </c:plotArea>
    <c:legend>
      <c:legendPos val="b"/>
      <c:layout>
        <c:manualLayout>
          <c:xMode val="edge"/>
          <c:yMode val="edge"/>
          <c:x val="0.37314781828648974"/>
          <c:y val="0.88339627762880168"/>
          <c:w val="0.25370436342702052"/>
          <c:h val="6.0297457671162055E-2"/>
        </c:manualLayout>
      </c:layout>
      <c:overlay val="0"/>
    </c:legend>
    <c:plotVisOnly val="1"/>
    <c:dispBlanksAs val="gap"/>
    <c:showDLblsOverMax val="0"/>
  </c:chart>
  <c:spPr>
    <a:ln>
      <a:noFill/>
    </a:ln>
  </c:spPr>
  <c:txPr>
    <a:bodyPr/>
    <a:lstStyle/>
    <a:p>
      <a:pPr>
        <a:defRPr sz="1200">
          <a:ln>
            <a:noFill/>
          </a:ln>
          <a:latin typeface="Helvetica" panose="020B0604020202020204" pitchFamily="34" charset="0"/>
          <a:cs typeface="Helvetica" panose="020B0604020202020204" pitchFamily="34" charset="0"/>
        </a:defRPr>
      </a:pPr>
      <a:endParaRPr lang="ru-RU"/>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807234008758451"/>
          <c:y val="0.18536973808024701"/>
          <c:w val="0.62121238840102277"/>
          <c:h val="0.64473676114889633"/>
        </c:manualLayout>
      </c:layout>
      <c:barChart>
        <c:barDir val="col"/>
        <c:grouping val="percentStacked"/>
        <c:varyColors val="0"/>
        <c:ser>
          <c:idx val="0"/>
          <c:order val="0"/>
          <c:tx>
            <c:strRef>
              <c:f>Лист1!$B$1</c:f>
              <c:strCache>
                <c:ptCount val="1"/>
                <c:pt idx="0">
                  <c:v>Да</c:v>
                </c:pt>
              </c:strCache>
            </c:strRef>
          </c:tx>
          <c:spPr>
            <a:solidFill>
              <a:srgbClr val="13A399"/>
            </a:solidFill>
            <a:ln>
              <a:noFill/>
            </a:ln>
            <a:effectLst/>
          </c:spPr>
          <c:invertIfNegative val="0"/>
          <c:dLbls>
            <c:dLbl>
              <c:idx val="0"/>
              <c:layout>
                <c:manualLayout>
                  <c:x val="-0.18429600206718608"/>
                  <c:y val="-7.98653399098213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3FD-4275-AD1D-0464D687B31A}"/>
                </c:ext>
              </c:extLst>
            </c:dLbl>
            <c:dLbl>
              <c:idx val="1"/>
              <c:layout>
                <c:manualLayout>
                  <c:x val="-0.14664413067711576"/>
                  <c:y val="-5.32435599398808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3FD-4275-AD1D-0464D687B31A}"/>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Лист1!$A$2:$A$3</c:f>
              <c:strCache>
                <c:ptCount val="2"/>
                <c:pt idx="0">
                  <c:v>2017 г.</c:v>
                </c:pt>
                <c:pt idx="1">
                  <c:v>2018 г.</c:v>
                </c:pt>
              </c:strCache>
            </c:strRef>
          </c:cat>
          <c:val>
            <c:numRef>
              <c:f>Лист1!$B$2:$B$3</c:f>
              <c:numCache>
                <c:formatCode>General</c:formatCode>
                <c:ptCount val="2"/>
                <c:pt idx="0">
                  <c:v>8.5</c:v>
                </c:pt>
                <c:pt idx="1">
                  <c:v>10.8</c:v>
                </c:pt>
              </c:numCache>
            </c:numRef>
          </c:val>
          <c:extLst>
            <c:ext xmlns:c16="http://schemas.microsoft.com/office/drawing/2014/chart" uri="{C3380CC4-5D6E-409C-BE32-E72D297353CC}">
              <c16:uniqueId val="{00000000-BAC4-42DC-8414-FCBEB01BE1A5}"/>
            </c:ext>
          </c:extLst>
        </c:ser>
        <c:ser>
          <c:idx val="1"/>
          <c:order val="1"/>
          <c:tx>
            <c:strRef>
              <c:f>Лист1!$C$1</c:f>
              <c:strCache>
                <c:ptCount val="1"/>
                <c:pt idx="0">
                  <c:v>Нет</c:v>
                </c:pt>
              </c:strCache>
            </c:strRef>
          </c:tx>
          <c:spPr>
            <a:solidFill>
              <a:srgbClr val="BF112E"/>
            </a:solidFill>
            <a:ln>
              <a:noFill/>
            </a:ln>
            <a:effectLst/>
          </c:spPr>
          <c:invertIfNegative val="0"/>
          <c:dLbls>
            <c:dLbl>
              <c:idx val="0"/>
              <c:layout>
                <c:manualLayout>
                  <c:x val="-0.19618606671668193"/>
                  <c:y val="-7.65376174135787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3FD-4275-AD1D-0464D687B31A}"/>
                </c:ext>
              </c:extLst>
            </c:dLbl>
            <c:dLbl>
              <c:idx val="1"/>
              <c:layout>
                <c:manualLayout>
                  <c:x val="-0.14664413067711576"/>
                  <c:y val="-6.98821724210937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3FD-4275-AD1D-0464D687B31A}"/>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Helvetica" panose="020B0604020202020204" pitchFamily="34" charset="0"/>
                    <a:ea typeface="+mn-ea"/>
                    <a:cs typeface="Helvetica" panose="020B0604020202020204" pitchFamily="34" charset="0"/>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Лист1!$A$2:$A$3</c:f>
              <c:strCache>
                <c:ptCount val="2"/>
                <c:pt idx="0">
                  <c:v>2017 г.</c:v>
                </c:pt>
                <c:pt idx="1">
                  <c:v>2018 г.</c:v>
                </c:pt>
              </c:strCache>
            </c:strRef>
          </c:cat>
          <c:val>
            <c:numRef>
              <c:f>Лист1!$C$2:$C$3</c:f>
              <c:numCache>
                <c:formatCode>General</c:formatCode>
                <c:ptCount val="2"/>
                <c:pt idx="0">
                  <c:v>91.5</c:v>
                </c:pt>
                <c:pt idx="1">
                  <c:v>89.2</c:v>
                </c:pt>
              </c:numCache>
            </c:numRef>
          </c:val>
          <c:extLst>
            <c:ext xmlns:c16="http://schemas.microsoft.com/office/drawing/2014/chart" uri="{C3380CC4-5D6E-409C-BE32-E72D297353CC}">
              <c16:uniqueId val="{00000001-BAC4-42DC-8414-FCBEB01BE1A5}"/>
            </c:ext>
          </c:extLst>
        </c:ser>
        <c:dLbls>
          <c:showLegendKey val="0"/>
          <c:showVal val="0"/>
          <c:showCatName val="0"/>
          <c:showSerName val="0"/>
          <c:showPercent val="0"/>
          <c:showBubbleSize val="0"/>
        </c:dLbls>
        <c:gapWidth val="62"/>
        <c:overlap val="100"/>
        <c:axId val="1261356880"/>
        <c:axId val="1261345648"/>
      </c:barChart>
      <c:catAx>
        <c:axId val="1261356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Helvetica" panose="020B0604020202020204" pitchFamily="34" charset="0"/>
                <a:ea typeface="+mn-ea"/>
                <a:cs typeface="Helvetica" panose="020B0604020202020204" pitchFamily="34" charset="0"/>
              </a:defRPr>
            </a:pPr>
            <a:endParaRPr lang="ru-RU"/>
          </a:p>
        </c:txPr>
        <c:crossAx val="1261345648"/>
        <c:crosses val="autoZero"/>
        <c:auto val="1"/>
        <c:lblAlgn val="ctr"/>
        <c:lblOffset val="100"/>
        <c:noMultiLvlLbl val="0"/>
      </c:catAx>
      <c:valAx>
        <c:axId val="1261345648"/>
        <c:scaling>
          <c:orientation val="minMax"/>
          <c:min val="0"/>
        </c:scaling>
        <c:delete val="1"/>
        <c:axPos val="l"/>
        <c:numFmt formatCode="0%" sourceLinked="1"/>
        <c:majorTickMark val="none"/>
        <c:minorTickMark val="none"/>
        <c:tickLblPos val="nextTo"/>
        <c:crossAx val="126135688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Helvetica" panose="020B0604020202020204" pitchFamily="34" charset="0"/>
              <a:ea typeface="+mn-ea"/>
              <a:cs typeface="Helvetica"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933836619779373E-2"/>
          <c:y val="2.6257356242301608E-2"/>
          <c:w val="0.93728977706900563"/>
          <c:h val="0.77719614300667461"/>
        </c:manualLayout>
      </c:layout>
      <c:lineChart>
        <c:grouping val="standard"/>
        <c:varyColors val="0"/>
        <c:ser>
          <c:idx val="0"/>
          <c:order val="0"/>
          <c:tx>
            <c:strRef>
              <c:f>Лист1!$B$1</c:f>
              <c:strCache>
                <c:ptCount val="1"/>
                <c:pt idx="0">
                  <c:v>Ряд 1</c:v>
                </c:pt>
              </c:strCache>
            </c:strRef>
          </c:tx>
          <c:spPr>
            <a:ln w="31750">
              <a:solidFill>
                <a:srgbClr val="005057"/>
              </a:solidFill>
            </a:ln>
          </c:spPr>
          <c:marker>
            <c:symbol val="diamond"/>
            <c:size val="9"/>
            <c:spPr>
              <a:solidFill>
                <a:srgbClr val="E91818"/>
              </a:solidFill>
              <a:ln>
                <a:noFill/>
              </a:ln>
              <a:scene3d>
                <a:camera prst="orthographicFront"/>
                <a:lightRig rig="threePt" dir="t"/>
              </a:scene3d>
              <a:sp3d>
                <a:bevelT/>
              </a:sp3d>
            </c:spPr>
          </c:marker>
          <c:dLbls>
            <c:dLbl>
              <c:idx val="0"/>
              <c:layout>
                <c:manualLayout>
                  <c:x val="-3.9498558134472755E-2"/>
                  <c:y val="-9.58260555321336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49E-45BE-9EB7-72A3D2F2865F}"/>
                </c:ext>
              </c:extLst>
            </c:dLbl>
            <c:dLbl>
              <c:idx val="7"/>
              <c:layout>
                <c:manualLayout>
                  <c:x val="-3.1464670100568984E-2"/>
                  <c:y val="-0.12236748000222197"/>
                </c:manualLayout>
              </c:layout>
              <c:spPr/>
              <c:txPr>
                <a:bodyPr/>
                <a:lstStyle/>
                <a:p>
                  <a:pPr>
                    <a:defRPr sz="1600" b="0">
                      <a:latin typeface="Helvetica" panose="020B0604020202020204" pitchFamily="34" charset="0"/>
                      <a:cs typeface="Helvetica" panose="020B0604020202020204" pitchFamily="34" charset="0"/>
                    </a:defRPr>
                  </a:pPr>
                  <a:endParaRPr lang="ru-RU"/>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49E-45BE-9EB7-72A3D2F2865F}"/>
                </c:ext>
              </c:extLst>
            </c:dLbl>
            <c:dLbl>
              <c:idx val="8"/>
              <c:spPr>
                <a:noFill/>
                <a:ln>
                  <a:noFill/>
                </a:ln>
                <a:effectLst/>
              </c:spPr>
              <c:txPr>
                <a:bodyPr/>
                <a:lstStyle/>
                <a:p>
                  <a:pPr>
                    <a:defRPr sz="1600" b="1">
                      <a:latin typeface="Helvetica" panose="020B0604020202020204" pitchFamily="34" charset="0"/>
                      <a:cs typeface="Helvetica" panose="020B0604020202020204" pitchFamily="34" charset="0"/>
                    </a:defRPr>
                  </a:pPr>
                  <a:endParaRPr lang="ru-RU"/>
                </a:p>
              </c:txPr>
              <c:dLblPos val="t"/>
              <c:showLegendKey val="0"/>
              <c:showVal val="1"/>
              <c:showCatName val="0"/>
              <c:showSerName val="0"/>
              <c:showPercent val="0"/>
              <c:showBubbleSize val="0"/>
              <c:extLst>
                <c:ext xmlns:c16="http://schemas.microsoft.com/office/drawing/2014/chart" uri="{C3380CC4-5D6E-409C-BE32-E72D297353CC}">
                  <c16:uniqueId val="{00000000-998A-490F-9970-3ED7DA728C2E}"/>
                </c:ext>
              </c:extLst>
            </c:dLbl>
            <c:spPr>
              <a:noFill/>
              <a:ln>
                <a:noFill/>
              </a:ln>
              <a:effectLst/>
            </c:spPr>
            <c:txPr>
              <a:bodyPr/>
              <a:lstStyle/>
              <a:p>
                <a:pPr>
                  <a:defRPr sz="1600" b="0">
                    <a:latin typeface="Helvetica" panose="020B0604020202020204" pitchFamily="34" charset="0"/>
                    <a:cs typeface="Helvetica" panose="020B0604020202020204" pitchFamily="34" charset="0"/>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Лист1!$A$2:$A$10</c:f>
              <c:strCache>
                <c:ptCount val="9"/>
                <c:pt idx="0">
                  <c:v>2010 г.</c:v>
                </c:pt>
                <c:pt idx="1">
                  <c:v>2011 г.</c:v>
                </c:pt>
                <c:pt idx="2">
                  <c:v>2012 г.</c:v>
                </c:pt>
                <c:pt idx="3">
                  <c:v>2013 г.</c:v>
                </c:pt>
                <c:pt idx="4">
                  <c:v>2014 г.</c:v>
                </c:pt>
                <c:pt idx="5">
                  <c:v>2015 г.</c:v>
                </c:pt>
                <c:pt idx="6">
                  <c:v>2016 г.</c:v>
                </c:pt>
                <c:pt idx="7">
                  <c:v>2017 г.</c:v>
                </c:pt>
                <c:pt idx="8">
                  <c:v>2018 г.</c:v>
                </c:pt>
              </c:strCache>
            </c:strRef>
          </c:cat>
          <c:val>
            <c:numRef>
              <c:f>Лист1!$B$2:$B$10</c:f>
              <c:numCache>
                <c:formatCode>General</c:formatCode>
                <c:ptCount val="9"/>
                <c:pt idx="0">
                  <c:v>71.8</c:v>
                </c:pt>
                <c:pt idx="1">
                  <c:v>73.8</c:v>
                </c:pt>
                <c:pt idx="2">
                  <c:v>68.7</c:v>
                </c:pt>
                <c:pt idx="3">
                  <c:v>63.6</c:v>
                </c:pt>
                <c:pt idx="4">
                  <c:v>65.099999999999994</c:v>
                </c:pt>
                <c:pt idx="5">
                  <c:v>59.1</c:v>
                </c:pt>
                <c:pt idx="6">
                  <c:v>52.3</c:v>
                </c:pt>
                <c:pt idx="7">
                  <c:v>50.6</c:v>
                </c:pt>
                <c:pt idx="8">
                  <c:v>48.8</c:v>
                </c:pt>
              </c:numCache>
            </c:numRef>
          </c:val>
          <c:smooth val="0"/>
          <c:extLst>
            <c:ext xmlns:c16="http://schemas.microsoft.com/office/drawing/2014/chart" uri="{C3380CC4-5D6E-409C-BE32-E72D297353CC}">
              <c16:uniqueId val="{00000002-349E-45BE-9EB7-72A3D2F2865F}"/>
            </c:ext>
          </c:extLst>
        </c:ser>
        <c:dLbls>
          <c:showLegendKey val="0"/>
          <c:showVal val="0"/>
          <c:showCatName val="0"/>
          <c:showSerName val="0"/>
          <c:showPercent val="0"/>
          <c:showBubbleSize val="0"/>
        </c:dLbls>
        <c:marker val="1"/>
        <c:smooth val="0"/>
        <c:axId val="74580352"/>
        <c:axId val="97864320"/>
      </c:lineChart>
      <c:catAx>
        <c:axId val="74580352"/>
        <c:scaling>
          <c:orientation val="minMax"/>
        </c:scaling>
        <c:delete val="0"/>
        <c:axPos val="b"/>
        <c:numFmt formatCode="General" sourceLinked="1"/>
        <c:majorTickMark val="out"/>
        <c:minorTickMark val="none"/>
        <c:tickLblPos val="nextTo"/>
        <c:txPr>
          <a:bodyPr/>
          <a:lstStyle/>
          <a:p>
            <a:pPr>
              <a:defRPr sz="1400">
                <a:latin typeface="Helvetica" panose="020B0604020202020204" pitchFamily="34" charset="0"/>
                <a:cs typeface="Helvetica" panose="020B0604020202020204" pitchFamily="34" charset="0"/>
              </a:defRPr>
            </a:pPr>
            <a:endParaRPr lang="ru-RU"/>
          </a:p>
        </c:txPr>
        <c:crossAx val="97864320"/>
        <c:crosses val="autoZero"/>
        <c:auto val="1"/>
        <c:lblAlgn val="ctr"/>
        <c:lblOffset val="100"/>
        <c:noMultiLvlLbl val="0"/>
      </c:catAx>
      <c:valAx>
        <c:axId val="97864320"/>
        <c:scaling>
          <c:orientation val="minMax"/>
          <c:min val="45"/>
        </c:scaling>
        <c:delete val="1"/>
        <c:axPos val="l"/>
        <c:numFmt formatCode="General" sourceLinked="1"/>
        <c:majorTickMark val="out"/>
        <c:minorTickMark val="none"/>
        <c:tickLblPos val="none"/>
        <c:crossAx val="74580352"/>
        <c:crosses val="autoZero"/>
        <c:crossBetween val="between"/>
        <c:majorUnit val="10"/>
        <c:minorUnit val="5"/>
      </c:valAx>
      <c:spPr>
        <a:noFill/>
      </c:spPr>
    </c:plotArea>
    <c:plotVisOnly val="1"/>
    <c:dispBlanksAs val="gap"/>
    <c:showDLblsOverMax val="0"/>
  </c:chart>
  <c:spPr>
    <a:noFill/>
    <a:ln>
      <a:noFill/>
    </a:ln>
  </c:spPr>
  <c:txPr>
    <a:bodyPr/>
    <a:lstStyle/>
    <a:p>
      <a:pPr>
        <a:defRPr sz="1050">
          <a:latin typeface="Helvetica" pitchFamily="34" charset="0"/>
          <a:cs typeface="Helvetica" pitchFamily="34" charset="0"/>
        </a:defRPr>
      </a:pPr>
      <a:endParaRPr lang="ru-RU"/>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958166289001222E-2"/>
          <c:y val="0.12021941344883051"/>
          <c:w val="0.92607637940551801"/>
          <c:h val="0.5033299210286406"/>
        </c:manualLayout>
      </c:layout>
      <c:lineChart>
        <c:grouping val="standard"/>
        <c:varyColors val="0"/>
        <c:ser>
          <c:idx val="0"/>
          <c:order val="0"/>
          <c:tx>
            <c:strRef>
              <c:f>Лист1!$B$1</c:f>
              <c:strCache>
                <c:ptCount val="1"/>
                <c:pt idx="0">
                  <c:v>Ряд 1</c:v>
                </c:pt>
              </c:strCache>
            </c:strRef>
          </c:tx>
          <c:spPr>
            <a:ln w="31750">
              <a:solidFill>
                <a:srgbClr val="005057"/>
              </a:solidFill>
            </a:ln>
          </c:spPr>
          <c:marker>
            <c:symbol val="diamond"/>
            <c:size val="9"/>
            <c:spPr>
              <a:solidFill>
                <a:srgbClr val="E91818"/>
              </a:solidFill>
              <a:ln>
                <a:noFill/>
              </a:ln>
              <a:scene3d>
                <a:camera prst="orthographicFront"/>
                <a:lightRig rig="threePt" dir="t"/>
              </a:scene3d>
              <a:sp3d>
                <a:bevelT/>
              </a:sp3d>
            </c:spPr>
          </c:marker>
          <c:dLbls>
            <c:dLbl>
              <c:idx val="0"/>
              <c:layout>
                <c:manualLayout>
                  <c:x val="-5.9406815654253216E-2"/>
                  <c:y val="-0.10028297711375656"/>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BED-4926-B503-9BFE84E72A89}"/>
                </c:ext>
              </c:extLst>
            </c:dLbl>
            <c:dLbl>
              <c:idx val="3"/>
              <c:layout>
                <c:manualLayout>
                  <c:x val="-5.0585178035773795E-2"/>
                  <c:y val="-0.1460069251564642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BED-4926-B503-9BFE84E72A89}"/>
                </c:ext>
              </c:extLst>
            </c:dLbl>
            <c:dLbl>
              <c:idx val="4"/>
              <c:layout>
                <c:manualLayout>
                  <c:x val="-5.9114463472312667E-2"/>
                  <c:y val="-0.15101099877791388"/>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BED-4926-B503-9BFE84E72A89}"/>
                </c:ext>
              </c:extLst>
            </c:dLbl>
            <c:dLbl>
              <c:idx val="6"/>
              <c:layout>
                <c:manualLayout>
                  <c:x val="-4.3821249298418505E-2"/>
                  <c:y val="-0.135823532834976"/>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BED-4926-B503-9BFE84E72A89}"/>
                </c:ext>
              </c:extLst>
            </c:dLbl>
            <c:dLbl>
              <c:idx val="7"/>
              <c:numFmt formatCode="#,##0.0" sourceLinked="0"/>
              <c:spPr/>
              <c:txPr>
                <a:bodyPr/>
                <a:lstStyle/>
                <a:p>
                  <a:pPr>
                    <a:defRPr sz="1600" b="0" baseline="0">
                      <a:latin typeface="Helvetica" panose="020B0604020202020204" pitchFamily="34" charset="0"/>
                      <a:cs typeface="Helvetica" panose="020B0604020202020204" pitchFamily="34" charset="0"/>
                    </a:defRPr>
                  </a:pPr>
                  <a:endParaRPr lang="ru-RU"/>
                </a:p>
              </c:txPr>
              <c:dLblPos val="t"/>
              <c:showLegendKey val="0"/>
              <c:showVal val="1"/>
              <c:showCatName val="0"/>
              <c:showSerName val="0"/>
              <c:showPercent val="0"/>
              <c:showBubbleSize val="0"/>
              <c:extLst>
                <c:ext xmlns:c16="http://schemas.microsoft.com/office/drawing/2014/chart" uri="{C3380CC4-5D6E-409C-BE32-E72D297353CC}">
                  <c16:uniqueId val="{00000004-ABED-4926-B503-9BFE84E72A89}"/>
                </c:ext>
              </c:extLst>
            </c:dLbl>
            <c:dLbl>
              <c:idx val="8"/>
              <c:numFmt formatCode="#,##0.0" sourceLinked="0"/>
              <c:spPr>
                <a:noFill/>
                <a:ln>
                  <a:noFill/>
                </a:ln>
                <a:effectLst/>
              </c:spPr>
              <c:txPr>
                <a:bodyPr/>
                <a:lstStyle/>
                <a:p>
                  <a:pPr>
                    <a:defRPr sz="1600" b="1" baseline="0">
                      <a:latin typeface="Helvetica" panose="020B0604020202020204" pitchFamily="34" charset="0"/>
                      <a:cs typeface="Helvetica" panose="020B0604020202020204" pitchFamily="34" charset="0"/>
                    </a:defRPr>
                  </a:pPr>
                  <a:endParaRPr lang="ru-RU"/>
                </a:p>
              </c:txPr>
              <c:dLblPos val="t"/>
              <c:showLegendKey val="0"/>
              <c:showVal val="1"/>
              <c:showCatName val="0"/>
              <c:showSerName val="0"/>
              <c:showPercent val="0"/>
              <c:showBubbleSize val="0"/>
              <c:extLst>
                <c:ext xmlns:c16="http://schemas.microsoft.com/office/drawing/2014/chart" uri="{C3380CC4-5D6E-409C-BE32-E72D297353CC}">
                  <c16:uniqueId val="{00000000-1836-490E-912E-6168E01AC1B2}"/>
                </c:ext>
              </c:extLst>
            </c:dLbl>
            <c:numFmt formatCode="#,##0.0" sourceLinked="0"/>
            <c:spPr>
              <a:noFill/>
              <a:ln>
                <a:noFill/>
              </a:ln>
              <a:effectLst/>
            </c:spPr>
            <c:txPr>
              <a:bodyPr/>
              <a:lstStyle/>
              <a:p>
                <a:pPr>
                  <a:defRPr sz="1600" b="0" baseline="0">
                    <a:latin typeface="Helvetica" panose="020B0604020202020204" pitchFamily="34" charset="0"/>
                    <a:cs typeface="Helvetica" panose="020B0604020202020204" pitchFamily="34" charset="0"/>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Лист1!$A$2:$A$10</c:f>
              <c:strCache>
                <c:ptCount val="9"/>
                <c:pt idx="0">
                  <c:v>2010 г.</c:v>
                </c:pt>
                <c:pt idx="1">
                  <c:v>2011 г.</c:v>
                </c:pt>
                <c:pt idx="2">
                  <c:v>2012 г.</c:v>
                </c:pt>
                <c:pt idx="3">
                  <c:v>2013 г.</c:v>
                </c:pt>
                <c:pt idx="4">
                  <c:v>2014 г.</c:v>
                </c:pt>
                <c:pt idx="5">
                  <c:v>2015 г.</c:v>
                </c:pt>
                <c:pt idx="6">
                  <c:v>2016 г.</c:v>
                </c:pt>
                <c:pt idx="7">
                  <c:v>2017 г.</c:v>
                </c:pt>
                <c:pt idx="8">
                  <c:v>2018 г.</c:v>
                </c:pt>
              </c:strCache>
            </c:strRef>
          </c:cat>
          <c:val>
            <c:numRef>
              <c:f>Лист1!$B$2:$B$10</c:f>
              <c:numCache>
                <c:formatCode>General</c:formatCode>
                <c:ptCount val="9"/>
                <c:pt idx="0">
                  <c:v>66.099999999999994</c:v>
                </c:pt>
                <c:pt idx="1">
                  <c:v>64.7</c:v>
                </c:pt>
                <c:pt idx="2">
                  <c:v>63.8</c:v>
                </c:pt>
                <c:pt idx="3">
                  <c:v>56.3</c:v>
                </c:pt>
                <c:pt idx="4">
                  <c:v>56.7</c:v>
                </c:pt>
                <c:pt idx="5">
                  <c:v>52.6</c:v>
                </c:pt>
                <c:pt idx="6">
                  <c:v>45.9</c:v>
                </c:pt>
                <c:pt idx="7" formatCode="0\,0">
                  <c:v>45</c:v>
                </c:pt>
                <c:pt idx="8">
                  <c:v>46</c:v>
                </c:pt>
              </c:numCache>
            </c:numRef>
          </c:val>
          <c:smooth val="0"/>
          <c:extLst>
            <c:ext xmlns:c16="http://schemas.microsoft.com/office/drawing/2014/chart" uri="{C3380CC4-5D6E-409C-BE32-E72D297353CC}">
              <c16:uniqueId val="{00000005-ABED-4926-B503-9BFE84E72A89}"/>
            </c:ext>
          </c:extLst>
        </c:ser>
        <c:dLbls>
          <c:showLegendKey val="0"/>
          <c:showVal val="0"/>
          <c:showCatName val="0"/>
          <c:showSerName val="0"/>
          <c:showPercent val="0"/>
          <c:showBubbleSize val="0"/>
        </c:dLbls>
        <c:marker val="1"/>
        <c:smooth val="0"/>
        <c:axId val="74302208"/>
        <c:axId val="74303744"/>
      </c:lineChart>
      <c:catAx>
        <c:axId val="74302208"/>
        <c:scaling>
          <c:orientation val="minMax"/>
        </c:scaling>
        <c:delete val="0"/>
        <c:axPos val="b"/>
        <c:numFmt formatCode="General" sourceLinked="1"/>
        <c:majorTickMark val="out"/>
        <c:minorTickMark val="none"/>
        <c:tickLblPos val="nextTo"/>
        <c:txPr>
          <a:bodyPr/>
          <a:lstStyle/>
          <a:p>
            <a:pPr>
              <a:defRPr>
                <a:latin typeface="Helvetica" panose="020B0604020202020204" pitchFamily="34" charset="0"/>
                <a:cs typeface="Helvetica" panose="020B0604020202020204" pitchFamily="34" charset="0"/>
              </a:defRPr>
            </a:pPr>
            <a:endParaRPr lang="ru-RU"/>
          </a:p>
        </c:txPr>
        <c:crossAx val="74303744"/>
        <c:crosses val="autoZero"/>
        <c:auto val="1"/>
        <c:lblAlgn val="ctr"/>
        <c:lblOffset val="100"/>
        <c:noMultiLvlLbl val="0"/>
      </c:catAx>
      <c:valAx>
        <c:axId val="74303744"/>
        <c:scaling>
          <c:orientation val="minMax"/>
          <c:min val="40"/>
        </c:scaling>
        <c:delete val="1"/>
        <c:axPos val="l"/>
        <c:numFmt formatCode="General" sourceLinked="1"/>
        <c:majorTickMark val="out"/>
        <c:minorTickMark val="none"/>
        <c:tickLblPos val="none"/>
        <c:crossAx val="74302208"/>
        <c:crosses val="autoZero"/>
        <c:crossBetween val="between"/>
        <c:majorUnit val="10"/>
      </c:valAx>
      <c:spPr>
        <a:noFill/>
      </c:spPr>
    </c:plotArea>
    <c:plotVisOnly val="1"/>
    <c:dispBlanksAs val="gap"/>
    <c:showDLblsOverMax val="0"/>
  </c:chart>
  <c:spPr>
    <a:ln>
      <a:noFill/>
    </a:ln>
  </c:spPr>
  <c:txPr>
    <a:bodyPr/>
    <a:lstStyle/>
    <a:p>
      <a:pPr>
        <a:defRPr sz="1400">
          <a:latin typeface="Helvetica" pitchFamily="34" charset="0"/>
          <a:cs typeface="Helvetica" pitchFamily="34" charset="0"/>
        </a:defRPr>
      </a:pPr>
      <a:endParaRPr lang="ru-RU"/>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625320281252245E-2"/>
          <c:y val="7.3964462559481733E-2"/>
          <c:w val="0.92606879451729796"/>
          <c:h val="0.65940252200056815"/>
        </c:manualLayout>
      </c:layout>
      <c:lineChart>
        <c:grouping val="standard"/>
        <c:varyColors val="0"/>
        <c:ser>
          <c:idx val="0"/>
          <c:order val="0"/>
          <c:tx>
            <c:strRef>
              <c:f>Лист1!$B$1</c:f>
              <c:strCache>
                <c:ptCount val="1"/>
                <c:pt idx="0">
                  <c:v>Ряд 1</c:v>
                </c:pt>
              </c:strCache>
            </c:strRef>
          </c:tx>
          <c:spPr>
            <a:ln w="31750">
              <a:solidFill>
                <a:srgbClr val="005057"/>
              </a:solidFill>
            </a:ln>
          </c:spPr>
          <c:marker>
            <c:symbol val="diamond"/>
            <c:size val="9"/>
            <c:spPr>
              <a:solidFill>
                <a:srgbClr val="E91818"/>
              </a:solidFill>
              <a:ln>
                <a:noFill/>
              </a:ln>
              <a:scene3d>
                <a:camera prst="orthographicFront"/>
                <a:lightRig rig="threePt" dir="t"/>
              </a:scene3d>
              <a:sp3d>
                <a:bevelT/>
              </a:sp3d>
            </c:spPr>
          </c:marker>
          <c:dLbls>
            <c:dLbl>
              <c:idx val="0"/>
              <c:layout>
                <c:manualLayout>
                  <c:x val="-3.9537731460851114E-2"/>
                  <c:y val="-0.10340390478641449"/>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6FC-4556-9906-7F8660E6F437}"/>
                </c:ext>
              </c:extLst>
            </c:dLbl>
            <c:dLbl>
              <c:idx val="8"/>
              <c:numFmt formatCode="#,##0.0" sourceLinked="0"/>
              <c:spPr>
                <a:noFill/>
                <a:ln>
                  <a:noFill/>
                </a:ln>
                <a:effectLst/>
              </c:spPr>
              <c:txPr>
                <a:bodyPr/>
                <a:lstStyle/>
                <a:p>
                  <a:pPr>
                    <a:defRPr sz="1600" b="1">
                      <a:latin typeface="Helvetica" panose="020B0604020202020204" pitchFamily="34" charset="0"/>
                      <a:cs typeface="Helvetica" panose="020B0604020202020204" pitchFamily="34" charset="0"/>
                    </a:defRPr>
                  </a:pPr>
                  <a:endParaRPr lang="ru-RU"/>
                </a:p>
              </c:txPr>
              <c:dLblPos val="t"/>
              <c:showLegendKey val="0"/>
              <c:showVal val="1"/>
              <c:showCatName val="0"/>
              <c:showSerName val="0"/>
              <c:showPercent val="0"/>
              <c:showBubbleSize val="0"/>
              <c:extLst>
                <c:ext xmlns:c16="http://schemas.microsoft.com/office/drawing/2014/chart" uri="{C3380CC4-5D6E-409C-BE32-E72D297353CC}">
                  <c16:uniqueId val="{00000001-F6FC-4556-9906-7F8660E6F437}"/>
                </c:ext>
              </c:extLst>
            </c:dLbl>
            <c:numFmt formatCode="#,##0.0" sourceLinked="0"/>
            <c:spPr>
              <a:noFill/>
              <a:ln>
                <a:noFill/>
              </a:ln>
              <a:effectLst/>
            </c:spPr>
            <c:txPr>
              <a:bodyPr/>
              <a:lstStyle/>
              <a:p>
                <a:pPr>
                  <a:defRPr sz="1600">
                    <a:latin typeface="Helvetica" panose="020B0604020202020204" pitchFamily="34" charset="0"/>
                    <a:cs typeface="Helvetica" panose="020B0604020202020204" pitchFamily="34" charset="0"/>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Лист1!$A$2:$A$10</c:f>
              <c:strCache>
                <c:ptCount val="9"/>
                <c:pt idx="0">
                  <c:v>2010 г.</c:v>
                </c:pt>
                <c:pt idx="1">
                  <c:v>2011 г.</c:v>
                </c:pt>
                <c:pt idx="2">
                  <c:v>2012 г.</c:v>
                </c:pt>
                <c:pt idx="3">
                  <c:v>2013 г.</c:v>
                </c:pt>
                <c:pt idx="4">
                  <c:v>2014 г.</c:v>
                </c:pt>
                <c:pt idx="5">
                  <c:v>2015 г.</c:v>
                </c:pt>
                <c:pt idx="6">
                  <c:v>2016 г.</c:v>
                </c:pt>
                <c:pt idx="7">
                  <c:v>2017 г.</c:v>
                </c:pt>
                <c:pt idx="8">
                  <c:v>2018 г.</c:v>
                </c:pt>
              </c:strCache>
            </c:strRef>
          </c:cat>
          <c:val>
            <c:numRef>
              <c:f>Лист1!$B$2:$B$10</c:f>
              <c:numCache>
                <c:formatCode>General</c:formatCode>
                <c:ptCount val="9"/>
                <c:pt idx="0" formatCode="0\,0">
                  <c:v>60</c:v>
                </c:pt>
                <c:pt idx="1">
                  <c:v>57.7</c:v>
                </c:pt>
                <c:pt idx="2" formatCode="0\,0">
                  <c:v>55</c:v>
                </c:pt>
                <c:pt idx="3">
                  <c:v>47.7</c:v>
                </c:pt>
                <c:pt idx="4" formatCode="0\,0">
                  <c:v>50</c:v>
                </c:pt>
                <c:pt idx="5">
                  <c:v>48.3</c:v>
                </c:pt>
                <c:pt idx="6">
                  <c:v>40.6</c:v>
                </c:pt>
                <c:pt idx="7">
                  <c:v>41.5</c:v>
                </c:pt>
                <c:pt idx="8">
                  <c:v>44.2</c:v>
                </c:pt>
              </c:numCache>
            </c:numRef>
          </c:val>
          <c:smooth val="0"/>
          <c:extLst>
            <c:ext xmlns:c16="http://schemas.microsoft.com/office/drawing/2014/chart" uri="{C3380CC4-5D6E-409C-BE32-E72D297353CC}">
              <c16:uniqueId val="{00000000-0CC5-425D-A58B-C4AD06AA4974}"/>
            </c:ext>
          </c:extLst>
        </c:ser>
        <c:dLbls>
          <c:showLegendKey val="0"/>
          <c:showVal val="0"/>
          <c:showCatName val="0"/>
          <c:showSerName val="0"/>
          <c:showPercent val="0"/>
          <c:showBubbleSize val="0"/>
        </c:dLbls>
        <c:marker val="1"/>
        <c:smooth val="0"/>
        <c:axId val="95393280"/>
        <c:axId val="95394816"/>
      </c:lineChart>
      <c:catAx>
        <c:axId val="95393280"/>
        <c:scaling>
          <c:orientation val="minMax"/>
        </c:scaling>
        <c:delete val="0"/>
        <c:axPos val="b"/>
        <c:numFmt formatCode="General" sourceLinked="1"/>
        <c:majorTickMark val="out"/>
        <c:minorTickMark val="none"/>
        <c:tickLblPos val="nextTo"/>
        <c:txPr>
          <a:bodyPr/>
          <a:lstStyle/>
          <a:p>
            <a:pPr>
              <a:defRPr sz="1400">
                <a:latin typeface="Helvetica" panose="020B0604020202020204" pitchFamily="34" charset="0"/>
                <a:cs typeface="Helvetica" panose="020B0604020202020204" pitchFamily="34" charset="0"/>
              </a:defRPr>
            </a:pPr>
            <a:endParaRPr lang="ru-RU"/>
          </a:p>
        </c:txPr>
        <c:crossAx val="95394816"/>
        <c:crosses val="autoZero"/>
        <c:auto val="1"/>
        <c:lblAlgn val="ctr"/>
        <c:lblOffset val="100"/>
        <c:noMultiLvlLbl val="0"/>
      </c:catAx>
      <c:valAx>
        <c:axId val="95394816"/>
        <c:scaling>
          <c:orientation val="minMax"/>
          <c:max val="65"/>
          <c:min val="35"/>
        </c:scaling>
        <c:delete val="1"/>
        <c:axPos val="l"/>
        <c:numFmt formatCode="0\,0" sourceLinked="1"/>
        <c:majorTickMark val="out"/>
        <c:minorTickMark val="none"/>
        <c:tickLblPos val="none"/>
        <c:crossAx val="95393280"/>
        <c:crosses val="autoZero"/>
        <c:crossBetween val="between"/>
        <c:majorUnit val="10"/>
      </c:valAx>
      <c:spPr>
        <a:noFill/>
        <a:ln>
          <a:noFill/>
        </a:ln>
      </c:spPr>
    </c:plotArea>
    <c:plotVisOnly val="1"/>
    <c:dispBlanksAs val="gap"/>
    <c:showDLblsOverMax val="0"/>
  </c:chart>
  <c:spPr>
    <a:ln>
      <a:noFill/>
    </a:ln>
  </c:spPr>
  <c:txPr>
    <a:bodyPr/>
    <a:lstStyle/>
    <a:p>
      <a:pPr>
        <a:defRPr sz="1400">
          <a:latin typeface="Helvetica" pitchFamily="34" charset="0"/>
          <a:cs typeface="Helvetica" pitchFamily="34" charset="0"/>
        </a:defRPr>
      </a:pPr>
      <a:endParaRPr lang="ru-RU"/>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F87E0E-205D-40A5-A68A-CA2E1367B00F}"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ru-RU"/>
        </a:p>
      </dgm:t>
    </dgm:pt>
    <dgm:pt modelId="{19B28132-566C-409B-9FA1-5C0B590C125F}">
      <dgm:prSet phldrT="[Текст]" custT="1"/>
      <dgm:spPr/>
      <dgm:t>
        <a:bodyPr/>
        <a:lstStyle/>
        <a:p>
          <a:endParaRPr lang="ru-RU" sz="1400" dirty="0">
            <a:solidFill>
              <a:schemeClr val="bg1"/>
            </a:solidFill>
            <a:latin typeface="Helvetica" panose="020B0604020202020204" pitchFamily="34" charset="0"/>
            <a:cs typeface="Helvetica" panose="020B0604020202020204" pitchFamily="34" charset="0"/>
          </a:endParaRPr>
        </a:p>
      </dgm:t>
    </dgm:pt>
    <dgm:pt modelId="{2A2CB35F-6E02-4B0E-B4AF-69A30C601B71}" type="parTrans" cxnId="{22E70E33-C61B-49AD-966C-78EB69A68E33}">
      <dgm:prSet/>
      <dgm:spPr/>
      <dgm:t>
        <a:bodyPr/>
        <a:lstStyle/>
        <a:p>
          <a:endParaRPr lang="ru-RU" sz="1400">
            <a:latin typeface="Helvetica" panose="020B0604020202020204" pitchFamily="34" charset="0"/>
            <a:cs typeface="Helvetica" panose="020B0604020202020204" pitchFamily="34" charset="0"/>
          </a:endParaRPr>
        </a:p>
      </dgm:t>
    </dgm:pt>
    <dgm:pt modelId="{1A1A4547-746F-4E10-BDF5-92C8A3218A33}" type="sibTrans" cxnId="{22E70E33-C61B-49AD-966C-78EB69A68E33}">
      <dgm:prSet/>
      <dgm:spPr/>
      <dgm:t>
        <a:bodyPr/>
        <a:lstStyle/>
        <a:p>
          <a:endParaRPr lang="ru-RU" sz="1400">
            <a:latin typeface="Helvetica" panose="020B0604020202020204" pitchFamily="34" charset="0"/>
            <a:cs typeface="Helvetica" panose="020B0604020202020204" pitchFamily="34" charset="0"/>
          </a:endParaRPr>
        </a:p>
      </dgm:t>
    </dgm:pt>
    <dgm:pt modelId="{0E5EE917-F311-4E37-BD94-87A1F63EF008}">
      <dgm:prSet phldrT="[Текст]" custT="1"/>
      <dgm:spPr>
        <a:solidFill>
          <a:srgbClr val="13A399"/>
        </a:solidFill>
        <a:ln>
          <a:solidFill>
            <a:srgbClr val="13A399"/>
          </a:solidFill>
        </a:ln>
      </dgm:spPr>
      <dgm:t>
        <a:bodyPr/>
        <a:lstStyle/>
        <a:p>
          <a:r>
            <a:rPr lang="ru-RU" sz="1400" b="1" dirty="0">
              <a:solidFill>
                <a:schemeClr val="bg1"/>
              </a:solidFill>
              <a:latin typeface="Helvetica" panose="020B0604020202020204" pitchFamily="34" charset="0"/>
              <a:cs typeface="Helvetica" panose="020B0604020202020204" pitchFamily="34" charset="0"/>
            </a:rPr>
            <a:t>Работа в данном направлении уже проводится на государственном уровне</a:t>
          </a:r>
        </a:p>
      </dgm:t>
    </dgm:pt>
    <dgm:pt modelId="{B7BF879C-9A25-4EF3-B9AF-47DA86B1F2AC}" type="parTrans" cxnId="{3A21F5B3-612B-4FCC-9A45-EC6AD7A07883}">
      <dgm:prSet/>
      <dgm:spPr/>
      <dgm:t>
        <a:bodyPr/>
        <a:lstStyle/>
        <a:p>
          <a:endParaRPr lang="ru-RU" sz="1400">
            <a:latin typeface="Helvetica" panose="020B0604020202020204" pitchFamily="34" charset="0"/>
            <a:cs typeface="Helvetica" panose="020B0604020202020204" pitchFamily="34" charset="0"/>
          </a:endParaRPr>
        </a:p>
      </dgm:t>
    </dgm:pt>
    <dgm:pt modelId="{1A4E5D9A-B878-4F4C-8F91-3D39DEBB1A94}" type="sibTrans" cxnId="{3A21F5B3-612B-4FCC-9A45-EC6AD7A07883}">
      <dgm:prSet/>
      <dgm:spPr/>
      <dgm:t>
        <a:bodyPr/>
        <a:lstStyle/>
        <a:p>
          <a:endParaRPr lang="ru-RU" sz="1400">
            <a:latin typeface="Helvetica" panose="020B0604020202020204" pitchFamily="34" charset="0"/>
            <a:cs typeface="Helvetica" panose="020B0604020202020204" pitchFamily="34" charset="0"/>
          </a:endParaRPr>
        </a:p>
      </dgm:t>
    </dgm:pt>
    <dgm:pt modelId="{866DEA7B-88DB-4D0D-8A3E-67D2079AD971}">
      <dgm:prSet phldrT="[Текст]" custT="1"/>
      <dgm:spPr/>
      <dgm:t>
        <a:bodyPr/>
        <a:lstStyle/>
        <a:p>
          <a:endParaRPr lang="ru-RU" sz="1400" dirty="0">
            <a:solidFill>
              <a:schemeClr val="bg1"/>
            </a:solidFill>
            <a:latin typeface="Helvetica" panose="020B0604020202020204" pitchFamily="34" charset="0"/>
            <a:cs typeface="Helvetica" panose="020B0604020202020204" pitchFamily="34" charset="0"/>
          </a:endParaRPr>
        </a:p>
      </dgm:t>
    </dgm:pt>
    <dgm:pt modelId="{54495517-18DA-4383-90BE-08C27BD6B771}" type="parTrans" cxnId="{A0516AE7-91AE-40E9-B2C8-EF1C6EB58C60}">
      <dgm:prSet/>
      <dgm:spPr/>
      <dgm:t>
        <a:bodyPr/>
        <a:lstStyle/>
        <a:p>
          <a:endParaRPr lang="ru-RU" sz="1400">
            <a:latin typeface="Helvetica" panose="020B0604020202020204" pitchFamily="34" charset="0"/>
            <a:cs typeface="Helvetica" panose="020B0604020202020204" pitchFamily="34" charset="0"/>
          </a:endParaRPr>
        </a:p>
      </dgm:t>
    </dgm:pt>
    <dgm:pt modelId="{4BD97983-3F0C-45BF-8E41-717129E368CE}" type="sibTrans" cxnId="{A0516AE7-91AE-40E9-B2C8-EF1C6EB58C60}">
      <dgm:prSet/>
      <dgm:spPr/>
      <dgm:t>
        <a:bodyPr/>
        <a:lstStyle/>
        <a:p>
          <a:endParaRPr lang="ru-RU" sz="1400">
            <a:latin typeface="Helvetica" panose="020B0604020202020204" pitchFamily="34" charset="0"/>
            <a:cs typeface="Helvetica" panose="020B0604020202020204" pitchFamily="34" charset="0"/>
          </a:endParaRPr>
        </a:p>
      </dgm:t>
    </dgm:pt>
    <dgm:pt modelId="{959DAAD0-1550-4AC1-980F-142A7E456045}">
      <dgm:prSet custT="1"/>
      <dgm:spPr>
        <a:solidFill>
          <a:srgbClr val="13A399"/>
        </a:solidFill>
        <a:ln>
          <a:solidFill>
            <a:srgbClr val="13A399"/>
          </a:solidFill>
        </a:ln>
      </dgm:spPr>
      <dgm:t>
        <a:bodyPr/>
        <a:lstStyle/>
        <a:p>
          <a:r>
            <a:rPr lang="ru-RU" sz="1400" b="1" dirty="0">
              <a:solidFill>
                <a:schemeClr val="bg1"/>
              </a:solidFill>
              <a:latin typeface="Helvetica" panose="020B0604020202020204" pitchFamily="34" charset="0"/>
              <a:cs typeface="Helvetica" panose="020B0604020202020204" pitchFamily="34" charset="0"/>
            </a:rPr>
            <a:t>Не считаю необходимым (мне это не нужно)</a:t>
          </a:r>
        </a:p>
      </dgm:t>
    </dgm:pt>
    <dgm:pt modelId="{07DE8147-93A9-44FD-AAE0-ED3B9F02DD77}" type="parTrans" cxnId="{9CFE761C-7854-49FA-A1A0-7873E7DE762E}">
      <dgm:prSet/>
      <dgm:spPr/>
      <dgm:t>
        <a:bodyPr/>
        <a:lstStyle/>
        <a:p>
          <a:endParaRPr lang="ru-RU" sz="1400">
            <a:latin typeface="Helvetica" panose="020B0604020202020204" pitchFamily="34" charset="0"/>
            <a:cs typeface="Helvetica" panose="020B0604020202020204" pitchFamily="34" charset="0"/>
          </a:endParaRPr>
        </a:p>
      </dgm:t>
    </dgm:pt>
    <dgm:pt modelId="{5E1C3A86-BD12-4EAD-8362-D259D41CEDEC}" type="sibTrans" cxnId="{9CFE761C-7854-49FA-A1A0-7873E7DE762E}">
      <dgm:prSet/>
      <dgm:spPr/>
      <dgm:t>
        <a:bodyPr/>
        <a:lstStyle/>
        <a:p>
          <a:endParaRPr lang="ru-RU" sz="1400">
            <a:latin typeface="Helvetica" panose="020B0604020202020204" pitchFamily="34" charset="0"/>
            <a:cs typeface="Helvetica" panose="020B0604020202020204" pitchFamily="34" charset="0"/>
          </a:endParaRPr>
        </a:p>
      </dgm:t>
    </dgm:pt>
    <dgm:pt modelId="{D1F4D88C-7FBD-4BBA-9D9E-9E7AEFCB6426}">
      <dgm:prSet phldrT="[Текст]" custT="1"/>
      <dgm:spPr>
        <a:solidFill>
          <a:srgbClr val="13A399"/>
        </a:solidFill>
        <a:ln>
          <a:solidFill>
            <a:srgbClr val="13A399"/>
          </a:solidFill>
        </a:ln>
      </dgm:spPr>
      <dgm:t>
        <a:bodyPr/>
        <a:lstStyle/>
        <a:p>
          <a:r>
            <a:rPr lang="ru-RU" sz="1400" b="1" dirty="0">
              <a:solidFill>
                <a:schemeClr val="bg1"/>
              </a:solidFill>
              <a:latin typeface="Helvetica" panose="020B0604020202020204" pitchFamily="34" charset="0"/>
              <a:cs typeface="Helvetica" panose="020B0604020202020204" pitchFamily="34" charset="0"/>
            </a:rPr>
            <a:t>Это слишком рискованно для меня и для членов моей семьи</a:t>
          </a:r>
        </a:p>
      </dgm:t>
    </dgm:pt>
    <dgm:pt modelId="{88A2CCD6-0EFE-4EC4-812E-071D6D9CBE58}" type="parTrans" cxnId="{E61097F6-3F1C-4EDA-AD2D-C8C644D93894}">
      <dgm:prSet/>
      <dgm:spPr/>
      <dgm:t>
        <a:bodyPr/>
        <a:lstStyle/>
        <a:p>
          <a:endParaRPr lang="ru-RU" sz="1400">
            <a:latin typeface="Helvetica" panose="020B0604020202020204" pitchFamily="34" charset="0"/>
            <a:cs typeface="Helvetica" panose="020B0604020202020204" pitchFamily="34" charset="0"/>
          </a:endParaRPr>
        </a:p>
      </dgm:t>
    </dgm:pt>
    <dgm:pt modelId="{E769AE61-E401-4436-99D6-97006D691678}" type="sibTrans" cxnId="{E61097F6-3F1C-4EDA-AD2D-C8C644D93894}">
      <dgm:prSet/>
      <dgm:spPr/>
      <dgm:t>
        <a:bodyPr/>
        <a:lstStyle/>
        <a:p>
          <a:endParaRPr lang="ru-RU" sz="1400">
            <a:latin typeface="Helvetica" panose="020B0604020202020204" pitchFamily="34" charset="0"/>
            <a:cs typeface="Helvetica" panose="020B0604020202020204" pitchFamily="34" charset="0"/>
          </a:endParaRPr>
        </a:p>
      </dgm:t>
    </dgm:pt>
    <dgm:pt modelId="{94EE1D68-AA06-4130-B7F2-98816203C4EA}">
      <dgm:prSet phldrT="[Текст]" custT="1"/>
      <dgm:spPr>
        <a:solidFill>
          <a:srgbClr val="13A399"/>
        </a:solidFill>
        <a:ln>
          <a:solidFill>
            <a:srgbClr val="13A399"/>
          </a:solidFill>
        </a:ln>
      </dgm:spPr>
      <dgm:t>
        <a:bodyPr/>
        <a:lstStyle/>
        <a:p>
          <a:r>
            <a:rPr lang="ru-RU" sz="1400" b="1" dirty="0">
              <a:solidFill>
                <a:schemeClr val="bg1"/>
              </a:solidFill>
              <a:latin typeface="Helvetica" panose="020B0604020202020204" pitchFamily="34" charset="0"/>
              <a:cs typeface="Helvetica" panose="020B0604020202020204" pitchFamily="34" charset="0"/>
            </a:rPr>
            <a:t>Считаю, что результатов не будет / по выявленным фактам коррупции проверки будут формальными</a:t>
          </a:r>
        </a:p>
      </dgm:t>
    </dgm:pt>
    <dgm:pt modelId="{0D133BD7-9AD7-4498-9157-4693BE174BAA}" type="parTrans" cxnId="{B1135EC5-9AE6-4C7B-AE0F-B67D41C3E74D}">
      <dgm:prSet/>
      <dgm:spPr/>
      <dgm:t>
        <a:bodyPr/>
        <a:lstStyle/>
        <a:p>
          <a:endParaRPr lang="ru-RU" sz="1400">
            <a:latin typeface="Helvetica" panose="020B0604020202020204" pitchFamily="34" charset="0"/>
            <a:cs typeface="Helvetica" panose="020B0604020202020204" pitchFamily="34" charset="0"/>
          </a:endParaRPr>
        </a:p>
      </dgm:t>
    </dgm:pt>
    <dgm:pt modelId="{7047C94C-DFE9-4614-A98B-DB34BA46EE57}" type="sibTrans" cxnId="{B1135EC5-9AE6-4C7B-AE0F-B67D41C3E74D}">
      <dgm:prSet/>
      <dgm:spPr/>
      <dgm:t>
        <a:bodyPr/>
        <a:lstStyle/>
        <a:p>
          <a:endParaRPr lang="ru-RU" sz="1400">
            <a:latin typeface="Helvetica" panose="020B0604020202020204" pitchFamily="34" charset="0"/>
            <a:cs typeface="Helvetica" panose="020B0604020202020204" pitchFamily="34" charset="0"/>
          </a:endParaRPr>
        </a:p>
      </dgm:t>
    </dgm:pt>
    <dgm:pt modelId="{23D5504C-64CA-4DAF-9569-CEEE83CD4366}">
      <dgm:prSet phldrT="[Текст]" custT="1"/>
      <dgm:spPr/>
      <dgm:t>
        <a:bodyPr/>
        <a:lstStyle/>
        <a:p>
          <a:endParaRPr lang="ru-RU" sz="1400" dirty="0">
            <a:latin typeface="Helvetica" panose="020B0604020202020204" pitchFamily="34" charset="0"/>
            <a:cs typeface="Helvetica" panose="020B0604020202020204" pitchFamily="34" charset="0"/>
          </a:endParaRPr>
        </a:p>
      </dgm:t>
    </dgm:pt>
    <dgm:pt modelId="{7E062611-0B21-457E-B197-CCBB5EE405BB}" type="parTrans" cxnId="{232DE1BA-3DD5-4057-B391-D9330A3A000D}">
      <dgm:prSet/>
      <dgm:spPr/>
      <dgm:t>
        <a:bodyPr/>
        <a:lstStyle/>
        <a:p>
          <a:endParaRPr lang="ru-RU" sz="1400">
            <a:latin typeface="Helvetica" panose="020B0604020202020204" pitchFamily="34" charset="0"/>
            <a:cs typeface="Helvetica" panose="020B0604020202020204" pitchFamily="34" charset="0"/>
          </a:endParaRPr>
        </a:p>
      </dgm:t>
    </dgm:pt>
    <dgm:pt modelId="{1FB13115-0E0B-4013-B638-8805E2F73206}" type="sibTrans" cxnId="{232DE1BA-3DD5-4057-B391-D9330A3A000D}">
      <dgm:prSet/>
      <dgm:spPr/>
      <dgm:t>
        <a:bodyPr/>
        <a:lstStyle/>
        <a:p>
          <a:endParaRPr lang="ru-RU" sz="1400">
            <a:latin typeface="Helvetica" panose="020B0604020202020204" pitchFamily="34" charset="0"/>
            <a:cs typeface="Helvetica" panose="020B0604020202020204" pitchFamily="34" charset="0"/>
          </a:endParaRPr>
        </a:p>
      </dgm:t>
    </dgm:pt>
    <dgm:pt modelId="{DE273B1D-E915-4392-862F-3DA732370CA7}">
      <dgm:prSet phldrT="[Текст]" custT="1"/>
      <dgm:spPr/>
      <dgm:t>
        <a:bodyPr/>
        <a:lstStyle/>
        <a:p>
          <a:endParaRPr lang="ru-RU" sz="1400" dirty="0">
            <a:latin typeface="Helvetica" panose="020B0604020202020204" pitchFamily="34" charset="0"/>
            <a:cs typeface="Helvetica" panose="020B0604020202020204" pitchFamily="34" charset="0"/>
          </a:endParaRPr>
        </a:p>
      </dgm:t>
    </dgm:pt>
    <dgm:pt modelId="{E96C6198-892C-4E63-833D-B8063B7997D3}" type="parTrans" cxnId="{F6E12943-24DD-4F2E-9D11-6BAF683CB5BC}">
      <dgm:prSet/>
      <dgm:spPr/>
      <dgm:t>
        <a:bodyPr/>
        <a:lstStyle/>
        <a:p>
          <a:endParaRPr lang="ru-RU" sz="1400">
            <a:latin typeface="Helvetica" panose="020B0604020202020204" pitchFamily="34" charset="0"/>
            <a:cs typeface="Helvetica" panose="020B0604020202020204" pitchFamily="34" charset="0"/>
          </a:endParaRPr>
        </a:p>
      </dgm:t>
    </dgm:pt>
    <dgm:pt modelId="{077C7F70-9619-4C9B-9C99-6974C29CED35}" type="sibTrans" cxnId="{F6E12943-24DD-4F2E-9D11-6BAF683CB5BC}">
      <dgm:prSet/>
      <dgm:spPr/>
      <dgm:t>
        <a:bodyPr/>
        <a:lstStyle/>
        <a:p>
          <a:endParaRPr lang="ru-RU" sz="1400">
            <a:latin typeface="Helvetica" panose="020B0604020202020204" pitchFamily="34" charset="0"/>
            <a:cs typeface="Helvetica" panose="020B0604020202020204" pitchFamily="34" charset="0"/>
          </a:endParaRPr>
        </a:p>
      </dgm:t>
    </dgm:pt>
    <dgm:pt modelId="{7F86537B-1FFE-4B54-A7D2-9AF3F5D0747B}">
      <dgm:prSet phldrT="[Текст]" custT="1"/>
      <dgm:spPr/>
      <dgm:t>
        <a:bodyPr/>
        <a:lstStyle/>
        <a:p>
          <a:endParaRPr lang="ru-RU" sz="1400" dirty="0">
            <a:solidFill>
              <a:schemeClr val="bg1"/>
            </a:solidFill>
            <a:latin typeface="Helvetica" panose="020B0604020202020204" pitchFamily="34" charset="0"/>
            <a:cs typeface="Helvetica" panose="020B0604020202020204" pitchFamily="34" charset="0"/>
          </a:endParaRPr>
        </a:p>
      </dgm:t>
    </dgm:pt>
    <dgm:pt modelId="{182DAB7C-3772-4525-A5B9-5A04AB98784F}" type="sibTrans" cxnId="{4AED805B-9C69-4E2E-86B6-8CFB24EF021C}">
      <dgm:prSet/>
      <dgm:spPr/>
      <dgm:t>
        <a:bodyPr/>
        <a:lstStyle/>
        <a:p>
          <a:endParaRPr lang="ru-RU" sz="1400">
            <a:latin typeface="Helvetica" panose="020B0604020202020204" pitchFamily="34" charset="0"/>
            <a:cs typeface="Helvetica" panose="020B0604020202020204" pitchFamily="34" charset="0"/>
          </a:endParaRPr>
        </a:p>
      </dgm:t>
    </dgm:pt>
    <dgm:pt modelId="{5B616173-9977-4106-9F39-B774144FCB1A}" type="parTrans" cxnId="{4AED805B-9C69-4E2E-86B6-8CFB24EF021C}">
      <dgm:prSet/>
      <dgm:spPr/>
      <dgm:t>
        <a:bodyPr/>
        <a:lstStyle/>
        <a:p>
          <a:endParaRPr lang="ru-RU" sz="1400">
            <a:latin typeface="Helvetica" panose="020B0604020202020204" pitchFamily="34" charset="0"/>
            <a:cs typeface="Helvetica" panose="020B0604020202020204" pitchFamily="34" charset="0"/>
          </a:endParaRPr>
        </a:p>
      </dgm:t>
    </dgm:pt>
    <dgm:pt modelId="{239FB89B-38A3-4F22-A2EC-A03E85EB05C2}">
      <dgm:prSet phldrT="[Текст]" custT="1"/>
      <dgm:spPr>
        <a:solidFill>
          <a:srgbClr val="13A399"/>
        </a:solidFill>
        <a:ln>
          <a:solidFill>
            <a:srgbClr val="13A399"/>
          </a:solidFill>
        </a:ln>
      </dgm:spPr>
      <dgm:t>
        <a:bodyPr/>
        <a:lstStyle/>
        <a:p>
          <a:r>
            <a:rPr lang="ru-RU" sz="1400" b="1" dirty="0">
              <a:solidFill>
                <a:schemeClr val="bg1"/>
              </a:solidFill>
              <a:latin typeface="Helvetica" panose="020B0604020202020204" pitchFamily="34" charset="0"/>
              <a:cs typeface="Helvetica" panose="020B0604020202020204" pitchFamily="34" charset="0"/>
            </a:rPr>
            <a:t>У граждан нет достаточных полномочий / работу в данном направлении должны осуществлять только специализированные органы </a:t>
          </a:r>
        </a:p>
      </dgm:t>
    </dgm:pt>
    <dgm:pt modelId="{9CF42F35-D8FC-44A4-ADBD-2AC370830053}" type="sibTrans" cxnId="{E990D4B7-512D-49FA-8644-13E9BACF7384}">
      <dgm:prSet/>
      <dgm:spPr/>
      <dgm:t>
        <a:bodyPr/>
        <a:lstStyle/>
        <a:p>
          <a:endParaRPr lang="ru-RU" sz="1400">
            <a:latin typeface="Helvetica" panose="020B0604020202020204" pitchFamily="34" charset="0"/>
            <a:cs typeface="Helvetica" panose="020B0604020202020204" pitchFamily="34" charset="0"/>
          </a:endParaRPr>
        </a:p>
      </dgm:t>
    </dgm:pt>
    <dgm:pt modelId="{72023289-39CC-437B-B28F-4C485F5D7C4B}" type="parTrans" cxnId="{E990D4B7-512D-49FA-8644-13E9BACF7384}">
      <dgm:prSet/>
      <dgm:spPr/>
      <dgm:t>
        <a:bodyPr/>
        <a:lstStyle/>
        <a:p>
          <a:endParaRPr lang="ru-RU" sz="1400">
            <a:latin typeface="Helvetica" panose="020B0604020202020204" pitchFamily="34" charset="0"/>
            <a:cs typeface="Helvetica" panose="020B0604020202020204" pitchFamily="34" charset="0"/>
          </a:endParaRPr>
        </a:p>
      </dgm:t>
    </dgm:pt>
    <dgm:pt modelId="{A5CC4AD9-7650-4B2B-AA93-92D05AEF6FEF}" type="pres">
      <dgm:prSet presAssocID="{D0F87E0E-205D-40A5-A68A-CA2E1367B00F}" presName="Name0" presStyleCnt="0">
        <dgm:presLayoutVars>
          <dgm:chMax/>
          <dgm:chPref/>
          <dgm:dir/>
        </dgm:presLayoutVars>
      </dgm:prSet>
      <dgm:spPr/>
    </dgm:pt>
    <dgm:pt modelId="{9245DA67-54B1-45CC-979D-471541D83BD0}" type="pres">
      <dgm:prSet presAssocID="{7F86537B-1FFE-4B54-A7D2-9AF3F5D0747B}" presName="parenttextcomposite" presStyleCnt="0"/>
      <dgm:spPr/>
    </dgm:pt>
    <dgm:pt modelId="{57F5E597-2D53-4CB6-A35E-E74303153800}" type="pres">
      <dgm:prSet presAssocID="{7F86537B-1FFE-4B54-A7D2-9AF3F5D0747B}" presName="parenttext" presStyleLbl="revTx" presStyleIdx="0" presStyleCnt="5">
        <dgm:presLayoutVars>
          <dgm:chMax/>
          <dgm:chPref val="2"/>
          <dgm:bulletEnabled val="1"/>
        </dgm:presLayoutVars>
      </dgm:prSet>
      <dgm:spPr/>
    </dgm:pt>
    <dgm:pt modelId="{066E62EC-671B-4031-A817-98798DEFCC0E}" type="pres">
      <dgm:prSet presAssocID="{7F86537B-1FFE-4B54-A7D2-9AF3F5D0747B}" presName="composite" presStyleCnt="0"/>
      <dgm:spPr/>
    </dgm:pt>
    <dgm:pt modelId="{4396F4D0-E1AA-4DFA-983D-B5FAAEB7D048}" type="pres">
      <dgm:prSet presAssocID="{7F86537B-1FFE-4B54-A7D2-9AF3F5D0747B}" presName="chevron1" presStyleLbl="alignNode1" presStyleIdx="0" presStyleCnt="35"/>
      <dgm:spPr>
        <a:solidFill>
          <a:srgbClr val="EC513F"/>
        </a:solidFill>
        <a:ln>
          <a:solidFill>
            <a:srgbClr val="EC513F"/>
          </a:solidFill>
        </a:ln>
      </dgm:spPr>
    </dgm:pt>
    <dgm:pt modelId="{9415F155-6532-40E2-BDE2-E7F0EE422A97}" type="pres">
      <dgm:prSet presAssocID="{7F86537B-1FFE-4B54-A7D2-9AF3F5D0747B}" presName="chevron2" presStyleLbl="alignNode1" presStyleIdx="1" presStyleCnt="35"/>
      <dgm:spPr>
        <a:solidFill>
          <a:srgbClr val="EC513F"/>
        </a:solidFill>
        <a:ln>
          <a:solidFill>
            <a:srgbClr val="EC513F"/>
          </a:solidFill>
        </a:ln>
      </dgm:spPr>
    </dgm:pt>
    <dgm:pt modelId="{B3E83A79-6C3D-4AAA-92DA-227D2A9002E3}" type="pres">
      <dgm:prSet presAssocID="{7F86537B-1FFE-4B54-A7D2-9AF3F5D0747B}" presName="chevron3" presStyleLbl="alignNode1" presStyleIdx="2" presStyleCnt="35"/>
      <dgm:spPr>
        <a:solidFill>
          <a:srgbClr val="EC513F"/>
        </a:solidFill>
        <a:ln>
          <a:solidFill>
            <a:srgbClr val="EC513F"/>
          </a:solidFill>
        </a:ln>
      </dgm:spPr>
    </dgm:pt>
    <dgm:pt modelId="{20C2AE90-CDC9-40EA-961B-C75517F0FBB8}" type="pres">
      <dgm:prSet presAssocID="{7F86537B-1FFE-4B54-A7D2-9AF3F5D0747B}" presName="chevron4" presStyleLbl="alignNode1" presStyleIdx="3" presStyleCnt="35"/>
      <dgm:spPr>
        <a:solidFill>
          <a:srgbClr val="EC513F"/>
        </a:solidFill>
        <a:ln>
          <a:solidFill>
            <a:srgbClr val="EC513F"/>
          </a:solidFill>
        </a:ln>
      </dgm:spPr>
    </dgm:pt>
    <dgm:pt modelId="{D908BE04-CE72-452C-8DC0-8D98AF14CAC7}" type="pres">
      <dgm:prSet presAssocID="{7F86537B-1FFE-4B54-A7D2-9AF3F5D0747B}" presName="chevron5" presStyleLbl="alignNode1" presStyleIdx="4" presStyleCnt="35"/>
      <dgm:spPr>
        <a:solidFill>
          <a:srgbClr val="EC513F"/>
        </a:solidFill>
        <a:ln>
          <a:solidFill>
            <a:srgbClr val="EC513F"/>
          </a:solidFill>
        </a:ln>
      </dgm:spPr>
    </dgm:pt>
    <dgm:pt modelId="{73C156CC-CFAA-403A-896B-E14C259BBFD1}" type="pres">
      <dgm:prSet presAssocID="{7F86537B-1FFE-4B54-A7D2-9AF3F5D0747B}" presName="chevron6" presStyleLbl="alignNode1" presStyleIdx="5" presStyleCnt="35"/>
      <dgm:spPr>
        <a:solidFill>
          <a:srgbClr val="EC513F"/>
        </a:solidFill>
        <a:ln>
          <a:solidFill>
            <a:srgbClr val="EC513F"/>
          </a:solidFill>
        </a:ln>
      </dgm:spPr>
    </dgm:pt>
    <dgm:pt modelId="{7F223317-43F3-480A-9577-266A73A95F57}" type="pres">
      <dgm:prSet presAssocID="{7F86537B-1FFE-4B54-A7D2-9AF3F5D0747B}" presName="chevron7" presStyleLbl="alignNode1" presStyleIdx="6" presStyleCnt="35"/>
      <dgm:spPr>
        <a:solidFill>
          <a:srgbClr val="EC513F"/>
        </a:solidFill>
        <a:ln>
          <a:solidFill>
            <a:srgbClr val="EC513F"/>
          </a:solidFill>
        </a:ln>
      </dgm:spPr>
    </dgm:pt>
    <dgm:pt modelId="{2D5AB780-8775-44DB-BF27-E8925C2D3D8B}" type="pres">
      <dgm:prSet presAssocID="{7F86537B-1FFE-4B54-A7D2-9AF3F5D0747B}" presName="childtext" presStyleLbl="solidFgAcc1" presStyleIdx="0" presStyleCnt="5" custScaleX="217655">
        <dgm:presLayoutVars>
          <dgm:chMax/>
          <dgm:chPref val="0"/>
          <dgm:bulletEnabled val="1"/>
        </dgm:presLayoutVars>
      </dgm:prSet>
      <dgm:spPr/>
    </dgm:pt>
    <dgm:pt modelId="{21D87BC9-CE64-4393-A6FA-1C1B85C40843}" type="pres">
      <dgm:prSet presAssocID="{182DAB7C-3772-4525-A5B9-5A04AB98784F}" presName="sibTrans" presStyleCnt="0"/>
      <dgm:spPr/>
    </dgm:pt>
    <dgm:pt modelId="{4D451794-5173-4689-A6AE-57170F22576F}" type="pres">
      <dgm:prSet presAssocID="{19B28132-566C-409B-9FA1-5C0B590C125F}" presName="parenttextcomposite" presStyleCnt="0"/>
      <dgm:spPr/>
    </dgm:pt>
    <dgm:pt modelId="{12A05678-D917-4B35-8C68-061B4A7F774E}" type="pres">
      <dgm:prSet presAssocID="{19B28132-566C-409B-9FA1-5C0B590C125F}" presName="parenttext" presStyleLbl="revTx" presStyleIdx="1" presStyleCnt="5">
        <dgm:presLayoutVars>
          <dgm:chMax/>
          <dgm:chPref val="2"/>
          <dgm:bulletEnabled val="1"/>
        </dgm:presLayoutVars>
      </dgm:prSet>
      <dgm:spPr/>
    </dgm:pt>
    <dgm:pt modelId="{AC3AC7B7-C85C-4390-A0FB-9404233197C5}" type="pres">
      <dgm:prSet presAssocID="{19B28132-566C-409B-9FA1-5C0B590C125F}" presName="composite" presStyleCnt="0"/>
      <dgm:spPr/>
    </dgm:pt>
    <dgm:pt modelId="{38A43839-1D30-4D70-8EFE-3FFBC4803FC9}" type="pres">
      <dgm:prSet presAssocID="{19B28132-566C-409B-9FA1-5C0B590C125F}" presName="chevron1" presStyleLbl="alignNode1" presStyleIdx="7" presStyleCnt="35"/>
      <dgm:spPr>
        <a:solidFill>
          <a:srgbClr val="EC513F"/>
        </a:solidFill>
        <a:ln>
          <a:solidFill>
            <a:srgbClr val="EC513F"/>
          </a:solidFill>
        </a:ln>
      </dgm:spPr>
    </dgm:pt>
    <dgm:pt modelId="{90CBB715-B7DC-44BC-9615-BFA5B8B30B3A}" type="pres">
      <dgm:prSet presAssocID="{19B28132-566C-409B-9FA1-5C0B590C125F}" presName="chevron2" presStyleLbl="alignNode1" presStyleIdx="8" presStyleCnt="35"/>
      <dgm:spPr>
        <a:solidFill>
          <a:srgbClr val="EC513F"/>
        </a:solidFill>
        <a:ln>
          <a:solidFill>
            <a:srgbClr val="EC513F"/>
          </a:solidFill>
        </a:ln>
      </dgm:spPr>
    </dgm:pt>
    <dgm:pt modelId="{C5496C00-A660-4D5B-A401-C10B43AF2AB3}" type="pres">
      <dgm:prSet presAssocID="{19B28132-566C-409B-9FA1-5C0B590C125F}" presName="chevron3" presStyleLbl="alignNode1" presStyleIdx="9" presStyleCnt="35"/>
      <dgm:spPr>
        <a:solidFill>
          <a:srgbClr val="EC513F"/>
        </a:solidFill>
        <a:ln>
          <a:solidFill>
            <a:srgbClr val="EC513F"/>
          </a:solidFill>
        </a:ln>
      </dgm:spPr>
    </dgm:pt>
    <dgm:pt modelId="{1EF332D0-AB23-4E14-ACDB-522721EC556A}" type="pres">
      <dgm:prSet presAssocID="{19B28132-566C-409B-9FA1-5C0B590C125F}" presName="chevron4" presStyleLbl="alignNode1" presStyleIdx="10" presStyleCnt="35"/>
      <dgm:spPr>
        <a:solidFill>
          <a:srgbClr val="EC513F"/>
        </a:solidFill>
        <a:ln>
          <a:solidFill>
            <a:srgbClr val="EC513F"/>
          </a:solidFill>
        </a:ln>
      </dgm:spPr>
    </dgm:pt>
    <dgm:pt modelId="{D529B6B1-3060-4FB1-9525-EE0B57F93628}" type="pres">
      <dgm:prSet presAssocID="{19B28132-566C-409B-9FA1-5C0B590C125F}" presName="chevron5" presStyleLbl="alignNode1" presStyleIdx="11" presStyleCnt="35"/>
      <dgm:spPr>
        <a:solidFill>
          <a:srgbClr val="EC513F"/>
        </a:solidFill>
        <a:ln>
          <a:solidFill>
            <a:srgbClr val="EC513F"/>
          </a:solidFill>
        </a:ln>
      </dgm:spPr>
    </dgm:pt>
    <dgm:pt modelId="{1E2278A8-8A30-400B-BB12-9F2EF1F52DA2}" type="pres">
      <dgm:prSet presAssocID="{19B28132-566C-409B-9FA1-5C0B590C125F}" presName="chevron6" presStyleLbl="alignNode1" presStyleIdx="12" presStyleCnt="35"/>
      <dgm:spPr>
        <a:solidFill>
          <a:srgbClr val="EC513F"/>
        </a:solidFill>
        <a:ln>
          <a:solidFill>
            <a:srgbClr val="EC513F"/>
          </a:solidFill>
        </a:ln>
      </dgm:spPr>
    </dgm:pt>
    <dgm:pt modelId="{8144E76C-C2D8-44A5-9EE8-E7888C6D07B7}" type="pres">
      <dgm:prSet presAssocID="{19B28132-566C-409B-9FA1-5C0B590C125F}" presName="chevron7" presStyleLbl="alignNode1" presStyleIdx="13" presStyleCnt="35"/>
      <dgm:spPr>
        <a:solidFill>
          <a:srgbClr val="EC513F"/>
        </a:solidFill>
        <a:ln>
          <a:solidFill>
            <a:srgbClr val="FF0000"/>
          </a:solidFill>
        </a:ln>
      </dgm:spPr>
    </dgm:pt>
    <dgm:pt modelId="{FDE93623-CAD1-4B28-8B46-33D25262A885}" type="pres">
      <dgm:prSet presAssocID="{19B28132-566C-409B-9FA1-5C0B590C125F}" presName="childtext" presStyleLbl="solidFgAcc1" presStyleIdx="1" presStyleCnt="5" custScaleX="215687">
        <dgm:presLayoutVars>
          <dgm:chMax/>
          <dgm:chPref val="0"/>
          <dgm:bulletEnabled val="1"/>
        </dgm:presLayoutVars>
      </dgm:prSet>
      <dgm:spPr/>
    </dgm:pt>
    <dgm:pt modelId="{35EA10F1-41CD-4145-8DE7-3DE04108E807}" type="pres">
      <dgm:prSet presAssocID="{1A1A4547-746F-4E10-BDF5-92C8A3218A33}" presName="sibTrans" presStyleCnt="0"/>
      <dgm:spPr/>
    </dgm:pt>
    <dgm:pt modelId="{12555990-3835-4A34-A651-0F2DDF088682}" type="pres">
      <dgm:prSet presAssocID="{866DEA7B-88DB-4D0D-8A3E-67D2079AD971}" presName="parenttextcomposite" presStyleCnt="0"/>
      <dgm:spPr/>
    </dgm:pt>
    <dgm:pt modelId="{7CE08DA4-4568-4228-A486-09E2415C26A3}" type="pres">
      <dgm:prSet presAssocID="{866DEA7B-88DB-4D0D-8A3E-67D2079AD971}" presName="parenttext" presStyleLbl="revTx" presStyleIdx="2" presStyleCnt="5">
        <dgm:presLayoutVars>
          <dgm:chMax/>
          <dgm:chPref val="2"/>
          <dgm:bulletEnabled val="1"/>
        </dgm:presLayoutVars>
      </dgm:prSet>
      <dgm:spPr/>
    </dgm:pt>
    <dgm:pt modelId="{116F4EDF-F58D-402B-9F02-B0C0B1E0DF0A}" type="pres">
      <dgm:prSet presAssocID="{866DEA7B-88DB-4D0D-8A3E-67D2079AD971}" presName="composite" presStyleCnt="0"/>
      <dgm:spPr/>
    </dgm:pt>
    <dgm:pt modelId="{4EF9A656-CCDA-4FCE-B354-FED45E1C3774}" type="pres">
      <dgm:prSet presAssocID="{866DEA7B-88DB-4D0D-8A3E-67D2079AD971}" presName="chevron1" presStyleLbl="alignNode1" presStyleIdx="14" presStyleCnt="35" custScaleY="142064"/>
      <dgm:spPr>
        <a:solidFill>
          <a:srgbClr val="EC513F"/>
        </a:solidFill>
        <a:ln>
          <a:solidFill>
            <a:srgbClr val="EC513F"/>
          </a:solidFill>
        </a:ln>
      </dgm:spPr>
    </dgm:pt>
    <dgm:pt modelId="{8E491E73-FE9D-40C7-8C25-EC23DE20D960}" type="pres">
      <dgm:prSet presAssocID="{866DEA7B-88DB-4D0D-8A3E-67D2079AD971}" presName="chevron2" presStyleLbl="alignNode1" presStyleIdx="15" presStyleCnt="35" custScaleY="145215"/>
      <dgm:spPr>
        <a:solidFill>
          <a:srgbClr val="EC513F"/>
        </a:solidFill>
        <a:ln>
          <a:solidFill>
            <a:srgbClr val="EC513F"/>
          </a:solidFill>
        </a:ln>
      </dgm:spPr>
    </dgm:pt>
    <dgm:pt modelId="{F3BB28FC-FD11-4FC0-8804-A02312891650}" type="pres">
      <dgm:prSet presAssocID="{866DEA7B-88DB-4D0D-8A3E-67D2079AD971}" presName="chevron3" presStyleLbl="alignNode1" presStyleIdx="16" presStyleCnt="35" custScaleY="145542"/>
      <dgm:spPr>
        <a:solidFill>
          <a:srgbClr val="EC513F"/>
        </a:solidFill>
        <a:ln>
          <a:solidFill>
            <a:srgbClr val="EC513F"/>
          </a:solidFill>
        </a:ln>
      </dgm:spPr>
    </dgm:pt>
    <dgm:pt modelId="{2AC497F3-DF4D-4ADA-ADDF-6CE8D36E4DD1}" type="pres">
      <dgm:prSet presAssocID="{866DEA7B-88DB-4D0D-8A3E-67D2079AD971}" presName="chevron4" presStyleLbl="alignNode1" presStyleIdx="17" presStyleCnt="35" custScaleY="145651"/>
      <dgm:spPr>
        <a:solidFill>
          <a:srgbClr val="EC513F"/>
        </a:solidFill>
        <a:ln>
          <a:solidFill>
            <a:srgbClr val="EC513F"/>
          </a:solidFill>
        </a:ln>
      </dgm:spPr>
    </dgm:pt>
    <dgm:pt modelId="{187E89CD-3C09-4F90-A5D1-278736B39020}" type="pres">
      <dgm:prSet presAssocID="{866DEA7B-88DB-4D0D-8A3E-67D2079AD971}" presName="chevron5" presStyleLbl="alignNode1" presStyleIdx="18" presStyleCnt="35" custScaleY="145651"/>
      <dgm:spPr>
        <a:solidFill>
          <a:srgbClr val="EC513F"/>
        </a:solidFill>
        <a:ln>
          <a:solidFill>
            <a:srgbClr val="EC513F"/>
          </a:solidFill>
        </a:ln>
      </dgm:spPr>
    </dgm:pt>
    <dgm:pt modelId="{F398343B-9899-4763-8ADE-523B736A6357}" type="pres">
      <dgm:prSet presAssocID="{866DEA7B-88DB-4D0D-8A3E-67D2079AD971}" presName="chevron6" presStyleLbl="alignNode1" presStyleIdx="19" presStyleCnt="35" custScaleY="145651"/>
      <dgm:spPr>
        <a:solidFill>
          <a:srgbClr val="EC513F"/>
        </a:solidFill>
        <a:ln>
          <a:solidFill>
            <a:srgbClr val="EC513F"/>
          </a:solidFill>
        </a:ln>
      </dgm:spPr>
    </dgm:pt>
    <dgm:pt modelId="{E9A4FB1C-F544-429A-AAD8-BFCE949219D2}" type="pres">
      <dgm:prSet presAssocID="{866DEA7B-88DB-4D0D-8A3E-67D2079AD971}" presName="chevron7" presStyleLbl="alignNode1" presStyleIdx="20" presStyleCnt="35" custScaleY="146847" custLinFactNeighborX="-2470" custLinFactNeighborY="598"/>
      <dgm:spPr>
        <a:solidFill>
          <a:srgbClr val="EC513F"/>
        </a:solidFill>
        <a:ln>
          <a:solidFill>
            <a:srgbClr val="EC513F"/>
          </a:solidFill>
        </a:ln>
      </dgm:spPr>
    </dgm:pt>
    <dgm:pt modelId="{30FA37AE-DB6B-4C12-89AA-4335F9F69D93}" type="pres">
      <dgm:prSet presAssocID="{866DEA7B-88DB-4D0D-8A3E-67D2079AD971}" presName="childtext" presStyleLbl="solidFgAcc1" presStyleIdx="2" presStyleCnt="5" custScaleX="216415" custScaleY="143883" custLinFactNeighborX="-2125" custLinFactNeighborY="-1823">
        <dgm:presLayoutVars>
          <dgm:chMax/>
          <dgm:chPref val="0"/>
          <dgm:bulletEnabled val="1"/>
        </dgm:presLayoutVars>
      </dgm:prSet>
      <dgm:spPr/>
    </dgm:pt>
    <dgm:pt modelId="{D5276BA4-24EB-44FF-B500-B2F0D4BC65DA}" type="pres">
      <dgm:prSet presAssocID="{4BD97983-3F0C-45BF-8E41-717129E368CE}" presName="sibTrans" presStyleCnt="0"/>
      <dgm:spPr/>
    </dgm:pt>
    <dgm:pt modelId="{7227AA31-1F03-4509-9524-48369A3B6F1D}" type="pres">
      <dgm:prSet presAssocID="{23D5504C-64CA-4DAF-9569-CEEE83CD4366}" presName="parenttextcomposite" presStyleCnt="0"/>
      <dgm:spPr/>
    </dgm:pt>
    <dgm:pt modelId="{07E86A84-2FD7-49EE-B0FF-098BF29BDDC6}" type="pres">
      <dgm:prSet presAssocID="{23D5504C-64CA-4DAF-9569-CEEE83CD4366}" presName="parenttext" presStyleLbl="revTx" presStyleIdx="3" presStyleCnt="5">
        <dgm:presLayoutVars>
          <dgm:chMax/>
          <dgm:chPref val="2"/>
          <dgm:bulletEnabled val="1"/>
        </dgm:presLayoutVars>
      </dgm:prSet>
      <dgm:spPr/>
    </dgm:pt>
    <dgm:pt modelId="{28FFF9C4-5762-48DE-81A1-204053E6E543}" type="pres">
      <dgm:prSet presAssocID="{23D5504C-64CA-4DAF-9569-CEEE83CD4366}" presName="composite" presStyleCnt="0"/>
      <dgm:spPr/>
    </dgm:pt>
    <dgm:pt modelId="{36F4055D-0BE1-4758-A001-AE2C599DFB4F}" type="pres">
      <dgm:prSet presAssocID="{23D5504C-64CA-4DAF-9569-CEEE83CD4366}" presName="chevron1" presStyleLbl="alignNode1" presStyleIdx="21" presStyleCnt="35"/>
      <dgm:spPr>
        <a:solidFill>
          <a:srgbClr val="EC513F"/>
        </a:solidFill>
        <a:ln>
          <a:solidFill>
            <a:srgbClr val="EC513F"/>
          </a:solidFill>
        </a:ln>
      </dgm:spPr>
    </dgm:pt>
    <dgm:pt modelId="{7DC69A1A-E342-498A-93F6-F765BBB78EF7}" type="pres">
      <dgm:prSet presAssocID="{23D5504C-64CA-4DAF-9569-CEEE83CD4366}" presName="chevron2" presStyleLbl="alignNode1" presStyleIdx="22" presStyleCnt="35"/>
      <dgm:spPr>
        <a:solidFill>
          <a:srgbClr val="EC513F"/>
        </a:solidFill>
        <a:ln>
          <a:solidFill>
            <a:srgbClr val="EC513F"/>
          </a:solidFill>
        </a:ln>
      </dgm:spPr>
    </dgm:pt>
    <dgm:pt modelId="{CA249E67-7684-4DDB-B1E6-BAD1D15D045F}" type="pres">
      <dgm:prSet presAssocID="{23D5504C-64CA-4DAF-9569-CEEE83CD4366}" presName="chevron3" presStyleLbl="alignNode1" presStyleIdx="23" presStyleCnt="35"/>
      <dgm:spPr>
        <a:solidFill>
          <a:srgbClr val="EC513F"/>
        </a:solidFill>
        <a:ln>
          <a:solidFill>
            <a:srgbClr val="EC513F"/>
          </a:solidFill>
        </a:ln>
      </dgm:spPr>
    </dgm:pt>
    <dgm:pt modelId="{82ED5B41-451B-4DF2-B9EA-DE9FDEFC83FD}" type="pres">
      <dgm:prSet presAssocID="{23D5504C-64CA-4DAF-9569-CEEE83CD4366}" presName="chevron4" presStyleLbl="alignNode1" presStyleIdx="24" presStyleCnt="35"/>
      <dgm:spPr>
        <a:solidFill>
          <a:srgbClr val="EC513F"/>
        </a:solidFill>
        <a:ln>
          <a:solidFill>
            <a:srgbClr val="EC513F"/>
          </a:solidFill>
        </a:ln>
      </dgm:spPr>
    </dgm:pt>
    <dgm:pt modelId="{2B543B5C-E864-4277-B1B4-39072B014FBA}" type="pres">
      <dgm:prSet presAssocID="{23D5504C-64CA-4DAF-9569-CEEE83CD4366}" presName="chevron5" presStyleLbl="alignNode1" presStyleIdx="25" presStyleCnt="35"/>
      <dgm:spPr>
        <a:solidFill>
          <a:srgbClr val="EC513F"/>
        </a:solidFill>
        <a:ln>
          <a:solidFill>
            <a:srgbClr val="EC513F"/>
          </a:solidFill>
        </a:ln>
      </dgm:spPr>
    </dgm:pt>
    <dgm:pt modelId="{52C0307B-BB5A-4601-A518-367A584FA529}" type="pres">
      <dgm:prSet presAssocID="{23D5504C-64CA-4DAF-9569-CEEE83CD4366}" presName="chevron6" presStyleLbl="alignNode1" presStyleIdx="26" presStyleCnt="35"/>
      <dgm:spPr>
        <a:solidFill>
          <a:srgbClr val="EC513F"/>
        </a:solidFill>
        <a:ln>
          <a:solidFill>
            <a:srgbClr val="EC513F"/>
          </a:solidFill>
        </a:ln>
      </dgm:spPr>
    </dgm:pt>
    <dgm:pt modelId="{B8C7A911-E1E8-4687-AC5D-920D4CE590A6}" type="pres">
      <dgm:prSet presAssocID="{23D5504C-64CA-4DAF-9569-CEEE83CD4366}" presName="chevron7" presStyleLbl="alignNode1" presStyleIdx="27" presStyleCnt="35"/>
      <dgm:spPr>
        <a:solidFill>
          <a:srgbClr val="EC513F"/>
        </a:solidFill>
        <a:ln>
          <a:solidFill>
            <a:srgbClr val="EC513F"/>
          </a:solidFill>
        </a:ln>
      </dgm:spPr>
    </dgm:pt>
    <dgm:pt modelId="{AA42180C-B368-4885-B110-1D651AC4ADBA}" type="pres">
      <dgm:prSet presAssocID="{23D5504C-64CA-4DAF-9569-CEEE83CD4366}" presName="childtext" presStyleLbl="solidFgAcc1" presStyleIdx="3" presStyleCnt="5" custScaleX="213109">
        <dgm:presLayoutVars>
          <dgm:chMax/>
          <dgm:chPref val="0"/>
          <dgm:bulletEnabled val="1"/>
        </dgm:presLayoutVars>
      </dgm:prSet>
      <dgm:spPr/>
    </dgm:pt>
    <dgm:pt modelId="{6572B736-E578-4149-B5A8-67BE2DE37225}" type="pres">
      <dgm:prSet presAssocID="{1FB13115-0E0B-4013-B638-8805E2F73206}" presName="sibTrans" presStyleCnt="0"/>
      <dgm:spPr/>
    </dgm:pt>
    <dgm:pt modelId="{8E27C642-B5E3-43CC-B404-B76DB7DF3C29}" type="pres">
      <dgm:prSet presAssocID="{DE273B1D-E915-4392-862F-3DA732370CA7}" presName="parenttextcomposite" presStyleCnt="0"/>
      <dgm:spPr/>
    </dgm:pt>
    <dgm:pt modelId="{D8D274A5-C66B-42D2-81C3-AB902FB9365B}" type="pres">
      <dgm:prSet presAssocID="{DE273B1D-E915-4392-862F-3DA732370CA7}" presName="parenttext" presStyleLbl="revTx" presStyleIdx="4" presStyleCnt="5">
        <dgm:presLayoutVars>
          <dgm:chMax/>
          <dgm:chPref val="2"/>
          <dgm:bulletEnabled val="1"/>
        </dgm:presLayoutVars>
      </dgm:prSet>
      <dgm:spPr/>
    </dgm:pt>
    <dgm:pt modelId="{20A9A501-7D9A-4685-8D49-163BE92D9E2A}" type="pres">
      <dgm:prSet presAssocID="{DE273B1D-E915-4392-862F-3DA732370CA7}" presName="composite" presStyleCnt="0"/>
      <dgm:spPr/>
    </dgm:pt>
    <dgm:pt modelId="{65C7ACCC-62CD-4469-928E-9129E53BAE2B}" type="pres">
      <dgm:prSet presAssocID="{DE273B1D-E915-4392-862F-3DA732370CA7}" presName="chevron1" presStyleLbl="alignNode1" presStyleIdx="28" presStyleCnt="35"/>
      <dgm:spPr>
        <a:solidFill>
          <a:srgbClr val="EC513F"/>
        </a:solidFill>
        <a:ln>
          <a:solidFill>
            <a:srgbClr val="EC513F"/>
          </a:solidFill>
        </a:ln>
      </dgm:spPr>
    </dgm:pt>
    <dgm:pt modelId="{7308CEA3-B790-4492-B67A-48F2B680974F}" type="pres">
      <dgm:prSet presAssocID="{DE273B1D-E915-4392-862F-3DA732370CA7}" presName="chevron2" presStyleLbl="alignNode1" presStyleIdx="29" presStyleCnt="35"/>
      <dgm:spPr>
        <a:solidFill>
          <a:srgbClr val="EC513F"/>
        </a:solidFill>
        <a:ln>
          <a:solidFill>
            <a:srgbClr val="EC513F"/>
          </a:solidFill>
        </a:ln>
      </dgm:spPr>
    </dgm:pt>
    <dgm:pt modelId="{AEF2583F-2D2C-4B02-8AA5-50A6493E95BA}" type="pres">
      <dgm:prSet presAssocID="{DE273B1D-E915-4392-862F-3DA732370CA7}" presName="chevron3" presStyleLbl="alignNode1" presStyleIdx="30" presStyleCnt="35"/>
      <dgm:spPr>
        <a:solidFill>
          <a:srgbClr val="EC513F"/>
        </a:solidFill>
        <a:ln>
          <a:solidFill>
            <a:srgbClr val="EC513F"/>
          </a:solidFill>
        </a:ln>
      </dgm:spPr>
    </dgm:pt>
    <dgm:pt modelId="{AD457143-518F-44AC-9648-F3A948644D4F}" type="pres">
      <dgm:prSet presAssocID="{DE273B1D-E915-4392-862F-3DA732370CA7}" presName="chevron4" presStyleLbl="alignNode1" presStyleIdx="31" presStyleCnt="35"/>
      <dgm:spPr>
        <a:solidFill>
          <a:srgbClr val="EC513F"/>
        </a:solidFill>
        <a:ln>
          <a:solidFill>
            <a:srgbClr val="EC513F"/>
          </a:solidFill>
        </a:ln>
      </dgm:spPr>
    </dgm:pt>
    <dgm:pt modelId="{F5659A15-9CBE-4DCF-8BA4-E822B065C08A}" type="pres">
      <dgm:prSet presAssocID="{DE273B1D-E915-4392-862F-3DA732370CA7}" presName="chevron5" presStyleLbl="alignNode1" presStyleIdx="32" presStyleCnt="35"/>
      <dgm:spPr>
        <a:solidFill>
          <a:srgbClr val="EC513F"/>
        </a:solidFill>
        <a:ln>
          <a:solidFill>
            <a:srgbClr val="EC513F"/>
          </a:solidFill>
        </a:ln>
      </dgm:spPr>
    </dgm:pt>
    <dgm:pt modelId="{2428BED4-5A61-4665-B147-4D300B2B73BC}" type="pres">
      <dgm:prSet presAssocID="{DE273B1D-E915-4392-862F-3DA732370CA7}" presName="chevron6" presStyleLbl="alignNode1" presStyleIdx="33" presStyleCnt="35"/>
      <dgm:spPr>
        <a:solidFill>
          <a:srgbClr val="EC513F"/>
        </a:solidFill>
        <a:ln>
          <a:solidFill>
            <a:srgbClr val="EC513F"/>
          </a:solidFill>
        </a:ln>
      </dgm:spPr>
    </dgm:pt>
    <dgm:pt modelId="{362281F3-7E26-4D83-91CA-18C4E9EF4850}" type="pres">
      <dgm:prSet presAssocID="{DE273B1D-E915-4392-862F-3DA732370CA7}" presName="chevron7" presStyleLbl="alignNode1" presStyleIdx="34" presStyleCnt="35"/>
      <dgm:spPr>
        <a:solidFill>
          <a:srgbClr val="EC513F"/>
        </a:solidFill>
        <a:ln>
          <a:solidFill>
            <a:srgbClr val="EC513F"/>
          </a:solidFill>
        </a:ln>
      </dgm:spPr>
    </dgm:pt>
    <dgm:pt modelId="{BF03183E-B2BD-414D-927A-BA3DE8536CE9}" type="pres">
      <dgm:prSet presAssocID="{DE273B1D-E915-4392-862F-3DA732370CA7}" presName="childtext" presStyleLbl="solidFgAcc1" presStyleIdx="4" presStyleCnt="5" custScaleX="213109">
        <dgm:presLayoutVars>
          <dgm:chMax/>
          <dgm:chPref val="0"/>
          <dgm:bulletEnabled val="1"/>
        </dgm:presLayoutVars>
      </dgm:prSet>
      <dgm:spPr/>
    </dgm:pt>
  </dgm:ptLst>
  <dgm:cxnLst>
    <dgm:cxn modelId="{BBD8380F-A355-4691-A511-989A82C82246}" type="presOf" srcId="{959DAAD0-1550-4AC1-980F-142A7E456045}" destId="{2D5AB780-8775-44DB-BF27-E8925C2D3D8B}" srcOrd="0" destOrd="0" presId="urn:microsoft.com/office/officeart/2008/layout/VerticalAccentList"/>
    <dgm:cxn modelId="{9CFE761C-7854-49FA-A1A0-7873E7DE762E}" srcId="{7F86537B-1FFE-4B54-A7D2-9AF3F5D0747B}" destId="{959DAAD0-1550-4AC1-980F-142A7E456045}" srcOrd="0" destOrd="0" parTransId="{07DE8147-93A9-44FD-AAE0-ED3B9F02DD77}" sibTransId="{5E1C3A86-BD12-4EAD-8362-D259D41CEDEC}"/>
    <dgm:cxn modelId="{35B1CB23-69CE-433E-B498-B694E238A133}" type="presOf" srcId="{19B28132-566C-409B-9FA1-5C0B590C125F}" destId="{12A05678-D917-4B35-8C68-061B4A7F774E}" srcOrd="0" destOrd="0" presId="urn:microsoft.com/office/officeart/2008/layout/VerticalAccentList"/>
    <dgm:cxn modelId="{22E70E33-C61B-49AD-966C-78EB69A68E33}" srcId="{D0F87E0E-205D-40A5-A68A-CA2E1367B00F}" destId="{19B28132-566C-409B-9FA1-5C0B590C125F}" srcOrd="1" destOrd="0" parTransId="{2A2CB35F-6E02-4B0E-B4AF-69A30C601B71}" sibTransId="{1A1A4547-746F-4E10-BDF5-92C8A3218A33}"/>
    <dgm:cxn modelId="{4AED805B-9C69-4E2E-86B6-8CFB24EF021C}" srcId="{D0F87E0E-205D-40A5-A68A-CA2E1367B00F}" destId="{7F86537B-1FFE-4B54-A7D2-9AF3F5D0747B}" srcOrd="0" destOrd="0" parTransId="{5B616173-9977-4106-9F39-B774144FCB1A}" sibTransId="{182DAB7C-3772-4525-A5B9-5A04AB98784F}"/>
    <dgm:cxn modelId="{F6E12943-24DD-4F2E-9D11-6BAF683CB5BC}" srcId="{D0F87E0E-205D-40A5-A68A-CA2E1367B00F}" destId="{DE273B1D-E915-4392-862F-3DA732370CA7}" srcOrd="4" destOrd="0" parTransId="{E96C6198-892C-4E63-833D-B8063B7997D3}" sibTransId="{077C7F70-9619-4C9B-9C99-6974C29CED35}"/>
    <dgm:cxn modelId="{05BE6358-C981-4910-9B07-8F20B538C839}" type="presOf" srcId="{23D5504C-64CA-4DAF-9569-CEEE83CD4366}" destId="{07E86A84-2FD7-49EE-B0FF-098BF29BDDC6}" srcOrd="0" destOrd="0" presId="urn:microsoft.com/office/officeart/2008/layout/VerticalAccentList"/>
    <dgm:cxn modelId="{36DB737A-A322-44DA-8D35-9177DC46326A}" type="presOf" srcId="{239FB89B-38A3-4F22-A2EC-A03E85EB05C2}" destId="{30FA37AE-DB6B-4C12-89AA-4335F9F69D93}" srcOrd="0" destOrd="0" presId="urn:microsoft.com/office/officeart/2008/layout/VerticalAccentList"/>
    <dgm:cxn modelId="{F9ED2E9D-FB18-40F0-BF2A-305ABAD8470B}" type="presOf" srcId="{DE273B1D-E915-4392-862F-3DA732370CA7}" destId="{D8D274A5-C66B-42D2-81C3-AB902FB9365B}" srcOrd="0" destOrd="0" presId="urn:microsoft.com/office/officeart/2008/layout/VerticalAccentList"/>
    <dgm:cxn modelId="{CE7C2AA2-9037-47D6-86CF-FDB1B10ABA86}" type="presOf" srcId="{0E5EE917-F311-4E37-BD94-87A1F63EF008}" destId="{FDE93623-CAD1-4B28-8B46-33D25262A885}" srcOrd="0" destOrd="0" presId="urn:microsoft.com/office/officeart/2008/layout/VerticalAccentList"/>
    <dgm:cxn modelId="{3A21F5B3-612B-4FCC-9A45-EC6AD7A07883}" srcId="{19B28132-566C-409B-9FA1-5C0B590C125F}" destId="{0E5EE917-F311-4E37-BD94-87A1F63EF008}" srcOrd="0" destOrd="0" parTransId="{B7BF879C-9A25-4EF3-B9AF-47DA86B1F2AC}" sibTransId="{1A4E5D9A-B878-4F4C-8F91-3D39DEBB1A94}"/>
    <dgm:cxn modelId="{E990D4B7-512D-49FA-8644-13E9BACF7384}" srcId="{866DEA7B-88DB-4D0D-8A3E-67D2079AD971}" destId="{239FB89B-38A3-4F22-A2EC-A03E85EB05C2}" srcOrd="0" destOrd="0" parTransId="{72023289-39CC-437B-B28F-4C485F5D7C4B}" sibTransId="{9CF42F35-D8FC-44A4-ADBD-2AC370830053}"/>
    <dgm:cxn modelId="{232DE1BA-3DD5-4057-B391-D9330A3A000D}" srcId="{D0F87E0E-205D-40A5-A68A-CA2E1367B00F}" destId="{23D5504C-64CA-4DAF-9569-CEEE83CD4366}" srcOrd="3" destOrd="0" parTransId="{7E062611-0B21-457E-B197-CCBB5EE405BB}" sibTransId="{1FB13115-0E0B-4013-B638-8805E2F73206}"/>
    <dgm:cxn modelId="{5C7980BB-4843-4A4F-A98F-398F80E6B7CF}" type="presOf" srcId="{94EE1D68-AA06-4130-B7F2-98816203C4EA}" destId="{AA42180C-B368-4885-B110-1D651AC4ADBA}" srcOrd="0" destOrd="0" presId="urn:microsoft.com/office/officeart/2008/layout/VerticalAccentList"/>
    <dgm:cxn modelId="{B1135EC5-9AE6-4C7B-AE0F-B67D41C3E74D}" srcId="{23D5504C-64CA-4DAF-9569-CEEE83CD4366}" destId="{94EE1D68-AA06-4130-B7F2-98816203C4EA}" srcOrd="0" destOrd="0" parTransId="{0D133BD7-9AD7-4498-9157-4693BE174BAA}" sibTransId="{7047C94C-DFE9-4614-A98B-DB34BA46EE57}"/>
    <dgm:cxn modelId="{01215CCA-2E5B-4C65-AF40-DB632D7E6B5D}" type="presOf" srcId="{866DEA7B-88DB-4D0D-8A3E-67D2079AD971}" destId="{7CE08DA4-4568-4228-A486-09E2415C26A3}" srcOrd="0" destOrd="0" presId="urn:microsoft.com/office/officeart/2008/layout/VerticalAccentList"/>
    <dgm:cxn modelId="{CF1982DA-4BA1-4C72-A4A2-3E2831F9BF1A}" type="presOf" srcId="{D1F4D88C-7FBD-4BBA-9D9E-9E7AEFCB6426}" destId="{BF03183E-B2BD-414D-927A-BA3DE8536CE9}" srcOrd="0" destOrd="0" presId="urn:microsoft.com/office/officeart/2008/layout/VerticalAccentList"/>
    <dgm:cxn modelId="{258B5DDB-B793-4435-BE1F-DFE12DEC8E98}" type="presOf" srcId="{7F86537B-1FFE-4B54-A7D2-9AF3F5D0747B}" destId="{57F5E597-2D53-4CB6-A35E-E74303153800}" srcOrd="0" destOrd="0" presId="urn:microsoft.com/office/officeart/2008/layout/VerticalAccentList"/>
    <dgm:cxn modelId="{A0516AE7-91AE-40E9-B2C8-EF1C6EB58C60}" srcId="{D0F87E0E-205D-40A5-A68A-CA2E1367B00F}" destId="{866DEA7B-88DB-4D0D-8A3E-67D2079AD971}" srcOrd="2" destOrd="0" parTransId="{54495517-18DA-4383-90BE-08C27BD6B771}" sibTransId="{4BD97983-3F0C-45BF-8E41-717129E368CE}"/>
    <dgm:cxn modelId="{49F92BEA-8FE4-40D7-9DD3-2812800E7503}" type="presOf" srcId="{D0F87E0E-205D-40A5-A68A-CA2E1367B00F}" destId="{A5CC4AD9-7650-4B2B-AA93-92D05AEF6FEF}" srcOrd="0" destOrd="0" presId="urn:microsoft.com/office/officeart/2008/layout/VerticalAccentList"/>
    <dgm:cxn modelId="{E61097F6-3F1C-4EDA-AD2D-C8C644D93894}" srcId="{DE273B1D-E915-4392-862F-3DA732370CA7}" destId="{D1F4D88C-7FBD-4BBA-9D9E-9E7AEFCB6426}" srcOrd="0" destOrd="0" parTransId="{88A2CCD6-0EFE-4EC4-812E-071D6D9CBE58}" sibTransId="{E769AE61-E401-4436-99D6-97006D691678}"/>
    <dgm:cxn modelId="{5FA7884B-897B-40C2-B18C-F97B01EAFBC5}" type="presParOf" srcId="{A5CC4AD9-7650-4B2B-AA93-92D05AEF6FEF}" destId="{9245DA67-54B1-45CC-979D-471541D83BD0}" srcOrd="0" destOrd="0" presId="urn:microsoft.com/office/officeart/2008/layout/VerticalAccentList"/>
    <dgm:cxn modelId="{10CFCCED-C0CF-4791-8E8A-A12FDA4AB038}" type="presParOf" srcId="{9245DA67-54B1-45CC-979D-471541D83BD0}" destId="{57F5E597-2D53-4CB6-A35E-E74303153800}" srcOrd="0" destOrd="0" presId="urn:microsoft.com/office/officeart/2008/layout/VerticalAccentList"/>
    <dgm:cxn modelId="{84BEF540-DDEE-44C0-B7F6-EC210B094E58}" type="presParOf" srcId="{A5CC4AD9-7650-4B2B-AA93-92D05AEF6FEF}" destId="{066E62EC-671B-4031-A817-98798DEFCC0E}" srcOrd="1" destOrd="0" presId="urn:microsoft.com/office/officeart/2008/layout/VerticalAccentList"/>
    <dgm:cxn modelId="{8FA56C4A-40BB-4C8C-9A7D-358BB7B5E51E}" type="presParOf" srcId="{066E62EC-671B-4031-A817-98798DEFCC0E}" destId="{4396F4D0-E1AA-4DFA-983D-B5FAAEB7D048}" srcOrd="0" destOrd="0" presId="urn:microsoft.com/office/officeart/2008/layout/VerticalAccentList"/>
    <dgm:cxn modelId="{22D2C533-D9CC-4531-A1C7-46B752DB1197}" type="presParOf" srcId="{066E62EC-671B-4031-A817-98798DEFCC0E}" destId="{9415F155-6532-40E2-BDE2-E7F0EE422A97}" srcOrd="1" destOrd="0" presId="urn:microsoft.com/office/officeart/2008/layout/VerticalAccentList"/>
    <dgm:cxn modelId="{74E56657-2858-4DBE-82E3-D61DAD2EE512}" type="presParOf" srcId="{066E62EC-671B-4031-A817-98798DEFCC0E}" destId="{B3E83A79-6C3D-4AAA-92DA-227D2A9002E3}" srcOrd="2" destOrd="0" presId="urn:microsoft.com/office/officeart/2008/layout/VerticalAccentList"/>
    <dgm:cxn modelId="{245637FF-95FF-4D66-A13D-84159B976EAD}" type="presParOf" srcId="{066E62EC-671B-4031-A817-98798DEFCC0E}" destId="{20C2AE90-CDC9-40EA-961B-C75517F0FBB8}" srcOrd="3" destOrd="0" presId="urn:microsoft.com/office/officeart/2008/layout/VerticalAccentList"/>
    <dgm:cxn modelId="{97ECC1B3-9F63-404C-A01B-BC4A9DC3DFC0}" type="presParOf" srcId="{066E62EC-671B-4031-A817-98798DEFCC0E}" destId="{D908BE04-CE72-452C-8DC0-8D98AF14CAC7}" srcOrd="4" destOrd="0" presId="urn:microsoft.com/office/officeart/2008/layout/VerticalAccentList"/>
    <dgm:cxn modelId="{DFB6D78C-209E-4569-BEAE-CEC1EA434E09}" type="presParOf" srcId="{066E62EC-671B-4031-A817-98798DEFCC0E}" destId="{73C156CC-CFAA-403A-896B-E14C259BBFD1}" srcOrd="5" destOrd="0" presId="urn:microsoft.com/office/officeart/2008/layout/VerticalAccentList"/>
    <dgm:cxn modelId="{D1C7A665-EEA6-42E2-AC65-869292624F24}" type="presParOf" srcId="{066E62EC-671B-4031-A817-98798DEFCC0E}" destId="{7F223317-43F3-480A-9577-266A73A95F57}" srcOrd="6" destOrd="0" presId="urn:microsoft.com/office/officeart/2008/layout/VerticalAccentList"/>
    <dgm:cxn modelId="{CE1222E1-7EBF-4C33-BA45-6FDA51817748}" type="presParOf" srcId="{066E62EC-671B-4031-A817-98798DEFCC0E}" destId="{2D5AB780-8775-44DB-BF27-E8925C2D3D8B}" srcOrd="7" destOrd="0" presId="urn:microsoft.com/office/officeart/2008/layout/VerticalAccentList"/>
    <dgm:cxn modelId="{BA11C835-19B9-4793-B894-BFD2AB6AA57F}" type="presParOf" srcId="{A5CC4AD9-7650-4B2B-AA93-92D05AEF6FEF}" destId="{21D87BC9-CE64-4393-A6FA-1C1B85C40843}" srcOrd="2" destOrd="0" presId="urn:microsoft.com/office/officeart/2008/layout/VerticalAccentList"/>
    <dgm:cxn modelId="{D45671B3-18E8-43BE-B48A-BE9ABE7CE811}" type="presParOf" srcId="{A5CC4AD9-7650-4B2B-AA93-92D05AEF6FEF}" destId="{4D451794-5173-4689-A6AE-57170F22576F}" srcOrd="3" destOrd="0" presId="urn:microsoft.com/office/officeart/2008/layout/VerticalAccentList"/>
    <dgm:cxn modelId="{EF812E35-397A-4FD7-AE0B-3B0D034615D1}" type="presParOf" srcId="{4D451794-5173-4689-A6AE-57170F22576F}" destId="{12A05678-D917-4B35-8C68-061B4A7F774E}" srcOrd="0" destOrd="0" presId="urn:microsoft.com/office/officeart/2008/layout/VerticalAccentList"/>
    <dgm:cxn modelId="{92E9D7D7-AF74-4814-9DBD-1A54568EAA85}" type="presParOf" srcId="{A5CC4AD9-7650-4B2B-AA93-92D05AEF6FEF}" destId="{AC3AC7B7-C85C-4390-A0FB-9404233197C5}" srcOrd="4" destOrd="0" presId="urn:microsoft.com/office/officeart/2008/layout/VerticalAccentList"/>
    <dgm:cxn modelId="{1BBABAD2-0805-4200-8905-E23038EADA2B}" type="presParOf" srcId="{AC3AC7B7-C85C-4390-A0FB-9404233197C5}" destId="{38A43839-1D30-4D70-8EFE-3FFBC4803FC9}" srcOrd="0" destOrd="0" presId="urn:microsoft.com/office/officeart/2008/layout/VerticalAccentList"/>
    <dgm:cxn modelId="{408AD8CE-F36F-4CE8-A308-B67C72F383BC}" type="presParOf" srcId="{AC3AC7B7-C85C-4390-A0FB-9404233197C5}" destId="{90CBB715-B7DC-44BC-9615-BFA5B8B30B3A}" srcOrd="1" destOrd="0" presId="urn:microsoft.com/office/officeart/2008/layout/VerticalAccentList"/>
    <dgm:cxn modelId="{B7FE6543-0376-4674-BE05-606232EF9C64}" type="presParOf" srcId="{AC3AC7B7-C85C-4390-A0FB-9404233197C5}" destId="{C5496C00-A660-4D5B-A401-C10B43AF2AB3}" srcOrd="2" destOrd="0" presId="urn:microsoft.com/office/officeart/2008/layout/VerticalAccentList"/>
    <dgm:cxn modelId="{055312E9-119B-49F7-94BC-CD67BCF1F08E}" type="presParOf" srcId="{AC3AC7B7-C85C-4390-A0FB-9404233197C5}" destId="{1EF332D0-AB23-4E14-ACDB-522721EC556A}" srcOrd="3" destOrd="0" presId="urn:microsoft.com/office/officeart/2008/layout/VerticalAccentList"/>
    <dgm:cxn modelId="{3A74FCC7-CF91-4A14-8EFD-4C1D94518EBB}" type="presParOf" srcId="{AC3AC7B7-C85C-4390-A0FB-9404233197C5}" destId="{D529B6B1-3060-4FB1-9525-EE0B57F93628}" srcOrd="4" destOrd="0" presId="urn:microsoft.com/office/officeart/2008/layout/VerticalAccentList"/>
    <dgm:cxn modelId="{6DE67A68-F340-48A8-BEB5-0F091BF5287A}" type="presParOf" srcId="{AC3AC7B7-C85C-4390-A0FB-9404233197C5}" destId="{1E2278A8-8A30-400B-BB12-9F2EF1F52DA2}" srcOrd="5" destOrd="0" presId="urn:microsoft.com/office/officeart/2008/layout/VerticalAccentList"/>
    <dgm:cxn modelId="{C8A3EE6D-8952-4F82-9DD9-D3FFA3BD88F9}" type="presParOf" srcId="{AC3AC7B7-C85C-4390-A0FB-9404233197C5}" destId="{8144E76C-C2D8-44A5-9EE8-E7888C6D07B7}" srcOrd="6" destOrd="0" presId="urn:microsoft.com/office/officeart/2008/layout/VerticalAccentList"/>
    <dgm:cxn modelId="{28F01DAE-10B5-43C9-9C88-E83DA1F56DD9}" type="presParOf" srcId="{AC3AC7B7-C85C-4390-A0FB-9404233197C5}" destId="{FDE93623-CAD1-4B28-8B46-33D25262A885}" srcOrd="7" destOrd="0" presId="urn:microsoft.com/office/officeart/2008/layout/VerticalAccentList"/>
    <dgm:cxn modelId="{605BD6A2-F763-4AE1-A045-F94BC9956B65}" type="presParOf" srcId="{A5CC4AD9-7650-4B2B-AA93-92D05AEF6FEF}" destId="{35EA10F1-41CD-4145-8DE7-3DE04108E807}" srcOrd="5" destOrd="0" presId="urn:microsoft.com/office/officeart/2008/layout/VerticalAccentList"/>
    <dgm:cxn modelId="{F5F7CB6D-B485-4C16-8091-0CCBD44FCB21}" type="presParOf" srcId="{A5CC4AD9-7650-4B2B-AA93-92D05AEF6FEF}" destId="{12555990-3835-4A34-A651-0F2DDF088682}" srcOrd="6" destOrd="0" presId="urn:microsoft.com/office/officeart/2008/layout/VerticalAccentList"/>
    <dgm:cxn modelId="{BFC1A58C-6E59-41EB-83F8-1334A7BE529F}" type="presParOf" srcId="{12555990-3835-4A34-A651-0F2DDF088682}" destId="{7CE08DA4-4568-4228-A486-09E2415C26A3}" srcOrd="0" destOrd="0" presId="urn:microsoft.com/office/officeart/2008/layout/VerticalAccentList"/>
    <dgm:cxn modelId="{E74C8531-094F-4D45-8813-30CB55042C8D}" type="presParOf" srcId="{A5CC4AD9-7650-4B2B-AA93-92D05AEF6FEF}" destId="{116F4EDF-F58D-402B-9F02-B0C0B1E0DF0A}" srcOrd="7" destOrd="0" presId="urn:microsoft.com/office/officeart/2008/layout/VerticalAccentList"/>
    <dgm:cxn modelId="{C3806F76-E4B2-4E60-BB5E-8CBED9BABFE2}" type="presParOf" srcId="{116F4EDF-F58D-402B-9F02-B0C0B1E0DF0A}" destId="{4EF9A656-CCDA-4FCE-B354-FED45E1C3774}" srcOrd="0" destOrd="0" presId="urn:microsoft.com/office/officeart/2008/layout/VerticalAccentList"/>
    <dgm:cxn modelId="{B6DB88FB-9416-4CAA-82E0-758E51006654}" type="presParOf" srcId="{116F4EDF-F58D-402B-9F02-B0C0B1E0DF0A}" destId="{8E491E73-FE9D-40C7-8C25-EC23DE20D960}" srcOrd="1" destOrd="0" presId="urn:microsoft.com/office/officeart/2008/layout/VerticalAccentList"/>
    <dgm:cxn modelId="{239DCF47-90EB-4EE9-9C4F-105FCC80FBF0}" type="presParOf" srcId="{116F4EDF-F58D-402B-9F02-B0C0B1E0DF0A}" destId="{F3BB28FC-FD11-4FC0-8804-A02312891650}" srcOrd="2" destOrd="0" presId="urn:microsoft.com/office/officeart/2008/layout/VerticalAccentList"/>
    <dgm:cxn modelId="{C140FD5C-2C23-4B19-BC85-5F33CABE99E5}" type="presParOf" srcId="{116F4EDF-F58D-402B-9F02-B0C0B1E0DF0A}" destId="{2AC497F3-DF4D-4ADA-ADDF-6CE8D36E4DD1}" srcOrd="3" destOrd="0" presId="urn:microsoft.com/office/officeart/2008/layout/VerticalAccentList"/>
    <dgm:cxn modelId="{5B965A0B-09C5-47EA-BA16-58115E8B689A}" type="presParOf" srcId="{116F4EDF-F58D-402B-9F02-B0C0B1E0DF0A}" destId="{187E89CD-3C09-4F90-A5D1-278736B39020}" srcOrd="4" destOrd="0" presId="urn:microsoft.com/office/officeart/2008/layout/VerticalAccentList"/>
    <dgm:cxn modelId="{9AEF8F83-EB27-4D8E-8C01-40E579EBCBAF}" type="presParOf" srcId="{116F4EDF-F58D-402B-9F02-B0C0B1E0DF0A}" destId="{F398343B-9899-4763-8ADE-523B736A6357}" srcOrd="5" destOrd="0" presId="urn:microsoft.com/office/officeart/2008/layout/VerticalAccentList"/>
    <dgm:cxn modelId="{7971CC6F-DA7C-4090-B282-BC47D03FD3AF}" type="presParOf" srcId="{116F4EDF-F58D-402B-9F02-B0C0B1E0DF0A}" destId="{E9A4FB1C-F544-429A-AAD8-BFCE949219D2}" srcOrd="6" destOrd="0" presId="urn:microsoft.com/office/officeart/2008/layout/VerticalAccentList"/>
    <dgm:cxn modelId="{1539BABD-60DF-47D1-9B62-341E1A493093}" type="presParOf" srcId="{116F4EDF-F58D-402B-9F02-B0C0B1E0DF0A}" destId="{30FA37AE-DB6B-4C12-89AA-4335F9F69D93}" srcOrd="7" destOrd="0" presId="urn:microsoft.com/office/officeart/2008/layout/VerticalAccentList"/>
    <dgm:cxn modelId="{94299C90-2F6E-4D54-B523-62C4D403DCA1}" type="presParOf" srcId="{A5CC4AD9-7650-4B2B-AA93-92D05AEF6FEF}" destId="{D5276BA4-24EB-44FF-B500-B2F0D4BC65DA}" srcOrd="8" destOrd="0" presId="urn:microsoft.com/office/officeart/2008/layout/VerticalAccentList"/>
    <dgm:cxn modelId="{C4A95C79-3267-49DE-872D-75D387E9B580}" type="presParOf" srcId="{A5CC4AD9-7650-4B2B-AA93-92D05AEF6FEF}" destId="{7227AA31-1F03-4509-9524-48369A3B6F1D}" srcOrd="9" destOrd="0" presId="urn:microsoft.com/office/officeart/2008/layout/VerticalAccentList"/>
    <dgm:cxn modelId="{9203F2BC-F5D5-4EE6-A43D-F0B1FCB26D18}" type="presParOf" srcId="{7227AA31-1F03-4509-9524-48369A3B6F1D}" destId="{07E86A84-2FD7-49EE-B0FF-098BF29BDDC6}" srcOrd="0" destOrd="0" presId="urn:microsoft.com/office/officeart/2008/layout/VerticalAccentList"/>
    <dgm:cxn modelId="{9B1A2429-3240-423E-9586-BE934D2EF7D1}" type="presParOf" srcId="{A5CC4AD9-7650-4B2B-AA93-92D05AEF6FEF}" destId="{28FFF9C4-5762-48DE-81A1-204053E6E543}" srcOrd="10" destOrd="0" presId="urn:microsoft.com/office/officeart/2008/layout/VerticalAccentList"/>
    <dgm:cxn modelId="{467EC681-10EB-4E32-8C73-A617E66F4276}" type="presParOf" srcId="{28FFF9C4-5762-48DE-81A1-204053E6E543}" destId="{36F4055D-0BE1-4758-A001-AE2C599DFB4F}" srcOrd="0" destOrd="0" presId="urn:microsoft.com/office/officeart/2008/layout/VerticalAccentList"/>
    <dgm:cxn modelId="{B2E05889-277E-4FB5-9589-9D5D174D7EB9}" type="presParOf" srcId="{28FFF9C4-5762-48DE-81A1-204053E6E543}" destId="{7DC69A1A-E342-498A-93F6-F765BBB78EF7}" srcOrd="1" destOrd="0" presId="urn:microsoft.com/office/officeart/2008/layout/VerticalAccentList"/>
    <dgm:cxn modelId="{79437AE5-A96B-4A37-A0D7-08F52FC92883}" type="presParOf" srcId="{28FFF9C4-5762-48DE-81A1-204053E6E543}" destId="{CA249E67-7684-4DDB-B1E6-BAD1D15D045F}" srcOrd="2" destOrd="0" presId="urn:microsoft.com/office/officeart/2008/layout/VerticalAccentList"/>
    <dgm:cxn modelId="{4B16E9E5-C8F9-4A1A-8A02-0B80BB83CC42}" type="presParOf" srcId="{28FFF9C4-5762-48DE-81A1-204053E6E543}" destId="{82ED5B41-451B-4DF2-B9EA-DE9FDEFC83FD}" srcOrd="3" destOrd="0" presId="urn:microsoft.com/office/officeart/2008/layout/VerticalAccentList"/>
    <dgm:cxn modelId="{A3028486-8957-45C4-A319-8F3029523C07}" type="presParOf" srcId="{28FFF9C4-5762-48DE-81A1-204053E6E543}" destId="{2B543B5C-E864-4277-B1B4-39072B014FBA}" srcOrd="4" destOrd="0" presId="urn:microsoft.com/office/officeart/2008/layout/VerticalAccentList"/>
    <dgm:cxn modelId="{88F17048-2120-432E-AFEC-5204757C3CC9}" type="presParOf" srcId="{28FFF9C4-5762-48DE-81A1-204053E6E543}" destId="{52C0307B-BB5A-4601-A518-367A584FA529}" srcOrd="5" destOrd="0" presId="urn:microsoft.com/office/officeart/2008/layout/VerticalAccentList"/>
    <dgm:cxn modelId="{8E73441E-DA2F-4845-AB63-759CADA91AC7}" type="presParOf" srcId="{28FFF9C4-5762-48DE-81A1-204053E6E543}" destId="{B8C7A911-E1E8-4687-AC5D-920D4CE590A6}" srcOrd="6" destOrd="0" presId="urn:microsoft.com/office/officeart/2008/layout/VerticalAccentList"/>
    <dgm:cxn modelId="{9BC22851-E832-4E4B-AD7E-72C73678F168}" type="presParOf" srcId="{28FFF9C4-5762-48DE-81A1-204053E6E543}" destId="{AA42180C-B368-4885-B110-1D651AC4ADBA}" srcOrd="7" destOrd="0" presId="urn:microsoft.com/office/officeart/2008/layout/VerticalAccentList"/>
    <dgm:cxn modelId="{37668F86-47DC-4759-BDBE-F36E65B831DD}" type="presParOf" srcId="{A5CC4AD9-7650-4B2B-AA93-92D05AEF6FEF}" destId="{6572B736-E578-4149-B5A8-67BE2DE37225}" srcOrd="11" destOrd="0" presId="urn:microsoft.com/office/officeart/2008/layout/VerticalAccentList"/>
    <dgm:cxn modelId="{192AD3FE-5163-43D2-B455-C4DEB5172A6D}" type="presParOf" srcId="{A5CC4AD9-7650-4B2B-AA93-92D05AEF6FEF}" destId="{8E27C642-B5E3-43CC-B404-B76DB7DF3C29}" srcOrd="12" destOrd="0" presId="urn:microsoft.com/office/officeart/2008/layout/VerticalAccentList"/>
    <dgm:cxn modelId="{10F7B995-B0DF-4996-ACA9-F97461030E6E}" type="presParOf" srcId="{8E27C642-B5E3-43CC-B404-B76DB7DF3C29}" destId="{D8D274A5-C66B-42D2-81C3-AB902FB9365B}" srcOrd="0" destOrd="0" presId="urn:microsoft.com/office/officeart/2008/layout/VerticalAccentList"/>
    <dgm:cxn modelId="{9F5542D7-31EB-48D6-9388-F0D4232E595E}" type="presParOf" srcId="{A5CC4AD9-7650-4B2B-AA93-92D05AEF6FEF}" destId="{20A9A501-7D9A-4685-8D49-163BE92D9E2A}" srcOrd="13" destOrd="0" presId="urn:microsoft.com/office/officeart/2008/layout/VerticalAccentList"/>
    <dgm:cxn modelId="{B3C167B6-E5F7-4C5C-85DF-FB7D58130FD0}" type="presParOf" srcId="{20A9A501-7D9A-4685-8D49-163BE92D9E2A}" destId="{65C7ACCC-62CD-4469-928E-9129E53BAE2B}" srcOrd="0" destOrd="0" presId="urn:microsoft.com/office/officeart/2008/layout/VerticalAccentList"/>
    <dgm:cxn modelId="{42847E47-24D9-4906-B597-F310897F0C93}" type="presParOf" srcId="{20A9A501-7D9A-4685-8D49-163BE92D9E2A}" destId="{7308CEA3-B790-4492-B67A-48F2B680974F}" srcOrd="1" destOrd="0" presId="urn:microsoft.com/office/officeart/2008/layout/VerticalAccentList"/>
    <dgm:cxn modelId="{59B25459-6CB6-4784-BFC6-570300B81555}" type="presParOf" srcId="{20A9A501-7D9A-4685-8D49-163BE92D9E2A}" destId="{AEF2583F-2D2C-4B02-8AA5-50A6493E95BA}" srcOrd="2" destOrd="0" presId="urn:microsoft.com/office/officeart/2008/layout/VerticalAccentList"/>
    <dgm:cxn modelId="{3427397A-6AC6-47C8-B044-59C2E1AC46F3}" type="presParOf" srcId="{20A9A501-7D9A-4685-8D49-163BE92D9E2A}" destId="{AD457143-518F-44AC-9648-F3A948644D4F}" srcOrd="3" destOrd="0" presId="urn:microsoft.com/office/officeart/2008/layout/VerticalAccentList"/>
    <dgm:cxn modelId="{1CEAEC55-F83F-4182-A7F3-6BEAA0493258}" type="presParOf" srcId="{20A9A501-7D9A-4685-8D49-163BE92D9E2A}" destId="{F5659A15-9CBE-4DCF-8BA4-E822B065C08A}" srcOrd="4" destOrd="0" presId="urn:microsoft.com/office/officeart/2008/layout/VerticalAccentList"/>
    <dgm:cxn modelId="{51AEC1E8-63C0-44CD-AB18-99900BB29352}" type="presParOf" srcId="{20A9A501-7D9A-4685-8D49-163BE92D9E2A}" destId="{2428BED4-5A61-4665-B147-4D300B2B73BC}" srcOrd="5" destOrd="0" presId="urn:microsoft.com/office/officeart/2008/layout/VerticalAccentList"/>
    <dgm:cxn modelId="{B4DECD74-33F7-4E18-9C69-73AE8B43FB3D}" type="presParOf" srcId="{20A9A501-7D9A-4685-8D49-163BE92D9E2A}" destId="{362281F3-7E26-4D83-91CA-18C4E9EF4850}" srcOrd="6" destOrd="0" presId="urn:microsoft.com/office/officeart/2008/layout/VerticalAccentList"/>
    <dgm:cxn modelId="{D6C9B98E-7880-4FE5-8E13-F5EEFCA4FBEF}" type="presParOf" srcId="{20A9A501-7D9A-4685-8D49-163BE92D9E2A}" destId="{BF03183E-B2BD-414D-927A-BA3DE8536CE9}"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F5E597-2D53-4CB6-A35E-E74303153800}">
      <dsp:nvSpPr>
        <dsp:cNvPr id="0" name=""/>
        <dsp:cNvSpPr/>
      </dsp:nvSpPr>
      <dsp:spPr>
        <a:xfrm>
          <a:off x="609750" y="607"/>
          <a:ext cx="2582162" cy="234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622300">
            <a:lnSpc>
              <a:spcPct val="90000"/>
            </a:lnSpc>
            <a:spcBef>
              <a:spcPct val="0"/>
            </a:spcBef>
            <a:spcAft>
              <a:spcPct val="35000"/>
            </a:spcAft>
            <a:buNone/>
          </a:pPr>
          <a:endParaRPr lang="ru-RU" sz="1400" kern="1200" dirty="0">
            <a:solidFill>
              <a:schemeClr val="bg1"/>
            </a:solidFill>
            <a:latin typeface="Helvetica" panose="020B0604020202020204" pitchFamily="34" charset="0"/>
            <a:cs typeface="Helvetica" panose="020B0604020202020204" pitchFamily="34" charset="0"/>
          </a:endParaRPr>
        </a:p>
      </dsp:txBody>
      <dsp:txXfrm>
        <a:off x="609750" y="607"/>
        <a:ext cx="2582162" cy="234742"/>
      </dsp:txXfrm>
    </dsp:sp>
    <dsp:sp modelId="{4396F4D0-E1AA-4DFA-983D-B5FAAEB7D048}">
      <dsp:nvSpPr>
        <dsp:cNvPr id="0" name=""/>
        <dsp:cNvSpPr/>
      </dsp:nvSpPr>
      <dsp:spPr>
        <a:xfrm>
          <a:off x="2148519" y="235349"/>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9415F155-6532-40E2-BDE2-E7F0EE422A97}">
      <dsp:nvSpPr>
        <dsp:cNvPr id="0" name=""/>
        <dsp:cNvSpPr/>
      </dsp:nvSpPr>
      <dsp:spPr>
        <a:xfrm>
          <a:off x="2511456" y="235349"/>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B3E83A79-6C3D-4AAA-92DA-227D2A9002E3}">
      <dsp:nvSpPr>
        <dsp:cNvPr id="0" name=""/>
        <dsp:cNvSpPr/>
      </dsp:nvSpPr>
      <dsp:spPr>
        <a:xfrm>
          <a:off x="2874680" y="235349"/>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20C2AE90-CDC9-40EA-961B-C75517F0FBB8}">
      <dsp:nvSpPr>
        <dsp:cNvPr id="0" name=""/>
        <dsp:cNvSpPr/>
      </dsp:nvSpPr>
      <dsp:spPr>
        <a:xfrm>
          <a:off x="3237617" y="235349"/>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D908BE04-CE72-452C-8DC0-8D98AF14CAC7}">
      <dsp:nvSpPr>
        <dsp:cNvPr id="0" name=""/>
        <dsp:cNvSpPr/>
      </dsp:nvSpPr>
      <dsp:spPr>
        <a:xfrm>
          <a:off x="3600842" y="235349"/>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73C156CC-CFAA-403A-896B-E14C259BBFD1}">
      <dsp:nvSpPr>
        <dsp:cNvPr id="0" name=""/>
        <dsp:cNvSpPr/>
      </dsp:nvSpPr>
      <dsp:spPr>
        <a:xfrm>
          <a:off x="3963779" y="235349"/>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7F223317-43F3-480A-9577-266A73A95F57}">
      <dsp:nvSpPr>
        <dsp:cNvPr id="0" name=""/>
        <dsp:cNvSpPr/>
      </dsp:nvSpPr>
      <dsp:spPr>
        <a:xfrm>
          <a:off x="4327003" y="235349"/>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2D5AB780-8775-44DB-BF27-E8925C2D3D8B}">
      <dsp:nvSpPr>
        <dsp:cNvPr id="0" name=""/>
        <dsp:cNvSpPr/>
      </dsp:nvSpPr>
      <dsp:spPr>
        <a:xfrm>
          <a:off x="609750" y="283167"/>
          <a:ext cx="5693267" cy="382542"/>
        </a:xfrm>
        <a:prstGeom prst="rect">
          <a:avLst/>
        </a:prstGeom>
        <a:solidFill>
          <a:srgbClr val="13A399"/>
        </a:solidFill>
        <a:ln w="25400" cap="flat" cmpd="sng" algn="ctr">
          <a:solidFill>
            <a:srgbClr val="13A399"/>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622300">
            <a:lnSpc>
              <a:spcPct val="90000"/>
            </a:lnSpc>
            <a:spcBef>
              <a:spcPct val="0"/>
            </a:spcBef>
            <a:spcAft>
              <a:spcPct val="35000"/>
            </a:spcAft>
            <a:buNone/>
          </a:pPr>
          <a:r>
            <a:rPr lang="ru-RU" sz="1400" b="1" kern="1200" dirty="0">
              <a:solidFill>
                <a:schemeClr val="bg1"/>
              </a:solidFill>
              <a:latin typeface="Helvetica" panose="020B0604020202020204" pitchFamily="34" charset="0"/>
              <a:cs typeface="Helvetica" panose="020B0604020202020204" pitchFamily="34" charset="0"/>
            </a:rPr>
            <a:t>Не считаю необходимым (мне это не нужно)</a:t>
          </a:r>
        </a:p>
      </dsp:txBody>
      <dsp:txXfrm>
        <a:off x="609750" y="283167"/>
        <a:ext cx="5693267" cy="382542"/>
      </dsp:txXfrm>
    </dsp:sp>
    <dsp:sp modelId="{12A05678-D917-4B35-8C68-061B4A7F774E}">
      <dsp:nvSpPr>
        <dsp:cNvPr id="0" name=""/>
        <dsp:cNvSpPr/>
      </dsp:nvSpPr>
      <dsp:spPr>
        <a:xfrm>
          <a:off x="609750" y="746066"/>
          <a:ext cx="2582162" cy="234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622300">
            <a:lnSpc>
              <a:spcPct val="90000"/>
            </a:lnSpc>
            <a:spcBef>
              <a:spcPct val="0"/>
            </a:spcBef>
            <a:spcAft>
              <a:spcPct val="35000"/>
            </a:spcAft>
            <a:buNone/>
          </a:pPr>
          <a:endParaRPr lang="ru-RU" sz="1400" kern="1200" dirty="0">
            <a:solidFill>
              <a:schemeClr val="bg1"/>
            </a:solidFill>
            <a:latin typeface="Helvetica" panose="020B0604020202020204" pitchFamily="34" charset="0"/>
            <a:cs typeface="Helvetica" panose="020B0604020202020204" pitchFamily="34" charset="0"/>
          </a:endParaRPr>
        </a:p>
      </dsp:txBody>
      <dsp:txXfrm>
        <a:off x="609750" y="746066"/>
        <a:ext cx="2582162" cy="234742"/>
      </dsp:txXfrm>
    </dsp:sp>
    <dsp:sp modelId="{38A43839-1D30-4D70-8EFE-3FFBC4803FC9}">
      <dsp:nvSpPr>
        <dsp:cNvPr id="0" name=""/>
        <dsp:cNvSpPr/>
      </dsp:nvSpPr>
      <dsp:spPr>
        <a:xfrm>
          <a:off x="2122780" y="980808"/>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90CBB715-B7DC-44BC-9615-BFA5B8B30B3A}">
      <dsp:nvSpPr>
        <dsp:cNvPr id="0" name=""/>
        <dsp:cNvSpPr/>
      </dsp:nvSpPr>
      <dsp:spPr>
        <a:xfrm>
          <a:off x="2485717" y="980808"/>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C5496C00-A660-4D5B-A401-C10B43AF2AB3}">
      <dsp:nvSpPr>
        <dsp:cNvPr id="0" name=""/>
        <dsp:cNvSpPr/>
      </dsp:nvSpPr>
      <dsp:spPr>
        <a:xfrm>
          <a:off x="2848941" y="980808"/>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1EF332D0-AB23-4E14-ACDB-522721EC556A}">
      <dsp:nvSpPr>
        <dsp:cNvPr id="0" name=""/>
        <dsp:cNvSpPr/>
      </dsp:nvSpPr>
      <dsp:spPr>
        <a:xfrm>
          <a:off x="3211879" y="980808"/>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D529B6B1-3060-4FB1-9525-EE0B57F93628}">
      <dsp:nvSpPr>
        <dsp:cNvPr id="0" name=""/>
        <dsp:cNvSpPr/>
      </dsp:nvSpPr>
      <dsp:spPr>
        <a:xfrm>
          <a:off x="3575103" y="980808"/>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1E2278A8-8A30-400B-BB12-9F2EF1F52DA2}">
      <dsp:nvSpPr>
        <dsp:cNvPr id="0" name=""/>
        <dsp:cNvSpPr/>
      </dsp:nvSpPr>
      <dsp:spPr>
        <a:xfrm>
          <a:off x="3938040" y="980808"/>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8144E76C-C2D8-44A5-9EE8-E7888C6D07B7}">
      <dsp:nvSpPr>
        <dsp:cNvPr id="0" name=""/>
        <dsp:cNvSpPr/>
      </dsp:nvSpPr>
      <dsp:spPr>
        <a:xfrm>
          <a:off x="4301264" y="980808"/>
          <a:ext cx="604225" cy="478178"/>
        </a:xfrm>
        <a:prstGeom prst="chevron">
          <a:avLst>
            <a:gd name="adj" fmla="val 70610"/>
          </a:avLst>
        </a:prstGeom>
        <a:solidFill>
          <a:srgbClr val="EC513F"/>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sp>
    <dsp:sp modelId="{FDE93623-CAD1-4B28-8B46-33D25262A885}">
      <dsp:nvSpPr>
        <dsp:cNvPr id="0" name=""/>
        <dsp:cNvSpPr/>
      </dsp:nvSpPr>
      <dsp:spPr>
        <a:xfrm>
          <a:off x="609750" y="1028626"/>
          <a:ext cx="5641790" cy="382542"/>
        </a:xfrm>
        <a:prstGeom prst="rect">
          <a:avLst/>
        </a:prstGeom>
        <a:solidFill>
          <a:srgbClr val="13A399"/>
        </a:solidFill>
        <a:ln w="25400" cap="flat" cmpd="sng" algn="ctr">
          <a:solidFill>
            <a:srgbClr val="13A399"/>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622300">
            <a:lnSpc>
              <a:spcPct val="90000"/>
            </a:lnSpc>
            <a:spcBef>
              <a:spcPct val="0"/>
            </a:spcBef>
            <a:spcAft>
              <a:spcPct val="35000"/>
            </a:spcAft>
            <a:buNone/>
          </a:pPr>
          <a:r>
            <a:rPr lang="ru-RU" sz="1400" b="1" kern="1200" dirty="0">
              <a:solidFill>
                <a:schemeClr val="bg1"/>
              </a:solidFill>
              <a:latin typeface="Helvetica" panose="020B0604020202020204" pitchFamily="34" charset="0"/>
              <a:cs typeface="Helvetica" panose="020B0604020202020204" pitchFamily="34" charset="0"/>
            </a:rPr>
            <a:t>Работа в данном направлении уже проводится на государственном уровне</a:t>
          </a:r>
        </a:p>
      </dsp:txBody>
      <dsp:txXfrm>
        <a:off x="609750" y="1028626"/>
        <a:ext cx="5641790" cy="382542"/>
      </dsp:txXfrm>
    </dsp:sp>
    <dsp:sp modelId="{7CE08DA4-4568-4228-A486-09E2415C26A3}">
      <dsp:nvSpPr>
        <dsp:cNvPr id="0" name=""/>
        <dsp:cNvSpPr/>
      </dsp:nvSpPr>
      <dsp:spPr>
        <a:xfrm>
          <a:off x="609750" y="1491525"/>
          <a:ext cx="2582162" cy="234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622300">
            <a:lnSpc>
              <a:spcPct val="90000"/>
            </a:lnSpc>
            <a:spcBef>
              <a:spcPct val="0"/>
            </a:spcBef>
            <a:spcAft>
              <a:spcPct val="35000"/>
            </a:spcAft>
            <a:buNone/>
          </a:pPr>
          <a:endParaRPr lang="ru-RU" sz="1400" kern="1200" dirty="0">
            <a:solidFill>
              <a:schemeClr val="bg1"/>
            </a:solidFill>
            <a:latin typeface="Helvetica" panose="020B0604020202020204" pitchFamily="34" charset="0"/>
            <a:cs typeface="Helvetica" panose="020B0604020202020204" pitchFamily="34" charset="0"/>
          </a:endParaRPr>
        </a:p>
      </dsp:txBody>
      <dsp:txXfrm>
        <a:off x="609750" y="1491525"/>
        <a:ext cx="2582162" cy="234742"/>
      </dsp:txXfrm>
    </dsp:sp>
    <dsp:sp modelId="{4EF9A656-CCDA-4FCE-B354-FED45E1C3774}">
      <dsp:nvSpPr>
        <dsp:cNvPr id="0" name=""/>
        <dsp:cNvSpPr/>
      </dsp:nvSpPr>
      <dsp:spPr>
        <a:xfrm>
          <a:off x="2132301" y="1737703"/>
          <a:ext cx="604225" cy="679319"/>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8E491E73-FE9D-40C7-8C25-EC23DE20D960}">
      <dsp:nvSpPr>
        <dsp:cNvPr id="0" name=""/>
        <dsp:cNvSpPr/>
      </dsp:nvSpPr>
      <dsp:spPr>
        <a:xfrm>
          <a:off x="2495239" y="1730169"/>
          <a:ext cx="604225" cy="694386"/>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F3BB28FC-FD11-4FC0-8804-A02312891650}">
      <dsp:nvSpPr>
        <dsp:cNvPr id="0" name=""/>
        <dsp:cNvSpPr/>
      </dsp:nvSpPr>
      <dsp:spPr>
        <a:xfrm>
          <a:off x="2858463" y="1729387"/>
          <a:ext cx="604225" cy="695950"/>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2AC497F3-DF4D-4ADA-ADDF-6CE8D36E4DD1}">
      <dsp:nvSpPr>
        <dsp:cNvPr id="0" name=""/>
        <dsp:cNvSpPr/>
      </dsp:nvSpPr>
      <dsp:spPr>
        <a:xfrm>
          <a:off x="3221400" y="1729127"/>
          <a:ext cx="604225" cy="696471"/>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187E89CD-3C09-4F90-A5D1-278736B39020}">
      <dsp:nvSpPr>
        <dsp:cNvPr id="0" name=""/>
        <dsp:cNvSpPr/>
      </dsp:nvSpPr>
      <dsp:spPr>
        <a:xfrm>
          <a:off x="3584624" y="1729127"/>
          <a:ext cx="604225" cy="696471"/>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F398343B-9899-4763-8ADE-523B736A6357}">
      <dsp:nvSpPr>
        <dsp:cNvPr id="0" name=""/>
        <dsp:cNvSpPr/>
      </dsp:nvSpPr>
      <dsp:spPr>
        <a:xfrm>
          <a:off x="3947561" y="1729127"/>
          <a:ext cx="604225" cy="696471"/>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E9A4FB1C-F544-429A-AAD8-BFCE949219D2}">
      <dsp:nvSpPr>
        <dsp:cNvPr id="0" name=""/>
        <dsp:cNvSpPr/>
      </dsp:nvSpPr>
      <dsp:spPr>
        <a:xfrm>
          <a:off x="4295861" y="1729127"/>
          <a:ext cx="604225" cy="702190"/>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30FA37AE-DB6B-4C12-89AA-4335F9F69D93}">
      <dsp:nvSpPr>
        <dsp:cNvPr id="0" name=""/>
        <dsp:cNvSpPr/>
      </dsp:nvSpPr>
      <dsp:spPr>
        <a:xfrm>
          <a:off x="554166" y="1795182"/>
          <a:ext cx="5660832" cy="550413"/>
        </a:xfrm>
        <a:prstGeom prst="rect">
          <a:avLst/>
        </a:prstGeom>
        <a:solidFill>
          <a:srgbClr val="13A399"/>
        </a:solidFill>
        <a:ln w="25400" cap="flat" cmpd="sng" algn="ctr">
          <a:solidFill>
            <a:srgbClr val="13A399"/>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622300">
            <a:lnSpc>
              <a:spcPct val="90000"/>
            </a:lnSpc>
            <a:spcBef>
              <a:spcPct val="0"/>
            </a:spcBef>
            <a:spcAft>
              <a:spcPct val="35000"/>
            </a:spcAft>
            <a:buNone/>
          </a:pPr>
          <a:r>
            <a:rPr lang="ru-RU" sz="1400" b="1" kern="1200" dirty="0">
              <a:solidFill>
                <a:schemeClr val="bg1"/>
              </a:solidFill>
              <a:latin typeface="Helvetica" panose="020B0604020202020204" pitchFamily="34" charset="0"/>
              <a:cs typeface="Helvetica" panose="020B0604020202020204" pitchFamily="34" charset="0"/>
            </a:rPr>
            <a:t>У граждан нет достаточных полномочий / работу в данном направлении должны осуществлять только специализированные органы </a:t>
          </a:r>
        </a:p>
      </dsp:txBody>
      <dsp:txXfrm>
        <a:off x="554166" y="1795182"/>
        <a:ext cx="5660832" cy="550413"/>
      </dsp:txXfrm>
    </dsp:sp>
    <dsp:sp modelId="{07E86A84-2FD7-49EE-B0FF-098BF29BDDC6}">
      <dsp:nvSpPr>
        <dsp:cNvPr id="0" name=""/>
        <dsp:cNvSpPr/>
      </dsp:nvSpPr>
      <dsp:spPr>
        <a:xfrm>
          <a:off x="609750" y="2460997"/>
          <a:ext cx="2582162" cy="234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622300">
            <a:lnSpc>
              <a:spcPct val="90000"/>
            </a:lnSpc>
            <a:spcBef>
              <a:spcPct val="0"/>
            </a:spcBef>
            <a:spcAft>
              <a:spcPct val="35000"/>
            </a:spcAft>
            <a:buNone/>
          </a:pPr>
          <a:endParaRPr lang="ru-RU" sz="1400" kern="1200" dirty="0">
            <a:latin typeface="Helvetica" panose="020B0604020202020204" pitchFamily="34" charset="0"/>
            <a:cs typeface="Helvetica" panose="020B0604020202020204" pitchFamily="34" charset="0"/>
          </a:endParaRPr>
        </a:p>
      </dsp:txBody>
      <dsp:txXfrm>
        <a:off x="609750" y="2460997"/>
        <a:ext cx="2582162" cy="234742"/>
      </dsp:txXfrm>
    </dsp:sp>
    <dsp:sp modelId="{36F4055D-0BE1-4758-A001-AE2C599DFB4F}">
      <dsp:nvSpPr>
        <dsp:cNvPr id="0" name=""/>
        <dsp:cNvSpPr/>
      </dsp:nvSpPr>
      <dsp:spPr>
        <a:xfrm>
          <a:off x="2089063" y="2695739"/>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7DC69A1A-E342-498A-93F6-F765BBB78EF7}">
      <dsp:nvSpPr>
        <dsp:cNvPr id="0" name=""/>
        <dsp:cNvSpPr/>
      </dsp:nvSpPr>
      <dsp:spPr>
        <a:xfrm>
          <a:off x="2452001" y="2695739"/>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CA249E67-7684-4DDB-B1E6-BAD1D15D045F}">
      <dsp:nvSpPr>
        <dsp:cNvPr id="0" name=""/>
        <dsp:cNvSpPr/>
      </dsp:nvSpPr>
      <dsp:spPr>
        <a:xfrm>
          <a:off x="2815225" y="2695739"/>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82ED5B41-451B-4DF2-B9EA-DE9FDEFC83FD}">
      <dsp:nvSpPr>
        <dsp:cNvPr id="0" name=""/>
        <dsp:cNvSpPr/>
      </dsp:nvSpPr>
      <dsp:spPr>
        <a:xfrm>
          <a:off x="3178162" y="2695739"/>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2B543B5C-E864-4277-B1B4-39072B014FBA}">
      <dsp:nvSpPr>
        <dsp:cNvPr id="0" name=""/>
        <dsp:cNvSpPr/>
      </dsp:nvSpPr>
      <dsp:spPr>
        <a:xfrm>
          <a:off x="3541386" y="2695739"/>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52C0307B-BB5A-4601-A518-367A584FA529}">
      <dsp:nvSpPr>
        <dsp:cNvPr id="0" name=""/>
        <dsp:cNvSpPr/>
      </dsp:nvSpPr>
      <dsp:spPr>
        <a:xfrm>
          <a:off x="3904323" y="2695739"/>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B8C7A911-E1E8-4687-AC5D-920D4CE590A6}">
      <dsp:nvSpPr>
        <dsp:cNvPr id="0" name=""/>
        <dsp:cNvSpPr/>
      </dsp:nvSpPr>
      <dsp:spPr>
        <a:xfrm>
          <a:off x="4267547" y="2695739"/>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AA42180C-B368-4885-B110-1D651AC4ADBA}">
      <dsp:nvSpPr>
        <dsp:cNvPr id="0" name=""/>
        <dsp:cNvSpPr/>
      </dsp:nvSpPr>
      <dsp:spPr>
        <a:xfrm>
          <a:off x="609750" y="2743556"/>
          <a:ext cx="5574356" cy="382542"/>
        </a:xfrm>
        <a:prstGeom prst="rect">
          <a:avLst/>
        </a:prstGeom>
        <a:solidFill>
          <a:srgbClr val="13A399"/>
        </a:solidFill>
        <a:ln w="25400" cap="flat" cmpd="sng" algn="ctr">
          <a:solidFill>
            <a:srgbClr val="13A399"/>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622300">
            <a:lnSpc>
              <a:spcPct val="90000"/>
            </a:lnSpc>
            <a:spcBef>
              <a:spcPct val="0"/>
            </a:spcBef>
            <a:spcAft>
              <a:spcPct val="35000"/>
            </a:spcAft>
            <a:buNone/>
          </a:pPr>
          <a:r>
            <a:rPr lang="ru-RU" sz="1400" b="1" kern="1200" dirty="0">
              <a:solidFill>
                <a:schemeClr val="bg1"/>
              </a:solidFill>
              <a:latin typeface="Helvetica" panose="020B0604020202020204" pitchFamily="34" charset="0"/>
              <a:cs typeface="Helvetica" panose="020B0604020202020204" pitchFamily="34" charset="0"/>
            </a:rPr>
            <a:t>Считаю, что результатов не будет / по выявленным фактам коррупции проверки будут формальными</a:t>
          </a:r>
        </a:p>
      </dsp:txBody>
      <dsp:txXfrm>
        <a:off x="609750" y="2743556"/>
        <a:ext cx="5574356" cy="382542"/>
      </dsp:txXfrm>
    </dsp:sp>
    <dsp:sp modelId="{D8D274A5-C66B-42D2-81C3-AB902FB9365B}">
      <dsp:nvSpPr>
        <dsp:cNvPr id="0" name=""/>
        <dsp:cNvSpPr/>
      </dsp:nvSpPr>
      <dsp:spPr>
        <a:xfrm>
          <a:off x="609750" y="3206456"/>
          <a:ext cx="2582162" cy="234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622300">
            <a:lnSpc>
              <a:spcPct val="90000"/>
            </a:lnSpc>
            <a:spcBef>
              <a:spcPct val="0"/>
            </a:spcBef>
            <a:spcAft>
              <a:spcPct val="35000"/>
            </a:spcAft>
            <a:buNone/>
          </a:pPr>
          <a:endParaRPr lang="ru-RU" sz="1400" kern="1200" dirty="0">
            <a:latin typeface="Helvetica" panose="020B0604020202020204" pitchFamily="34" charset="0"/>
            <a:cs typeface="Helvetica" panose="020B0604020202020204" pitchFamily="34" charset="0"/>
          </a:endParaRPr>
        </a:p>
      </dsp:txBody>
      <dsp:txXfrm>
        <a:off x="609750" y="3206456"/>
        <a:ext cx="2582162" cy="234742"/>
      </dsp:txXfrm>
    </dsp:sp>
    <dsp:sp modelId="{65C7ACCC-62CD-4469-928E-9129E53BAE2B}">
      <dsp:nvSpPr>
        <dsp:cNvPr id="0" name=""/>
        <dsp:cNvSpPr/>
      </dsp:nvSpPr>
      <dsp:spPr>
        <a:xfrm>
          <a:off x="2089063" y="3441198"/>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7308CEA3-B790-4492-B67A-48F2B680974F}">
      <dsp:nvSpPr>
        <dsp:cNvPr id="0" name=""/>
        <dsp:cNvSpPr/>
      </dsp:nvSpPr>
      <dsp:spPr>
        <a:xfrm>
          <a:off x="2452001" y="3441198"/>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AEF2583F-2D2C-4B02-8AA5-50A6493E95BA}">
      <dsp:nvSpPr>
        <dsp:cNvPr id="0" name=""/>
        <dsp:cNvSpPr/>
      </dsp:nvSpPr>
      <dsp:spPr>
        <a:xfrm>
          <a:off x="2815225" y="3441198"/>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AD457143-518F-44AC-9648-F3A948644D4F}">
      <dsp:nvSpPr>
        <dsp:cNvPr id="0" name=""/>
        <dsp:cNvSpPr/>
      </dsp:nvSpPr>
      <dsp:spPr>
        <a:xfrm>
          <a:off x="3178162" y="3441198"/>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F5659A15-9CBE-4DCF-8BA4-E822B065C08A}">
      <dsp:nvSpPr>
        <dsp:cNvPr id="0" name=""/>
        <dsp:cNvSpPr/>
      </dsp:nvSpPr>
      <dsp:spPr>
        <a:xfrm>
          <a:off x="3541386" y="3441198"/>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2428BED4-5A61-4665-B147-4D300B2B73BC}">
      <dsp:nvSpPr>
        <dsp:cNvPr id="0" name=""/>
        <dsp:cNvSpPr/>
      </dsp:nvSpPr>
      <dsp:spPr>
        <a:xfrm>
          <a:off x="3904323" y="3441198"/>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362281F3-7E26-4D83-91CA-18C4E9EF4850}">
      <dsp:nvSpPr>
        <dsp:cNvPr id="0" name=""/>
        <dsp:cNvSpPr/>
      </dsp:nvSpPr>
      <dsp:spPr>
        <a:xfrm>
          <a:off x="4267547" y="3441198"/>
          <a:ext cx="604225" cy="478178"/>
        </a:xfrm>
        <a:prstGeom prst="chevron">
          <a:avLst>
            <a:gd name="adj" fmla="val 70610"/>
          </a:avLst>
        </a:prstGeom>
        <a:solidFill>
          <a:srgbClr val="EC513F"/>
        </a:solidFill>
        <a:ln w="25400" cap="flat" cmpd="sng" algn="ctr">
          <a:solidFill>
            <a:srgbClr val="EC513F"/>
          </a:solidFill>
          <a:prstDash val="solid"/>
        </a:ln>
        <a:effectLst/>
      </dsp:spPr>
      <dsp:style>
        <a:lnRef idx="2">
          <a:scrgbClr r="0" g="0" b="0"/>
        </a:lnRef>
        <a:fillRef idx="1">
          <a:scrgbClr r="0" g="0" b="0"/>
        </a:fillRef>
        <a:effectRef idx="0">
          <a:scrgbClr r="0" g="0" b="0"/>
        </a:effectRef>
        <a:fontRef idx="minor">
          <a:schemeClr val="lt1"/>
        </a:fontRef>
      </dsp:style>
    </dsp:sp>
    <dsp:sp modelId="{BF03183E-B2BD-414D-927A-BA3DE8536CE9}">
      <dsp:nvSpPr>
        <dsp:cNvPr id="0" name=""/>
        <dsp:cNvSpPr/>
      </dsp:nvSpPr>
      <dsp:spPr>
        <a:xfrm>
          <a:off x="609750" y="3489016"/>
          <a:ext cx="5574356" cy="382542"/>
        </a:xfrm>
        <a:prstGeom prst="rect">
          <a:avLst/>
        </a:prstGeom>
        <a:solidFill>
          <a:srgbClr val="13A399"/>
        </a:solidFill>
        <a:ln w="25400" cap="flat" cmpd="sng" algn="ctr">
          <a:solidFill>
            <a:srgbClr val="13A399"/>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622300">
            <a:lnSpc>
              <a:spcPct val="90000"/>
            </a:lnSpc>
            <a:spcBef>
              <a:spcPct val="0"/>
            </a:spcBef>
            <a:spcAft>
              <a:spcPct val="35000"/>
            </a:spcAft>
            <a:buNone/>
          </a:pPr>
          <a:r>
            <a:rPr lang="ru-RU" sz="1400" b="1" kern="1200" dirty="0">
              <a:solidFill>
                <a:schemeClr val="bg1"/>
              </a:solidFill>
              <a:latin typeface="Helvetica" panose="020B0604020202020204" pitchFamily="34" charset="0"/>
              <a:cs typeface="Helvetica" panose="020B0604020202020204" pitchFamily="34" charset="0"/>
            </a:rPr>
            <a:t>Это слишком рискованно для меня и для членов моей семьи</a:t>
          </a:r>
        </a:p>
      </dsp:txBody>
      <dsp:txXfrm>
        <a:off x="609750" y="3489016"/>
        <a:ext cx="5574356" cy="382542"/>
      </dsp:txXfrm>
    </dsp:sp>
  </dsp:spTree>
</dsp:drawing>
</file>

<file path=ppt/diagrams/layout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870" cy="493319"/>
          </a:xfrm>
          <a:prstGeom prst="rect">
            <a:avLst/>
          </a:prstGeom>
        </p:spPr>
        <p:txBody>
          <a:bodyPr vert="horz" lIns="90955" tIns="45478" rIns="90955" bIns="45478" rtlCol="0"/>
          <a:lstStyle>
            <a:lvl1pPr algn="l">
              <a:defRPr sz="1200"/>
            </a:lvl1pPr>
          </a:lstStyle>
          <a:p>
            <a:endParaRPr lang="ru-RU"/>
          </a:p>
        </p:txBody>
      </p:sp>
      <p:sp>
        <p:nvSpPr>
          <p:cNvPr id="3" name="Дата 2"/>
          <p:cNvSpPr>
            <a:spLocks noGrp="1"/>
          </p:cNvSpPr>
          <p:nvPr>
            <p:ph type="dt" idx="1"/>
          </p:nvPr>
        </p:nvSpPr>
        <p:spPr>
          <a:xfrm>
            <a:off x="3850222" y="0"/>
            <a:ext cx="2945870" cy="493319"/>
          </a:xfrm>
          <a:prstGeom prst="rect">
            <a:avLst/>
          </a:prstGeom>
        </p:spPr>
        <p:txBody>
          <a:bodyPr vert="horz" lIns="90955" tIns="45478" rIns="90955" bIns="45478" rtlCol="0"/>
          <a:lstStyle>
            <a:lvl1pPr algn="r">
              <a:defRPr sz="1200"/>
            </a:lvl1pPr>
          </a:lstStyle>
          <a:p>
            <a:fld id="{B52CCAC3-3084-4CA3-A654-121C69B45864}" type="datetimeFigureOut">
              <a:rPr lang="ru-RU" smtClean="0"/>
              <a:pPr/>
              <a:t>19.03.2020</a:t>
            </a:fld>
            <a:endParaRPr lang="ru-RU"/>
          </a:p>
        </p:txBody>
      </p:sp>
      <p:sp>
        <p:nvSpPr>
          <p:cNvPr id="4" name="Образ слайда 3"/>
          <p:cNvSpPr>
            <a:spLocks noGrp="1" noRot="1" noChangeAspect="1"/>
          </p:cNvSpPr>
          <p:nvPr>
            <p:ph type="sldImg" idx="2"/>
          </p:nvPr>
        </p:nvSpPr>
        <p:spPr>
          <a:xfrm>
            <a:off x="107950" y="741363"/>
            <a:ext cx="6581775" cy="3702050"/>
          </a:xfrm>
          <a:prstGeom prst="rect">
            <a:avLst/>
          </a:prstGeom>
          <a:noFill/>
          <a:ln w="12700">
            <a:solidFill>
              <a:prstClr val="black"/>
            </a:solidFill>
          </a:ln>
        </p:spPr>
        <p:txBody>
          <a:bodyPr vert="horz" lIns="90955" tIns="45478" rIns="90955" bIns="45478" rtlCol="0" anchor="ctr"/>
          <a:lstStyle/>
          <a:p>
            <a:endParaRPr lang="ru-RU"/>
          </a:p>
        </p:txBody>
      </p:sp>
      <p:sp>
        <p:nvSpPr>
          <p:cNvPr id="5" name="Заметки 4"/>
          <p:cNvSpPr>
            <a:spLocks noGrp="1"/>
          </p:cNvSpPr>
          <p:nvPr>
            <p:ph type="body" sz="quarter" idx="3"/>
          </p:nvPr>
        </p:nvSpPr>
        <p:spPr>
          <a:xfrm>
            <a:off x="679451" y="4690466"/>
            <a:ext cx="5438774" cy="4443019"/>
          </a:xfrm>
          <a:prstGeom prst="rect">
            <a:avLst/>
          </a:prstGeom>
        </p:spPr>
        <p:txBody>
          <a:bodyPr vert="horz" lIns="90955" tIns="45478" rIns="90955" bIns="45478"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379356"/>
            <a:ext cx="2945870" cy="493318"/>
          </a:xfrm>
          <a:prstGeom prst="rect">
            <a:avLst/>
          </a:prstGeom>
        </p:spPr>
        <p:txBody>
          <a:bodyPr vert="horz" lIns="90955" tIns="45478" rIns="90955" bIns="45478" rtlCol="0" anchor="b"/>
          <a:lstStyle>
            <a:lvl1pPr algn="l">
              <a:defRPr sz="1200"/>
            </a:lvl1pPr>
          </a:lstStyle>
          <a:p>
            <a:endParaRPr lang="ru-RU"/>
          </a:p>
        </p:txBody>
      </p:sp>
      <p:sp>
        <p:nvSpPr>
          <p:cNvPr id="7" name="Номер слайда 6"/>
          <p:cNvSpPr>
            <a:spLocks noGrp="1"/>
          </p:cNvSpPr>
          <p:nvPr>
            <p:ph type="sldNum" sz="quarter" idx="5"/>
          </p:nvPr>
        </p:nvSpPr>
        <p:spPr>
          <a:xfrm>
            <a:off x="3850222" y="9379356"/>
            <a:ext cx="2945870" cy="493318"/>
          </a:xfrm>
          <a:prstGeom prst="rect">
            <a:avLst/>
          </a:prstGeom>
        </p:spPr>
        <p:txBody>
          <a:bodyPr vert="horz" lIns="90955" tIns="45478" rIns="90955" bIns="45478" rtlCol="0" anchor="b"/>
          <a:lstStyle>
            <a:lvl1pPr algn="r">
              <a:defRPr sz="1200"/>
            </a:lvl1pPr>
          </a:lstStyle>
          <a:p>
            <a:fld id="{6E85F4BE-551C-44C7-9AE2-D23A5ECC0A96}"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20"/>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0043B4AD-2399-4CB6-AC83-F314E77E4139}" type="datetime1">
              <a:rPr lang="ru-RU" smtClean="0"/>
              <a:t>19.03.2020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1D1C24-77D5-4797-BB58-D81D0008E9B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0178457-5348-42C3-AFB2-BBD7C0B7B94B}" type="datetime1">
              <a:rPr lang="ru-RU" smtClean="0"/>
              <a:t>19.03.2020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1D1C24-77D5-4797-BB58-D81D0008E9B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EE84C1E-B125-4AAD-B45E-18FB8F3CB9DB}" type="datetime1">
              <a:rPr lang="ru-RU" smtClean="0"/>
              <a:t>19.03.2020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1D1C24-77D5-4797-BB58-D81D0008E9B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7523F20-F78E-42C9-9136-E339E0D0A0C1}" type="datetime1">
              <a:rPr lang="ru-RU" smtClean="0"/>
              <a:t>19.03.2020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1D1C24-77D5-4797-BB58-D81D0008E9B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6"/>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46EC304-50CA-4725-9812-828BB09EBC6B}" type="datetime1">
              <a:rPr lang="ru-RU" smtClean="0"/>
              <a:t>19.03.2020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1D1C24-77D5-4797-BB58-D81D0008E9B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13100F35-0F2A-4F09-B40D-564FB449E28A}" type="datetime1">
              <a:rPr lang="ru-RU" smtClean="0"/>
              <a:t>19.03.2020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1D1C24-77D5-4797-BB58-D81D0008E9B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1"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1"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7"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2009F49C-63E3-4B5B-B97C-0420EEB976AB}" type="datetime1">
              <a:rPr lang="ru-RU" smtClean="0"/>
              <a:t>19.03.2020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C1D1C24-77D5-4797-BB58-D81D0008E9B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0EF4B3E1-6219-407E-8751-ED38F302CF91}" type="datetime1">
              <a:rPr lang="ru-RU" smtClean="0"/>
              <a:t>19.03.2020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C1D1C24-77D5-4797-BB58-D81D0008E9B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386797A-BFDC-4D4D-B656-750DACCF3551}" type="datetime1">
              <a:rPr lang="ru-RU" smtClean="0"/>
              <a:t>19.03.2020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C1D1C24-77D5-4797-BB58-D81D0008E9B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1" y="204789"/>
            <a:ext cx="5111751"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CC140A9-7D3E-4A61-86DC-D1042974C00B}" type="datetime1">
              <a:rPr lang="ru-RU" smtClean="0"/>
              <a:t>19.03.2020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1D1C24-77D5-4797-BB58-D81D0008E9B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1"/>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0D3B272F-1695-4936-AB26-603BB4D974F7}" type="datetime1">
              <a:rPr lang="ru-RU" smtClean="0"/>
              <a:t>19.03.2020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1D1C24-77D5-4797-BB58-D81D0008E9B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21B1296-E28A-447A-9251-5E2FA7A5AE7C}" type="datetime1">
              <a:rPr lang="ru-RU" smtClean="0"/>
              <a:t>19.03.2020</a:t>
            </a:fld>
            <a:endParaRPr lang="ru-RU"/>
          </a:p>
        </p:txBody>
      </p:sp>
      <p:sp>
        <p:nvSpPr>
          <p:cNvPr id="5" name="Нижний колонтитул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C1D1C24-77D5-4797-BB58-D81D0008E9B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87524" y="-2468810"/>
            <a:ext cx="8568952" cy="8530925"/>
          </a:xfrm>
          <a:prstGeom prst="rect">
            <a:avLst/>
          </a:prstGeom>
        </p:spPr>
        <p:txBody>
          <a:bodyPr wrap="square">
            <a:spAutoFit/>
          </a:bodyPr>
          <a:lstStyle/>
          <a:p>
            <a:pPr marL="292355" algn="just">
              <a:lnSpc>
                <a:spcPct val="200000"/>
              </a:lnSpc>
              <a:tabLst>
                <a:tab pos="247643" algn="l"/>
              </a:tabLst>
            </a:pPr>
            <a:r>
              <a:rPr lang="ru-RU" sz="1192" i="1" dirty="0">
                <a:solidFill>
                  <a:srgbClr val="E4E4E4"/>
                </a:solidFill>
                <a:latin typeface="Helvetica" panose="020B0604020202020204" pitchFamily="34" charset="0"/>
                <a:ea typeface="Times New Roman" panose="02020603050405020304" pitchFamily="18" charset="0"/>
                <a:cs typeface="Arial" panose="020B0604020202020204" pitchFamily="34" charset="0"/>
              </a:rPr>
              <a:t>Какие из перечисленных проблем существуют в Вашем районе (городе)? Оказывает ли коррупция влияние Как Вы оцениваете уровень коррупции? Даже если Вы лично не сталкивались с проблемой, скажите, пожалуйста, по Вашему мнению, представители каких профессий наиболее коррумпированы? Как Вы оцениваете степень защищенности себя и своих близких от возможного «административного произвола чиновников»? Приходилось ли Вам в течение последнего года попадать в коррупционную ситуацию независимо от того, давали Вы взятку или нет? Сообщили ли Вы о фактах коррупции? Если Вам приходилось попадать в </a:t>
            </a:r>
            <a:r>
              <a:rPr lang="ru-RU" sz="1192" i="1" dirty="0">
                <a:solidFill>
                  <a:schemeClr val="bg1">
                    <a:lumMod val="95000"/>
                  </a:schemeClr>
                </a:solidFill>
                <a:latin typeface="Helvetica" panose="020B0604020202020204" pitchFamily="34" charset="0"/>
                <a:ea typeface="Times New Roman" panose="02020603050405020304" pitchFamily="18" charset="0"/>
                <a:cs typeface="Arial" panose="020B0604020202020204" pitchFamily="34" charset="0"/>
              </a:rPr>
              <a:t>коррупционную ситуацию, то пришлось ли Вам при этом давать взятку, или все-таки обошлись без взятки (если таких ситуаций было несколько, то опишите последний случай)?  Почему Вы не согласились дать взятку должностному лицу? Решился ли Ваш вопрос после того, как Вы отказались от дачи взятки должностному лицу? Что явилось причиной, подтолкнувшей Вас дать взятку должностному лицу?  Как Вы думаете, за последний год размер этих взяток увеличился или уменьшился?  В чем, по Вашему мнению, причины коррупции? Оцените, пожалуйста, насколько Вы доверяете Главе муниципального образования Знакомы ли Вы с основными мерами по противодействию коррупции в Республике Татарстан? О каких действиях со стороны властей РТ, направленных на борьбу с коррупцией, Вы лично знаете? Как Вы оцениваете работу органов власти Республики Татарстан по противодействию коррупции? Укажите пожалуйста, из каких источников Вы чаще всего получаете информацию об антикоррупционной деятельности в Республике Татарстан Как Вы думаете, возможно, ли с помер снизить уровень коррупции? Достаточно ли информации об антикоррупционной политике в СМИ</a:t>
            </a:r>
            <a:r>
              <a:rPr lang="ru-RU" sz="1192" i="1" dirty="0">
                <a:solidFill>
                  <a:schemeClr val="bg1">
                    <a:lumMod val="95000"/>
                  </a:schemeClr>
                </a:solidFill>
                <a:latin typeface="Calibri" panose="020F0502020204030204" pitchFamily="34" charset="0"/>
                <a:ea typeface="Times New Roman" panose="02020603050405020304" pitchFamily="18" charset="0"/>
                <a:cs typeface="Arial" panose="020B0604020202020204" pitchFamily="34" charset="0"/>
              </a:rPr>
              <a:t>?</a:t>
            </a:r>
            <a:r>
              <a:rPr lang="ru-RU" sz="1192" i="1" dirty="0">
                <a:solidFill>
                  <a:schemeClr val="bg1">
                    <a:lumMod val="95000"/>
                  </a:schemeClr>
                </a:solidFill>
                <a:latin typeface="Helvetica" panose="020B0604020202020204" pitchFamily="34" charset="0"/>
                <a:ea typeface="Times New Roman" panose="02020603050405020304" pitchFamily="18" charset="0"/>
                <a:cs typeface="Arial" panose="020B0604020202020204" pitchFamily="34" charset="0"/>
              </a:rPr>
              <a:t>  Что, на Ваш взгляд, необходимо предпринять, чтобы коррупционеров стало меньше? Готовы ли Вы принимать участие в антикоррупционных мероприятиях? Если нет, то почему?  Ваш возраст Ваше образование Род Ваших занятий Где Вы живете? Какие из перечисленных проблем существуют в Вашем районе (городе)? Оказывает ли коррупция влияние Как Вы оцениваете уровень коррупции?  Как Вы оцениваете с</a:t>
            </a:r>
            <a:r>
              <a:rPr lang="ru-RU" sz="1192" i="1" dirty="0">
                <a:solidFill>
                  <a:srgbClr val="E4E4E4"/>
                </a:solidFill>
                <a:latin typeface="Helvetica" panose="020B0604020202020204" pitchFamily="34" charset="0"/>
                <a:ea typeface="Times New Roman" panose="02020603050405020304" pitchFamily="18" charset="0"/>
                <a:cs typeface="Arial" panose="020B0604020202020204" pitchFamily="34" charset="0"/>
              </a:rPr>
              <a:t>тепень защищенности себя и своих близких от возможного «административного произвола чиновников</a:t>
            </a:r>
            <a:endParaRPr lang="ru-RU" sz="1192" dirty="0">
              <a:solidFill>
                <a:srgbClr val="E4E4E4"/>
              </a:solidFill>
              <a:latin typeface="Times New Roman" panose="02020603050405020304" pitchFamily="18" charset="0"/>
              <a:ea typeface="Times New Roman" panose="02020603050405020304" pitchFamily="18" charset="0"/>
            </a:endParaRPr>
          </a:p>
        </p:txBody>
      </p:sp>
      <p:sp>
        <p:nvSpPr>
          <p:cNvPr id="3" name="Прямоугольник 2"/>
          <p:cNvSpPr/>
          <p:nvPr/>
        </p:nvSpPr>
        <p:spPr>
          <a:xfrm>
            <a:off x="611560" y="1491630"/>
            <a:ext cx="8702327" cy="2736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ru-RU" sz="2800" b="1" dirty="0">
                <a:solidFill>
                  <a:srgbClr val="02173E"/>
                </a:solidFill>
                <a:latin typeface="Helvetica" pitchFamily="34" charset="0"/>
                <a:cs typeface="Helvetica" pitchFamily="34" charset="0"/>
              </a:rPr>
              <a:t>«ИЗУЧЕНИЕ МНЕНИЯ НАСЕЛЕНИЯ </a:t>
            </a:r>
            <a:endParaRPr lang="en-US" sz="2800" b="1" dirty="0">
              <a:solidFill>
                <a:srgbClr val="02173E"/>
              </a:solidFill>
              <a:latin typeface="Helvetica" pitchFamily="34" charset="0"/>
              <a:cs typeface="Helvetica" pitchFamily="34" charset="0"/>
            </a:endParaRPr>
          </a:p>
          <a:p>
            <a:pPr>
              <a:lnSpc>
                <a:spcPct val="150000"/>
              </a:lnSpc>
            </a:pPr>
            <a:r>
              <a:rPr lang="ru-RU" sz="2800" b="1" dirty="0">
                <a:solidFill>
                  <a:srgbClr val="02173E"/>
                </a:solidFill>
                <a:latin typeface="Helvetica" pitchFamily="34" charset="0"/>
                <a:cs typeface="Helvetica" pitchFamily="34" charset="0"/>
              </a:rPr>
              <a:t>О КОРРУПЦИИ </a:t>
            </a:r>
            <a:endParaRPr lang="en-US" sz="2800" b="1" dirty="0">
              <a:solidFill>
                <a:srgbClr val="02173E"/>
              </a:solidFill>
              <a:latin typeface="Helvetica" pitchFamily="34" charset="0"/>
              <a:cs typeface="Helvetica" pitchFamily="34" charset="0"/>
            </a:endParaRPr>
          </a:p>
          <a:p>
            <a:pPr>
              <a:lnSpc>
                <a:spcPct val="150000"/>
              </a:lnSpc>
            </a:pPr>
            <a:r>
              <a:rPr lang="ru-RU" sz="2800" b="1" dirty="0">
                <a:solidFill>
                  <a:srgbClr val="02173E"/>
                </a:solidFill>
                <a:latin typeface="Helvetica" pitchFamily="34" charset="0"/>
                <a:cs typeface="Helvetica" pitchFamily="34" charset="0"/>
              </a:rPr>
              <a:t>В РЕСПУБЛИКЕ ТАТАРСТАН»</a:t>
            </a:r>
            <a:r>
              <a:rPr lang="ru-RU" sz="2800" dirty="0">
                <a:solidFill>
                  <a:srgbClr val="02173E"/>
                </a:solidFill>
                <a:latin typeface="Helvetica" pitchFamily="34" charset="0"/>
                <a:cs typeface="Helvetica" pitchFamily="34" charset="0"/>
              </a:rPr>
              <a:t> </a:t>
            </a:r>
          </a:p>
          <a:p>
            <a:pPr>
              <a:lnSpc>
                <a:spcPct val="150000"/>
              </a:lnSpc>
            </a:pPr>
            <a:r>
              <a:rPr lang="ru-RU" i="1" dirty="0">
                <a:solidFill>
                  <a:srgbClr val="02173E"/>
                </a:solidFill>
                <a:latin typeface="Helvetica" pitchFamily="34" charset="0"/>
                <a:cs typeface="Helvetica" pitchFamily="34" charset="0"/>
              </a:rPr>
              <a:t>ПО РЕЗУЛЬТАТАМ СОЦИОЛОГИЧЕСКОГО ОПРОСА 201</a:t>
            </a:r>
            <a:r>
              <a:rPr lang="en-US" i="1" dirty="0">
                <a:solidFill>
                  <a:srgbClr val="02173E"/>
                </a:solidFill>
                <a:latin typeface="Helvetica" pitchFamily="34" charset="0"/>
                <a:cs typeface="Helvetica" pitchFamily="34" charset="0"/>
              </a:rPr>
              <a:t>8</a:t>
            </a:r>
            <a:r>
              <a:rPr lang="ru-RU" i="1" dirty="0">
                <a:solidFill>
                  <a:srgbClr val="02173E"/>
                </a:solidFill>
                <a:latin typeface="Helvetica" pitchFamily="34" charset="0"/>
                <a:cs typeface="Helvetica" pitchFamily="34" charset="0"/>
              </a:rPr>
              <a:t> ГОДА</a:t>
            </a:r>
          </a:p>
          <a:p>
            <a:pPr>
              <a:lnSpc>
                <a:spcPct val="150000"/>
              </a:lnSpc>
            </a:pPr>
            <a:endParaRPr lang="ru-RU" sz="2800" b="1" dirty="0">
              <a:solidFill>
                <a:srgbClr val="02173E"/>
              </a:solidFill>
              <a:latin typeface="Helvetica" pitchFamily="34" charset="0"/>
              <a:cs typeface="Helvetica" pitchFamily="34" charset="0"/>
            </a:endParaRPr>
          </a:p>
        </p:txBody>
      </p:sp>
      <p:sp>
        <p:nvSpPr>
          <p:cNvPr id="2" name="Прямоугольник 1"/>
          <p:cNvSpPr/>
          <p:nvPr/>
        </p:nvSpPr>
        <p:spPr>
          <a:xfrm>
            <a:off x="5220072" y="195486"/>
            <a:ext cx="3816424"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i="1" dirty="0">
              <a:solidFill>
                <a:srgbClr val="FF0000"/>
              </a:solidFill>
            </a:endParaRPr>
          </a:p>
        </p:txBody>
      </p:sp>
    </p:spTree>
    <p:extLst>
      <p:ext uri="{BB962C8B-B14F-4D97-AF65-F5344CB8AC3E}">
        <p14:creationId xmlns:p14="http://schemas.microsoft.com/office/powerpoint/2010/main" val="548404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79513" y="0"/>
            <a:ext cx="8712968" cy="954107"/>
          </a:xfrm>
          <a:prstGeom prst="rect">
            <a:avLst/>
          </a:prstGeom>
        </p:spPr>
        <p:txBody>
          <a:bodyPr wrap="square">
            <a:spAutoFit/>
          </a:bodyPr>
          <a:lstStyle/>
          <a:p>
            <a:pPr algn="ctr"/>
            <a:r>
              <a:rPr lang="ru-RU" sz="2800" i="0" u="none" strike="noStrike" baseline="0" dirty="0">
                <a:solidFill>
                  <a:srgbClr val="02173E"/>
                </a:solidFill>
                <a:latin typeface="Helvetica" pitchFamily="34" charset="0"/>
                <a:cs typeface="Helvetica" pitchFamily="34" charset="0"/>
              </a:rPr>
              <a:t>«</a:t>
            </a:r>
            <a:r>
              <a:rPr lang="ru-RU" sz="2800" dirty="0">
                <a:solidFill>
                  <a:srgbClr val="02173E"/>
                </a:solidFill>
                <a:latin typeface="Helvetica" pitchFamily="34" charset="0"/>
                <a:cs typeface="Helvetica" pitchFamily="34" charset="0"/>
              </a:rPr>
              <a:t>Готовы ли Вы принимать участие в </a:t>
            </a:r>
            <a:r>
              <a:rPr lang="ru-RU" sz="2800" dirty="0" err="1">
                <a:solidFill>
                  <a:srgbClr val="02173E"/>
                </a:solidFill>
                <a:latin typeface="Helvetica" pitchFamily="34" charset="0"/>
                <a:cs typeface="Helvetica" pitchFamily="34" charset="0"/>
              </a:rPr>
              <a:t>антикоррупционных</a:t>
            </a:r>
            <a:r>
              <a:rPr lang="ru-RU" sz="2800" dirty="0">
                <a:solidFill>
                  <a:srgbClr val="02173E"/>
                </a:solidFill>
                <a:latin typeface="Helvetica" pitchFamily="34" charset="0"/>
                <a:cs typeface="Helvetica" pitchFamily="34" charset="0"/>
              </a:rPr>
              <a:t> мероприятиях?</a:t>
            </a:r>
            <a:r>
              <a:rPr lang="ru-RU" sz="2800" i="0" u="none" strike="noStrike" baseline="0" dirty="0">
                <a:solidFill>
                  <a:srgbClr val="02173E"/>
                </a:solidFill>
                <a:latin typeface="Helvetica" pitchFamily="34" charset="0"/>
                <a:cs typeface="Helvetica" pitchFamily="34" charset="0"/>
              </a:rPr>
              <a:t>» </a:t>
            </a:r>
            <a:endParaRPr lang="ru-RU" sz="2800" dirty="0">
              <a:solidFill>
                <a:srgbClr val="02173E"/>
              </a:solidFill>
              <a:latin typeface="Helvetica" pitchFamily="34" charset="0"/>
              <a:cs typeface="Helvetica"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682324119"/>
              </p:ext>
            </p:extLst>
          </p:nvPr>
        </p:nvGraphicFramePr>
        <p:xfrm>
          <a:off x="290624" y="953473"/>
          <a:ext cx="8601857" cy="3858270"/>
        </p:xfrm>
        <a:graphic>
          <a:graphicData uri="http://schemas.openxmlformats.org/drawingml/2006/table">
            <a:tbl>
              <a:tblPr>
                <a:tableStyleId>{5C22544A-7EE6-4342-B048-85BDC9FD1C3A}</a:tableStyleId>
              </a:tblPr>
              <a:tblGrid>
                <a:gridCol w="6632273">
                  <a:extLst>
                    <a:ext uri="{9D8B030D-6E8A-4147-A177-3AD203B41FA5}">
                      <a16:colId xmlns:a16="http://schemas.microsoft.com/office/drawing/2014/main" val="3815906740"/>
                    </a:ext>
                  </a:extLst>
                </a:gridCol>
                <a:gridCol w="984792">
                  <a:extLst>
                    <a:ext uri="{9D8B030D-6E8A-4147-A177-3AD203B41FA5}">
                      <a16:colId xmlns:a16="http://schemas.microsoft.com/office/drawing/2014/main" val="3734732218"/>
                    </a:ext>
                  </a:extLst>
                </a:gridCol>
                <a:gridCol w="984792">
                  <a:extLst>
                    <a:ext uri="{9D8B030D-6E8A-4147-A177-3AD203B41FA5}">
                      <a16:colId xmlns:a16="http://schemas.microsoft.com/office/drawing/2014/main" val="3419461671"/>
                    </a:ext>
                  </a:extLst>
                </a:gridCol>
              </a:tblGrid>
              <a:tr h="330041">
                <a:tc>
                  <a:txBody>
                    <a:bodyPr/>
                    <a:lstStyle/>
                    <a:p>
                      <a:pPr algn="l" fontAlgn="b"/>
                      <a:endParaRPr lang="ru-RU" sz="1400" b="0" i="0" u="none" strike="noStrike" dirty="0">
                        <a:solidFill>
                          <a:srgbClr val="000000"/>
                        </a:solidFill>
                        <a:effectLst/>
                        <a:latin typeface="Helvetica" panose="020B0604020202020204" pitchFamily="34" charset="0"/>
                        <a:cs typeface="Helvetica" panose="020B0604020202020204" pitchFamily="34" charset="0"/>
                      </a:endParaRPr>
                    </a:p>
                  </a:txBody>
                  <a:tcPr marL="8626" marR="8626" marT="8626" marB="0" anchor="b">
                    <a:lnR w="3175" cap="flat" cmpd="sng" algn="ctr">
                      <a:solidFill>
                        <a:schemeClr val="tx1"/>
                      </a:solidFill>
                      <a:prstDash val="solid"/>
                      <a:round/>
                      <a:headEnd type="none" w="med" len="med"/>
                      <a:tailEnd type="none" w="med" len="med"/>
                    </a:lnR>
                    <a:lnB w="3175" cap="flat" cmpd="sng" algn="ctr">
                      <a:solidFill>
                        <a:schemeClr val="tx1"/>
                      </a:solidFill>
                      <a:prstDash val="solid"/>
                      <a:round/>
                      <a:headEnd type="none" w="med" len="med"/>
                      <a:tailEnd type="none" w="med" len="med"/>
                    </a:lnB>
                    <a:noFill/>
                  </a:tcPr>
                </a:tc>
                <a:tc>
                  <a:txBody>
                    <a:bodyPr/>
                    <a:lstStyle/>
                    <a:p>
                      <a:pPr algn="ctr" fontAlgn="b"/>
                      <a:r>
                        <a:rPr lang="ru-RU" sz="1800" u="none" strike="noStrike" dirty="0">
                          <a:effectLst/>
                          <a:latin typeface="Helvetica" panose="020B0604020202020204" pitchFamily="34" charset="0"/>
                          <a:cs typeface="Helvetica" panose="020B0604020202020204" pitchFamily="34" charset="0"/>
                        </a:rPr>
                        <a:t>2017 г.</a:t>
                      </a:r>
                      <a:endParaRPr lang="ru-RU" sz="1800" b="0" i="0" u="none" strike="noStrike" dirty="0">
                        <a:solidFill>
                          <a:srgbClr val="000000"/>
                        </a:solidFill>
                        <a:effectLst/>
                        <a:latin typeface="Helvetica" panose="020B0604020202020204" pitchFamily="34" charset="0"/>
                        <a:cs typeface="Helvetica" panose="020B0604020202020204" pitchFamily="34" charset="0"/>
                      </a:endParaRPr>
                    </a:p>
                  </a:txBody>
                  <a:tcPr marL="8626" marR="8626" marT="8626"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B w="3175" cap="flat" cmpd="sng" algn="ctr">
                      <a:solidFill>
                        <a:schemeClr val="tx1"/>
                      </a:solidFill>
                      <a:prstDash val="solid"/>
                      <a:round/>
                      <a:headEnd type="none" w="med" len="med"/>
                      <a:tailEnd type="none" w="med" len="med"/>
                    </a:lnB>
                    <a:noFill/>
                  </a:tcPr>
                </a:tc>
                <a:tc>
                  <a:txBody>
                    <a:bodyPr/>
                    <a:lstStyle/>
                    <a:p>
                      <a:pPr algn="ctr" fontAlgn="b"/>
                      <a:r>
                        <a:rPr lang="ru-RU" sz="1800" u="none" strike="noStrike" dirty="0">
                          <a:effectLst/>
                          <a:latin typeface="Helvetica" panose="020B0604020202020204" pitchFamily="34" charset="0"/>
                          <a:cs typeface="Helvetica" panose="020B0604020202020204" pitchFamily="34" charset="0"/>
                        </a:rPr>
                        <a:t>2018 г.</a:t>
                      </a:r>
                      <a:endParaRPr lang="ru-RU" sz="1800" b="0" i="0" u="none" strike="noStrike" dirty="0">
                        <a:solidFill>
                          <a:srgbClr val="000000"/>
                        </a:solidFill>
                        <a:effectLst/>
                        <a:latin typeface="Helvetica" panose="020B0604020202020204" pitchFamily="34" charset="0"/>
                        <a:cs typeface="Helvetica" panose="020B0604020202020204" pitchFamily="34" charset="0"/>
                      </a:endParaRPr>
                    </a:p>
                  </a:txBody>
                  <a:tcPr marL="8626" marR="8626" marT="8626" marB="0" anchor="b">
                    <a:lnL w="3175" cap="flat" cmpd="sng" algn="ctr">
                      <a:solidFill>
                        <a:schemeClr val="tx1"/>
                      </a:solidFill>
                      <a:prstDash val="solid"/>
                      <a:round/>
                      <a:headEnd type="none" w="med" len="med"/>
                      <a:tailEnd type="none" w="med" len="med"/>
                    </a:lnL>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9662610"/>
                  </a:ext>
                </a:extLst>
              </a:tr>
              <a:tr h="366642">
                <a:tc>
                  <a:txBody>
                    <a:bodyPr/>
                    <a:lstStyle/>
                    <a:p>
                      <a:pPr algn="l" fontAlgn="b"/>
                      <a:r>
                        <a:rPr lang="ru-RU" sz="2400" u="none" strike="noStrike" dirty="0">
                          <a:solidFill>
                            <a:srgbClr val="C00000"/>
                          </a:solidFill>
                          <a:effectLst/>
                          <a:latin typeface="Helvetica" panose="020B0604020202020204" pitchFamily="34" charset="0"/>
                          <a:cs typeface="Helvetica" panose="020B0604020202020204" pitchFamily="34" charset="0"/>
                        </a:rPr>
                        <a:t>Нет, не готов(а)</a:t>
                      </a:r>
                      <a:endParaRPr lang="ru-RU" sz="2400" b="0" i="0" u="none" strike="noStrike" dirty="0">
                        <a:solidFill>
                          <a:srgbClr val="C00000"/>
                        </a:solidFill>
                        <a:effectLst/>
                        <a:latin typeface="Helvetica" panose="020B0604020202020204" pitchFamily="34" charset="0"/>
                        <a:cs typeface="Helvetica" panose="020B0604020202020204" pitchFamily="34" charset="0"/>
                      </a:endParaRPr>
                    </a:p>
                  </a:txBody>
                  <a:tcPr marL="8626" marR="8626" marT="8626" marB="0" anchor="b">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ru-RU" sz="2400" u="none" strike="noStrike" dirty="0">
                          <a:solidFill>
                            <a:srgbClr val="C00000"/>
                          </a:solidFill>
                          <a:effectLst/>
                          <a:latin typeface="Helvetica" panose="020B0604020202020204" pitchFamily="34" charset="0"/>
                          <a:cs typeface="Helvetica" panose="020B0604020202020204" pitchFamily="34" charset="0"/>
                        </a:rPr>
                        <a:t>48,2</a:t>
                      </a:r>
                      <a:endParaRPr lang="ru-RU" sz="2400" b="0" i="0" u="none" strike="noStrike" dirty="0">
                        <a:solidFill>
                          <a:srgbClr val="C00000"/>
                        </a:solidFill>
                        <a:effectLst/>
                        <a:latin typeface="Helvetica" panose="020B0604020202020204" pitchFamily="34" charset="0"/>
                        <a:cs typeface="Helvetica" panose="020B0604020202020204" pitchFamily="34" charset="0"/>
                      </a:endParaRPr>
                    </a:p>
                  </a:txBody>
                  <a:tcPr marL="8626" marR="8626" marT="8626"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ru-RU" sz="2400" u="none" strike="noStrike" dirty="0">
                          <a:solidFill>
                            <a:srgbClr val="C00000"/>
                          </a:solidFill>
                          <a:effectLst/>
                          <a:latin typeface="Helvetica" panose="020B0604020202020204" pitchFamily="34" charset="0"/>
                          <a:cs typeface="Helvetica" panose="020B0604020202020204" pitchFamily="34" charset="0"/>
                        </a:rPr>
                        <a:t>51,1</a:t>
                      </a:r>
                      <a:endParaRPr lang="ru-RU" sz="2400" b="0" i="0" u="none" strike="noStrike" dirty="0">
                        <a:solidFill>
                          <a:srgbClr val="C00000"/>
                        </a:solidFill>
                        <a:effectLst/>
                        <a:latin typeface="Helvetica" panose="020B0604020202020204" pitchFamily="34" charset="0"/>
                        <a:cs typeface="Helvetica" panose="020B0604020202020204" pitchFamily="34" charset="0"/>
                      </a:endParaRPr>
                    </a:p>
                  </a:txBody>
                  <a:tcPr marL="8626" marR="8626" marT="8626" marB="0" anchor="b">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74376448"/>
                  </a:ext>
                </a:extLst>
              </a:tr>
              <a:tr h="518140">
                <a:tc>
                  <a:txBody>
                    <a:bodyPr/>
                    <a:lstStyle/>
                    <a:p>
                      <a:pPr algn="l" fontAlgn="b"/>
                      <a:r>
                        <a:rPr lang="ru-RU" sz="1400" u="none" strike="noStrike" dirty="0">
                          <a:effectLst/>
                          <a:latin typeface="Helvetica" panose="020B0604020202020204" pitchFamily="34" charset="0"/>
                          <a:cs typeface="Helvetica" panose="020B0604020202020204" pitchFamily="34" charset="0"/>
                        </a:rPr>
                        <a:t>Да, готов(а) принять участие в антикоррупционных акциях, направленных на повышение правовой грамотности населения</a:t>
                      </a:r>
                      <a:endParaRPr lang="ru-RU" sz="1400" b="0" i="0" u="none" strike="noStrike" dirty="0">
                        <a:solidFill>
                          <a:srgbClr val="000000"/>
                        </a:solidFill>
                        <a:effectLst/>
                        <a:latin typeface="Helvetica" panose="020B0604020202020204" pitchFamily="34" charset="0"/>
                        <a:cs typeface="Helvetica" panose="020B0604020202020204" pitchFamily="34" charset="0"/>
                      </a:endParaRPr>
                    </a:p>
                  </a:txBody>
                  <a:tcPr marL="8626" marR="8626" marT="8626" marB="0" anchor="b">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ru-RU" sz="1600" u="none" strike="noStrike" dirty="0">
                          <a:effectLst/>
                          <a:latin typeface="Helvetica" panose="020B0604020202020204" pitchFamily="34" charset="0"/>
                          <a:cs typeface="Helvetica" panose="020B0604020202020204" pitchFamily="34" charset="0"/>
                        </a:rPr>
                        <a:t>23,9</a:t>
                      </a:r>
                      <a:endParaRPr lang="ru-RU" sz="1600" b="0" i="0" u="none" strike="noStrike" dirty="0">
                        <a:solidFill>
                          <a:srgbClr val="000000"/>
                        </a:solidFill>
                        <a:effectLst/>
                        <a:latin typeface="Helvetica" panose="020B0604020202020204" pitchFamily="34" charset="0"/>
                        <a:cs typeface="Helvetica" panose="020B0604020202020204" pitchFamily="34" charset="0"/>
                      </a:endParaRPr>
                    </a:p>
                  </a:txBody>
                  <a:tcPr marL="8626" marR="8626" marT="8626"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ru-RU" sz="1600" u="none" strike="noStrike" dirty="0">
                          <a:effectLst/>
                          <a:latin typeface="Helvetica" panose="020B0604020202020204" pitchFamily="34" charset="0"/>
                          <a:cs typeface="Helvetica" panose="020B0604020202020204" pitchFamily="34" charset="0"/>
                        </a:rPr>
                        <a:t>24,2</a:t>
                      </a:r>
                      <a:endParaRPr lang="ru-RU" sz="1600" b="0" i="0" u="none" strike="noStrike" dirty="0">
                        <a:solidFill>
                          <a:srgbClr val="000000"/>
                        </a:solidFill>
                        <a:effectLst/>
                        <a:latin typeface="Helvetica" panose="020B0604020202020204" pitchFamily="34" charset="0"/>
                        <a:cs typeface="Helvetica" panose="020B0604020202020204" pitchFamily="34" charset="0"/>
                      </a:endParaRPr>
                    </a:p>
                  </a:txBody>
                  <a:tcPr marL="8626" marR="8626" marT="8626" marB="0" anchor="b">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91883781"/>
                  </a:ext>
                </a:extLst>
              </a:tr>
              <a:tr h="768554">
                <a:tc>
                  <a:txBody>
                    <a:bodyPr/>
                    <a:lstStyle/>
                    <a:p>
                      <a:pPr algn="l" fontAlgn="b"/>
                      <a:r>
                        <a:rPr lang="ru-RU" sz="1400" u="none" strike="noStrike" dirty="0">
                          <a:effectLst/>
                          <a:latin typeface="Helvetica" panose="020B0604020202020204" pitchFamily="34" charset="0"/>
                          <a:cs typeface="Helvetica" panose="020B0604020202020204" pitchFamily="34" charset="0"/>
                        </a:rPr>
                        <a:t>Да, готов(а) обращаться по фактам коррупции  (ГИС «Народный контроль», СМИ,  др. интернет–ресурсы, предоставляющие возможность привлекать к широкому общественному обсуждению подобных фактов)</a:t>
                      </a:r>
                      <a:endParaRPr lang="ru-RU" sz="1400" b="0" i="0" u="none" strike="noStrike" dirty="0">
                        <a:solidFill>
                          <a:srgbClr val="000000"/>
                        </a:solidFill>
                        <a:effectLst/>
                        <a:latin typeface="Helvetica" panose="020B0604020202020204" pitchFamily="34" charset="0"/>
                        <a:cs typeface="Helvetica" panose="020B0604020202020204" pitchFamily="34" charset="0"/>
                      </a:endParaRPr>
                    </a:p>
                  </a:txBody>
                  <a:tcPr marL="8626" marR="8626" marT="8626" marB="0" anchor="b">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ru-RU" sz="1600" u="none" strike="noStrike" dirty="0">
                          <a:effectLst/>
                          <a:latin typeface="Helvetica" panose="020B0604020202020204" pitchFamily="34" charset="0"/>
                          <a:cs typeface="Helvetica" panose="020B0604020202020204" pitchFamily="34" charset="0"/>
                        </a:rPr>
                        <a:t>12,4</a:t>
                      </a:r>
                      <a:endParaRPr lang="ru-RU" sz="1600" b="0" i="0" u="none" strike="noStrike" dirty="0">
                        <a:solidFill>
                          <a:srgbClr val="000000"/>
                        </a:solidFill>
                        <a:effectLst/>
                        <a:latin typeface="Helvetica" panose="020B0604020202020204" pitchFamily="34" charset="0"/>
                        <a:cs typeface="Helvetica" panose="020B0604020202020204" pitchFamily="34" charset="0"/>
                      </a:endParaRPr>
                    </a:p>
                  </a:txBody>
                  <a:tcPr marL="8626" marR="8626" marT="8626"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ru-RU" sz="1600" u="none" strike="noStrike" dirty="0">
                          <a:effectLst/>
                          <a:latin typeface="Helvetica" panose="020B0604020202020204" pitchFamily="34" charset="0"/>
                          <a:cs typeface="Helvetica" panose="020B0604020202020204" pitchFamily="34" charset="0"/>
                        </a:rPr>
                        <a:t>9,3</a:t>
                      </a:r>
                      <a:endParaRPr lang="ru-RU" sz="1600" b="0" i="0" u="none" strike="noStrike" dirty="0">
                        <a:solidFill>
                          <a:srgbClr val="000000"/>
                        </a:solidFill>
                        <a:effectLst/>
                        <a:latin typeface="Helvetica" panose="020B0604020202020204" pitchFamily="34" charset="0"/>
                        <a:cs typeface="Helvetica" panose="020B0604020202020204" pitchFamily="34" charset="0"/>
                      </a:endParaRPr>
                    </a:p>
                  </a:txBody>
                  <a:tcPr marL="8626" marR="8626" marT="8626" marB="0" anchor="b">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7625040"/>
                  </a:ext>
                </a:extLst>
              </a:tr>
              <a:tr h="768554">
                <a:tc>
                  <a:txBody>
                    <a:bodyPr/>
                    <a:lstStyle/>
                    <a:p>
                      <a:pPr algn="l" fontAlgn="b"/>
                      <a:r>
                        <a:rPr lang="ru-RU" sz="1400" u="none" strike="noStrike" dirty="0">
                          <a:effectLst/>
                          <a:latin typeface="Helvetica" panose="020B0604020202020204" pitchFamily="34" charset="0"/>
                          <a:cs typeface="Helvetica" panose="020B0604020202020204" pitchFamily="34" charset="0"/>
                        </a:rPr>
                        <a:t>Да, готов(а) обращаться в правоохранительные органы/ вышестоящие органы власти  по решениям и действиям органов государственной и муниципальной власти и их должностных лиц по фактам коррупции</a:t>
                      </a:r>
                      <a:endParaRPr lang="ru-RU" sz="1400" b="0" i="0" u="none" strike="noStrike" dirty="0">
                        <a:solidFill>
                          <a:srgbClr val="000000"/>
                        </a:solidFill>
                        <a:effectLst/>
                        <a:latin typeface="Helvetica" panose="020B0604020202020204" pitchFamily="34" charset="0"/>
                        <a:cs typeface="Helvetica" panose="020B0604020202020204" pitchFamily="34" charset="0"/>
                      </a:endParaRPr>
                    </a:p>
                  </a:txBody>
                  <a:tcPr marL="8626" marR="8626" marT="8626" marB="0" anchor="b">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ru-RU" sz="1600" u="none" strike="noStrike" dirty="0">
                          <a:effectLst/>
                          <a:latin typeface="Helvetica" panose="020B0604020202020204" pitchFamily="34" charset="0"/>
                          <a:cs typeface="Helvetica" panose="020B0604020202020204" pitchFamily="34" charset="0"/>
                        </a:rPr>
                        <a:t>6,8</a:t>
                      </a:r>
                      <a:endParaRPr lang="ru-RU" sz="1600" b="0" i="0" u="none" strike="noStrike" dirty="0">
                        <a:solidFill>
                          <a:srgbClr val="000000"/>
                        </a:solidFill>
                        <a:effectLst/>
                        <a:latin typeface="Helvetica" panose="020B0604020202020204" pitchFamily="34" charset="0"/>
                        <a:cs typeface="Helvetica" panose="020B0604020202020204" pitchFamily="34" charset="0"/>
                      </a:endParaRPr>
                    </a:p>
                  </a:txBody>
                  <a:tcPr marL="8626" marR="8626" marT="8626"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ru-RU" sz="1600" u="none" strike="noStrike" dirty="0">
                          <a:effectLst/>
                          <a:latin typeface="Helvetica" panose="020B0604020202020204" pitchFamily="34" charset="0"/>
                          <a:cs typeface="Helvetica" panose="020B0604020202020204" pitchFamily="34" charset="0"/>
                        </a:rPr>
                        <a:t>6,6</a:t>
                      </a:r>
                      <a:endParaRPr lang="ru-RU" sz="1600" b="0" i="0" u="none" strike="noStrike" dirty="0">
                        <a:solidFill>
                          <a:srgbClr val="000000"/>
                        </a:solidFill>
                        <a:effectLst/>
                        <a:latin typeface="Helvetica" panose="020B0604020202020204" pitchFamily="34" charset="0"/>
                        <a:cs typeface="Helvetica" panose="020B0604020202020204" pitchFamily="34" charset="0"/>
                      </a:endParaRPr>
                    </a:p>
                  </a:txBody>
                  <a:tcPr marL="8626" marR="8626" marT="8626" marB="0" anchor="b">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87376746"/>
                  </a:ext>
                </a:extLst>
              </a:tr>
              <a:tr h="330041">
                <a:tc>
                  <a:txBody>
                    <a:bodyPr/>
                    <a:lstStyle/>
                    <a:p>
                      <a:pPr algn="l" fontAlgn="b"/>
                      <a:r>
                        <a:rPr lang="ru-RU" sz="1400" u="none" strike="noStrike" dirty="0">
                          <a:effectLst/>
                          <a:latin typeface="Helvetica" panose="020B0604020202020204" pitchFamily="34" charset="0"/>
                          <a:cs typeface="Helvetica" panose="020B0604020202020204" pitchFamily="34" charset="0"/>
                        </a:rPr>
                        <a:t>Я уже принимаю участие, считаю это своим гражданским долгом</a:t>
                      </a:r>
                      <a:endParaRPr lang="ru-RU" sz="1400" b="0" i="0" u="none" strike="noStrike" dirty="0">
                        <a:solidFill>
                          <a:srgbClr val="000000"/>
                        </a:solidFill>
                        <a:effectLst/>
                        <a:latin typeface="Helvetica" panose="020B0604020202020204" pitchFamily="34" charset="0"/>
                        <a:cs typeface="Helvetica" panose="020B0604020202020204" pitchFamily="34" charset="0"/>
                      </a:endParaRPr>
                    </a:p>
                  </a:txBody>
                  <a:tcPr marL="8626" marR="8626" marT="8626" marB="0" anchor="b">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ru-RU" sz="1600" u="none" strike="noStrike" dirty="0">
                          <a:effectLst/>
                          <a:latin typeface="Helvetica" panose="020B0604020202020204" pitchFamily="34" charset="0"/>
                          <a:cs typeface="Helvetica" panose="020B0604020202020204" pitchFamily="34" charset="0"/>
                        </a:rPr>
                        <a:t>4,9</a:t>
                      </a:r>
                      <a:endParaRPr lang="ru-RU" sz="1600" b="0" i="0" u="none" strike="noStrike" dirty="0">
                        <a:solidFill>
                          <a:srgbClr val="000000"/>
                        </a:solidFill>
                        <a:effectLst/>
                        <a:latin typeface="Helvetica" panose="020B0604020202020204" pitchFamily="34" charset="0"/>
                        <a:cs typeface="Helvetica" panose="020B0604020202020204" pitchFamily="34" charset="0"/>
                      </a:endParaRPr>
                    </a:p>
                  </a:txBody>
                  <a:tcPr marL="8626" marR="8626" marT="8626"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ru-RU" sz="1600" u="none" strike="noStrike" dirty="0">
                          <a:effectLst/>
                          <a:latin typeface="Helvetica" panose="020B0604020202020204" pitchFamily="34" charset="0"/>
                          <a:cs typeface="Helvetica" panose="020B0604020202020204" pitchFamily="34" charset="0"/>
                        </a:rPr>
                        <a:t>5,3</a:t>
                      </a:r>
                      <a:endParaRPr lang="ru-RU" sz="1600" b="0" i="0" u="none" strike="noStrike" dirty="0">
                        <a:solidFill>
                          <a:srgbClr val="000000"/>
                        </a:solidFill>
                        <a:effectLst/>
                        <a:latin typeface="Helvetica" panose="020B0604020202020204" pitchFamily="34" charset="0"/>
                        <a:cs typeface="Helvetica" panose="020B0604020202020204" pitchFamily="34" charset="0"/>
                      </a:endParaRPr>
                    </a:p>
                  </a:txBody>
                  <a:tcPr marL="8626" marR="8626" marT="8626" marB="0" anchor="b">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66199888"/>
                  </a:ext>
                </a:extLst>
              </a:tr>
              <a:tr h="768554">
                <a:tc>
                  <a:txBody>
                    <a:bodyPr/>
                    <a:lstStyle/>
                    <a:p>
                      <a:pPr algn="l" fontAlgn="b"/>
                      <a:r>
                        <a:rPr lang="ru-RU" sz="1400" u="none" strike="noStrike" dirty="0">
                          <a:effectLst/>
                          <a:latin typeface="Helvetica" panose="020B0604020202020204" pitchFamily="34" charset="0"/>
                          <a:cs typeface="Helvetica" panose="020B0604020202020204" pitchFamily="34" charset="0"/>
                        </a:rPr>
                        <a:t>Да, готов(а) работать в организациях, целенаправленно занимающихся борьбой с коррупцией (некоммерческие организации –правозащитные фонды, исследовательские центры, интернет-проекты и др.)</a:t>
                      </a:r>
                      <a:endParaRPr lang="ru-RU" sz="1400" b="0" i="0" u="none" strike="noStrike" dirty="0">
                        <a:solidFill>
                          <a:srgbClr val="000000"/>
                        </a:solidFill>
                        <a:effectLst/>
                        <a:latin typeface="Helvetica" panose="020B0604020202020204" pitchFamily="34" charset="0"/>
                        <a:cs typeface="Helvetica" panose="020B0604020202020204" pitchFamily="34" charset="0"/>
                      </a:endParaRPr>
                    </a:p>
                  </a:txBody>
                  <a:tcPr marL="8626" marR="8626" marT="8626" marB="0" anchor="b">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noFill/>
                  </a:tcPr>
                </a:tc>
                <a:tc>
                  <a:txBody>
                    <a:bodyPr/>
                    <a:lstStyle/>
                    <a:p>
                      <a:pPr algn="ctr" fontAlgn="b"/>
                      <a:r>
                        <a:rPr lang="ru-RU" sz="1600" u="none" strike="noStrike" dirty="0">
                          <a:effectLst/>
                          <a:latin typeface="Helvetica" panose="020B0604020202020204" pitchFamily="34" charset="0"/>
                          <a:cs typeface="Helvetica" panose="020B0604020202020204" pitchFamily="34" charset="0"/>
                        </a:rPr>
                        <a:t>3,8</a:t>
                      </a:r>
                      <a:endParaRPr lang="ru-RU" sz="1600" b="0" i="0" u="none" strike="noStrike" dirty="0">
                        <a:solidFill>
                          <a:srgbClr val="000000"/>
                        </a:solidFill>
                        <a:effectLst/>
                        <a:latin typeface="Helvetica" panose="020B0604020202020204" pitchFamily="34" charset="0"/>
                        <a:cs typeface="Helvetica" panose="020B0604020202020204" pitchFamily="34" charset="0"/>
                      </a:endParaRPr>
                    </a:p>
                  </a:txBody>
                  <a:tcPr marL="8626" marR="8626" marT="8626"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noFill/>
                  </a:tcPr>
                </a:tc>
                <a:tc>
                  <a:txBody>
                    <a:bodyPr/>
                    <a:lstStyle/>
                    <a:p>
                      <a:pPr algn="ctr" fontAlgn="b"/>
                      <a:r>
                        <a:rPr lang="ru-RU" sz="1600" u="none" strike="noStrike" dirty="0">
                          <a:effectLst/>
                          <a:latin typeface="Helvetica" panose="020B0604020202020204" pitchFamily="34" charset="0"/>
                          <a:cs typeface="Helvetica" panose="020B0604020202020204" pitchFamily="34" charset="0"/>
                        </a:rPr>
                        <a:t>3,6</a:t>
                      </a:r>
                      <a:endParaRPr lang="ru-RU" sz="1600" b="0" i="0" u="none" strike="noStrike" dirty="0">
                        <a:solidFill>
                          <a:srgbClr val="000000"/>
                        </a:solidFill>
                        <a:effectLst/>
                        <a:latin typeface="Helvetica" panose="020B0604020202020204" pitchFamily="34" charset="0"/>
                        <a:cs typeface="Helvetica" panose="020B0604020202020204" pitchFamily="34" charset="0"/>
                      </a:endParaRPr>
                    </a:p>
                  </a:txBody>
                  <a:tcPr marL="8626" marR="8626" marT="8626" marB="0" anchor="b">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800669440"/>
                  </a:ext>
                </a:extLst>
              </a:tr>
            </a:tbl>
          </a:graphicData>
        </a:graphic>
      </p:graphicFrame>
    </p:spTree>
    <p:extLst>
      <p:ext uri="{BB962C8B-B14F-4D97-AF65-F5344CB8AC3E}">
        <p14:creationId xmlns:p14="http://schemas.microsoft.com/office/powerpoint/2010/main" val="225995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1082610116"/>
              </p:ext>
            </p:extLst>
          </p:nvPr>
        </p:nvGraphicFramePr>
        <p:xfrm>
          <a:off x="107503" y="884014"/>
          <a:ext cx="6912769" cy="39199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p:cNvSpPr/>
          <p:nvPr/>
        </p:nvSpPr>
        <p:spPr>
          <a:xfrm>
            <a:off x="-108520" y="-15865"/>
            <a:ext cx="9396536" cy="830997"/>
          </a:xfrm>
          <a:prstGeom prst="rect">
            <a:avLst/>
          </a:prstGeom>
        </p:spPr>
        <p:txBody>
          <a:bodyPr wrap="square">
            <a:spAutoFit/>
          </a:bodyPr>
          <a:lstStyle/>
          <a:p>
            <a:pPr algn="ctr"/>
            <a:r>
              <a:rPr lang="ru-RU" sz="2400" dirty="0">
                <a:solidFill>
                  <a:srgbClr val="02173E"/>
                </a:solidFill>
                <a:latin typeface="Helvetica" pitchFamily="34" charset="0"/>
                <a:cs typeface="Helvetica" pitchFamily="34" charset="0"/>
              </a:rPr>
              <a:t>Причины, по которым респонденты не готовы принимать участие в антикоррупционных мероприятиях </a:t>
            </a:r>
            <a:r>
              <a:rPr lang="ru-RU" sz="2400" i="0" u="none" strike="noStrike" baseline="0" dirty="0">
                <a:solidFill>
                  <a:srgbClr val="02173E"/>
                </a:solidFill>
                <a:latin typeface="Helvetica" pitchFamily="34" charset="0"/>
                <a:cs typeface="Helvetica" pitchFamily="34" charset="0"/>
              </a:rPr>
              <a:t>% </a:t>
            </a:r>
            <a:endParaRPr lang="ru-RU" sz="2400" dirty="0">
              <a:solidFill>
                <a:srgbClr val="02173E"/>
              </a:solidFill>
              <a:latin typeface="Helvetica" pitchFamily="34" charset="0"/>
              <a:cs typeface="Helvetica" pitchFamily="34" charset="0"/>
            </a:endParaRPr>
          </a:p>
        </p:txBody>
      </p:sp>
      <p:sp>
        <p:nvSpPr>
          <p:cNvPr id="7" name="Шеврон 6"/>
          <p:cNvSpPr/>
          <p:nvPr/>
        </p:nvSpPr>
        <p:spPr>
          <a:xfrm>
            <a:off x="5876947" y="1086755"/>
            <a:ext cx="873629" cy="578230"/>
          </a:xfrm>
          <a:prstGeom prst="chevron">
            <a:avLst>
              <a:gd name="adj" fmla="val 70610"/>
            </a:avLst>
          </a:prstGeom>
          <a:solidFill>
            <a:srgbClr val="13A399"/>
          </a:solidFill>
          <a:ln>
            <a:solidFill>
              <a:srgbClr val="13A399"/>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Шеврон 15"/>
          <p:cNvSpPr/>
          <p:nvPr/>
        </p:nvSpPr>
        <p:spPr>
          <a:xfrm>
            <a:off x="5854257" y="2585555"/>
            <a:ext cx="895584" cy="737036"/>
          </a:xfrm>
          <a:prstGeom prst="chevron">
            <a:avLst>
              <a:gd name="adj" fmla="val 70610"/>
            </a:avLst>
          </a:prstGeom>
          <a:solidFill>
            <a:srgbClr val="13A399"/>
          </a:solidFill>
          <a:ln>
            <a:solidFill>
              <a:srgbClr val="13A399"/>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Шеврон 16"/>
          <p:cNvSpPr/>
          <p:nvPr/>
        </p:nvSpPr>
        <p:spPr>
          <a:xfrm>
            <a:off x="5926265" y="3524358"/>
            <a:ext cx="823576" cy="578230"/>
          </a:xfrm>
          <a:prstGeom prst="chevron">
            <a:avLst>
              <a:gd name="adj" fmla="val 70610"/>
            </a:avLst>
          </a:prstGeom>
          <a:solidFill>
            <a:srgbClr val="13A399"/>
          </a:solidFill>
          <a:ln>
            <a:solidFill>
              <a:srgbClr val="13A399"/>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Шеврон 17"/>
          <p:cNvSpPr/>
          <p:nvPr/>
        </p:nvSpPr>
        <p:spPr>
          <a:xfrm>
            <a:off x="5905723" y="4263559"/>
            <a:ext cx="823576" cy="578230"/>
          </a:xfrm>
          <a:prstGeom prst="chevron">
            <a:avLst>
              <a:gd name="adj" fmla="val 70610"/>
            </a:avLst>
          </a:prstGeom>
          <a:solidFill>
            <a:srgbClr val="13A399"/>
          </a:solidFill>
          <a:ln>
            <a:solidFill>
              <a:srgbClr val="13A399"/>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Шеврон 18"/>
          <p:cNvSpPr/>
          <p:nvPr/>
        </p:nvSpPr>
        <p:spPr>
          <a:xfrm>
            <a:off x="5905723" y="1806408"/>
            <a:ext cx="823576" cy="578230"/>
          </a:xfrm>
          <a:prstGeom prst="chevron">
            <a:avLst>
              <a:gd name="adj" fmla="val 70610"/>
            </a:avLst>
          </a:prstGeom>
          <a:solidFill>
            <a:srgbClr val="13A399"/>
          </a:solidFill>
          <a:ln>
            <a:solidFill>
              <a:srgbClr val="13A399"/>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aphicFrame>
        <p:nvGraphicFramePr>
          <p:cNvPr id="6" name="Таблица 5"/>
          <p:cNvGraphicFramePr>
            <a:graphicFrameLocks noGrp="1"/>
          </p:cNvGraphicFramePr>
          <p:nvPr>
            <p:extLst>
              <p:ext uri="{D42A27DB-BD31-4B8C-83A1-F6EECF244321}">
                <p14:modId xmlns:p14="http://schemas.microsoft.com/office/powerpoint/2010/main" val="534939430"/>
              </p:ext>
            </p:extLst>
          </p:nvPr>
        </p:nvGraphicFramePr>
        <p:xfrm>
          <a:off x="7069256" y="687630"/>
          <a:ext cx="2042696" cy="4584232"/>
        </p:xfrm>
        <a:graphic>
          <a:graphicData uri="http://schemas.openxmlformats.org/drawingml/2006/table">
            <a:tbl>
              <a:tblPr firstRow="1" bandRow="1">
                <a:tableStyleId>{5C22544A-7EE6-4342-B048-85BDC9FD1C3A}</a:tableStyleId>
              </a:tblPr>
              <a:tblGrid>
                <a:gridCol w="1021348">
                  <a:extLst>
                    <a:ext uri="{9D8B030D-6E8A-4147-A177-3AD203B41FA5}">
                      <a16:colId xmlns:a16="http://schemas.microsoft.com/office/drawing/2014/main" val="2159342673"/>
                    </a:ext>
                  </a:extLst>
                </a:gridCol>
                <a:gridCol w="1021348">
                  <a:extLst>
                    <a:ext uri="{9D8B030D-6E8A-4147-A177-3AD203B41FA5}">
                      <a16:colId xmlns:a16="http://schemas.microsoft.com/office/drawing/2014/main" val="3209665411"/>
                    </a:ext>
                  </a:extLst>
                </a:gridCol>
              </a:tblGrid>
              <a:tr h="443960">
                <a:tc>
                  <a:txBody>
                    <a:bodyPr/>
                    <a:lstStyle/>
                    <a:p>
                      <a:pPr algn="l"/>
                      <a:r>
                        <a:rPr lang="ru-RU" dirty="0">
                          <a:solidFill>
                            <a:srgbClr val="C00000"/>
                          </a:solidFill>
                        </a:rPr>
                        <a:t>2017</a:t>
                      </a:r>
                      <a:r>
                        <a:rPr lang="en-US" dirty="0">
                          <a:solidFill>
                            <a:srgbClr val="C00000"/>
                          </a:solidFill>
                        </a:rPr>
                        <a:t> </a:t>
                      </a:r>
                      <a:r>
                        <a:rPr lang="ru-RU" dirty="0">
                          <a:solidFill>
                            <a:srgbClr val="C00000"/>
                          </a:solidFill>
                        </a:rPr>
                        <a:t>г.</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ru-RU" dirty="0">
                          <a:solidFill>
                            <a:srgbClr val="C00000"/>
                          </a:solidFill>
                        </a:rPr>
                        <a:t>2018 г.</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45336621"/>
                  </a:ext>
                </a:extLst>
              </a:tr>
              <a:tr h="792088">
                <a:tc>
                  <a:txBody>
                    <a:bodyPr/>
                    <a:lstStyle/>
                    <a:p>
                      <a:pPr algn="l"/>
                      <a:r>
                        <a:rPr lang="ru-RU" sz="2400" dirty="0">
                          <a:solidFill>
                            <a:srgbClr val="C00000"/>
                          </a:solidFill>
                        </a:rPr>
                        <a:t>33,4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ru-RU" sz="2400" dirty="0">
                          <a:solidFill>
                            <a:srgbClr val="C00000"/>
                          </a:solidFill>
                        </a:rPr>
                        <a:t>30,7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7380148"/>
                  </a:ext>
                </a:extLst>
              </a:tr>
              <a:tr h="792088">
                <a:tc>
                  <a:txBody>
                    <a:bodyPr/>
                    <a:lstStyle/>
                    <a:p>
                      <a:pPr algn="l"/>
                      <a:r>
                        <a:rPr lang="ru-RU" sz="2400" dirty="0">
                          <a:solidFill>
                            <a:srgbClr val="C00000"/>
                          </a:solidFill>
                        </a:rPr>
                        <a:t>19,5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ru-RU" sz="2400" dirty="0">
                          <a:solidFill>
                            <a:srgbClr val="C00000"/>
                          </a:solidFill>
                        </a:rPr>
                        <a:t>26,0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3097292"/>
                  </a:ext>
                </a:extLst>
              </a:tr>
              <a:tr h="936104">
                <a:tc>
                  <a:txBody>
                    <a:bodyPr/>
                    <a:lstStyle/>
                    <a:p>
                      <a:pPr algn="l"/>
                      <a:r>
                        <a:rPr lang="ru-RU" sz="2400" dirty="0">
                          <a:solidFill>
                            <a:srgbClr val="C00000"/>
                          </a:solidFill>
                        </a:rPr>
                        <a:t>21,3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ru-RU" sz="2400" dirty="0">
                          <a:solidFill>
                            <a:srgbClr val="C00000"/>
                          </a:solidFill>
                        </a:rPr>
                        <a:t>23,7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9264797"/>
                  </a:ext>
                </a:extLst>
              </a:tr>
              <a:tr h="809996">
                <a:tc>
                  <a:txBody>
                    <a:bodyPr/>
                    <a:lstStyle/>
                    <a:p>
                      <a:pPr algn="l"/>
                      <a:r>
                        <a:rPr lang="ru-RU" sz="2400" dirty="0">
                          <a:solidFill>
                            <a:srgbClr val="C00000"/>
                          </a:solidFill>
                        </a:rPr>
                        <a:t>16,4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ru-RU" sz="2400" dirty="0">
                          <a:solidFill>
                            <a:srgbClr val="C00000"/>
                          </a:solidFill>
                        </a:rPr>
                        <a:t>10,7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4800255"/>
                  </a:ext>
                </a:extLst>
              </a:tr>
              <a:tr h="809996">
                <a:tc>
                  <a:txBody>
                    <a:bodyPr/>
                    <a:lstStyle/>
                    <a:p>
                      <a:pPr algn="l"/>
                      <a:r>
                        <a:rPr lang="ru-RU" sz="2400" dirty="0">
                          <a:solidFill>
                            <a:srgbClr val="C00000"/>
                          </a:solidFill>
                        </a:rPr>
                        <a:t>5,3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ru-RU" sz="2400" dirty="0">
                          <a:solidFill>
                            <a:srgbClr val="C00000"/>
                          </a:solidFill>
                        </a:rPr>
                        <a:t>5,3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0213706"/>
                  </a:ext>
                </a:extLst>
              </a:tr>
            </a:tbl>
          </a:graphicData>
        </a:graphic>
      </p:graphicFrame>
    </p:spTree>
    <p:extLst>
      <p:ext uri="{BB962C8B-B14F-4D97-AF65-F5344CB8AC3E}">
        <p14:creationId xmlns:p14="http://schemas.microsoft.com/office/powerpoint/2010/main" val="12347957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Скругленный прямоугольник 30"/>
          <p:cNvSpPr/>
          <p:nvPr/>
        </p:nvSpPr>
        <p:spPr>
          <a:xfrm>
            <a:off x="395536" y="4015657"/>
            <a:ext cx="1943854" cy="646331"/>
          </a:xfrm>
          <a:prstGeom prst="roundRect">
            <a:avLst/>
          </a:prstGeom>
          <a:pattFill prst="trellis">
            <a:fgClr>
              <a:srgbClr val="13A399"/>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Скругленный прямоугольник 29"/>
          <p:cNvSpPr/>
          <p:nvPr/>
        </p:nvSpPr>
        <p:spPr>
          <a:xfrm>
            <a:off x="378406" y="2964098"/>
            <a:ext cx="1943854" cy="646331"/>
          </a:xfrm>
          <a:prstGeom prst="roundRect">
            <a:avLst/>
          </a:prstGeom>
          <a:pattFill prst="trellis">
            <a:fgClr>
              <a:srgbClr val="13A399"/>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Скругленный прямоугольник 23"/>
          <p:cNvSpPr/>
          <p:nvPr/>
        </p:nvSpPr>
        <p:spPr>
          <a:xfrm>
            <a:off x="407434" y="1967720"/>
            <a:ext cx="1943854" cy="646331"/>
          </a:xfrm>
          <a:prstGeom prst="roundRect">
            <a:avLst/>
          </a:prstGeom>
          <a:pattFill prst="trellis">
            <a:fgClr>
              <a:srgbClr val="13A399"/>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кругленный прямоугольник 4"/>
          <p:cNvSpPr/>
          <p:nvPr/>
        </p:nvSpPr>
        <p:spPr>
          <a:xfrm>
            <a:off x="395536" y="1062759"/>
            <a:ext cx="1943854" cy="646331"/>
          </a:xfrm>
          <a:prstGeom prst="roundRect">
            <a:avLst/>
          </a:prstGeom>
          <a:pattFill prst="trellis">
            <a:fgClr>
              <a:srgbClr val="13A399"/>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791311" y="1026604"/>
            <a:ext cx="1332416" cy="646331"/>
          </a:xfrm>
          <a:prstGeom prst="rect">
            <a:avLst/>
          </a:prstGeom>
        </p:spPr>
        <p:txBody>
          <a:bodyPr wrap="none">
            <a:spAutoFit/>
          </a:bodyPr>
          <a:lstStyle/>
          <a:p>
            <a:pPr algn="ctr"/>
            <a:r>
              <a:rPr lang="ru-RU" sz="3600" dirty="0">
                <a:solidFill>
                  <a:schemeClr val="accent1">
                    <a:lumMod val="50000"/>
                  </a:schemeClr>
                </a:solidFill>
              </a:rPr>
              <a:t>61,1%</a:t>
            </a:r>
          </a:p>
        </p:txBody>
      </p:sp>
      <p:sp>
        <p:nvSpPr>
          <p:cNvPr id="7" name="Прямоугольник 6"/>
          <p:cNvSpPr/>
          <p:nvPr/>
        </p:nvSpPr>
        <p:spPr>
          <a:xfrm>
            <a:off x="791311" y="1926786"/>
            <a:ext cx="1332416" cy="646331"/>
          </a:xfrm>
          <a:prstGeom prst="rect">
            <a:avLst/>
          </a:prstGeom>
        </p:spPr>
        <p:txBody>
          <a:bodyPr wrap="none">
            <a:spAutoFit/>
          </a:bodyPr>
          <a:lstStyle/>
          <a:p>
            <a:r>
              <a:rPr lang="ru-RU" sz="3600" dirty="0">
                <a:solidFill>
                  <a:schemeClr val="accent1">
                    <a:lumMod val="50000"/>
                  </a:schemeClr>
                </a:solidFill>
              </a:rPr>
              <a:t>46,6%</a:t>
            </a:r>
          </a:p>
        </p:txBody>
      </p:sp>
      <p:sp>
        <p:nvSpPr>
          <p:cNvPr id="22" name="Прямоугольник 21"/>
          <p:cNvSpPr/>
          <p:nvPr/>
        </p:nvSpPr>
        <p:spPr>
          <a:xfrm>
            <a:off x="2411760" y="1926786"/>
            <a:ext cx="6624736" cy="707886"/>
          </a:xfrm>
          <a:prstGeom prst="rect">
            <a:avLst/>
          </a:prstGeom>
        </p:spPr>
        <p:txBody>
          <a:bodyPr wrap="square">
            <a:spAutoFit/>
          </a:bodyPr>
          <a:lstStyle/>
          <a:p>
            <a:r>
              <a:rPr lang="ru-RU" sz="2000" dirty="0">
                <a:solidFill>
                  <a:srgbClr val="13A399"/>
                </a:solidFill>
                <a:latin typeface="Helvetica" pitchFamily="34" charset="0"/>
                <a:cs typeface="Helvetica" pitchFamily="34" charset="0"/>
              </a:rPr>
              <a:t>Жестко контролировать распределение и расход бюджетных средств</a:t>
            </a:r>
          </a:p>
        </p:txBody>
      </p:sp>
      <p:sp>
        <p:nvSpPr>
          <p:cNvPr id="23" name="Прямоугольник 22"/>
          <p:cNvSpPr/>
          <p:nvPr/>
        </p:nvSpPr>
        <p:spPr>
          <a:xfrm>
            <a:off x="791311" y="3988066"/>
            <a:ext cx="1332416" cy="646331"/>
          </a:xfrm>
          <a:prstGeom prst="rect">
            <a:avLst/>
          </a:prstGeom>
        </p:spPr>
        <p:txBody>
          <a:bodyPr wrap="none">
            <a:spAutoFit/>
          </a:bodyPr>
          <a:lstStyle/>
          <a:p>
            <a:r>
              <a:rPr lang="ru-RU" sz="3600" dirty="0">
                <a:solidFill>
                  <a:schemeClr val="tx2">
                    <a:lumMod val="75000"/>
                  </a:schemeClr>
                </a:solidFill>
              </a:rPr>
              <a:t>35,9%</a:t>
            </a:r>
          </a:p>
        </p:txBody>
      </p:sp>
      <p:sp>
        <p:nvSpPr>
          <p:cNvPr id="26" name="Прямоугольник 25"/>
          <p:cNvSpPr/>
          <p:nvPr/>
        </p:nvSpPr>
        <p:spPr>
          <a:xfrm>
            <a:off x="2411760" y="4011814"/>
            <a:ext cx="6984776" cy="707886"/>
          </a:xfrm>
          <a:prstGeom prst="rect">
            <a:avLst/>
          </a:prstGeom>
        </p:spPr>
        <p:txBody>
          <a:bodyPr wrap="square">
            <a:spAutoFit/>
          </a:bodyPr>
          <a:lstStyle/>
          <a:p>
            <a:r>
              <a:rPr lang="ru-RU" sz="2000" dirty="0">
                <a:solidFill>
                  <a:srgbClr val="13A399"/>
                </a:solidFill>
                <a:latin typeface="Helvetica" pitchFamily="34" charset="0"/>
                <a:cs typeface="Helvetica" pitchFamily="34" charset="0"/>
              </a:rPr>
              <a:t>Формировать антикоррупционное мировоззрение, повышать правовую грамотность населения</a:t>
            </a:r>
          </a:p>
        </p:txBody>
      </p:sp>
      <p:sp>
        <p:nvSpPr>
          <p:cNvPr id="19" name="Заголовок 36"/>
          <p:cNvSpPr txBox="1">
            <a:spLocks/>
          </p:cNvSpPr>
          <p:nvPr/>
        </p:nvSpPr>
        <p:spPr>
          <a:xfrm>
            <a:off x="-396552" y="267494"/>
            <a:ext cx="10215635" cy="623411"/>
          </a:xfrm>
          <a:prstGeom prst="rect">
            <a:avLst/>
          </a:prstGeom>
        </p:spPr>
        <p:txBody>
          <a:bodyPr vert="horz" lIns="91440" tIns="45720" rIns="91440" bIns="45720" rtlCol="0" anchor="b">
            <a:noAutofit/>
          </a:body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ru-RU" sz="2800" i="0" u="none" strike="noStrike" kern="1200" cap="none" spc="0" normalizeH="0" baseline="0" noProof="0" dirty="0">
                <a:ln>
                  <a:noFill/>
                </a:ln>
                <a:solidFill>
                  <a:srgbClr val="02173E"/>
                </a:solidFill>
                <a:effectLst/>
                <a:uLnTx/>
                <a:uFillTx/>
                <a:latin typeface="Helvetica" pitchFamily="34" charset="0"/>
                <a:ea typeface="+mj-ea"/>
                <a:cs typeface="Helvetica" pitchFamily="34" charset="0"/>
              </a:rPr>
              <a:t>Меры, которые необходимо принять, чтобы коррупционеров стало меньше</a:t>
            </a:r>
          </a:p>
        </p:txBody>
      </p:sp>
      <p:sp>
        <p:nvSpPr>
          <p:cNvPr id="20" name="Прямоугольник 19"/>
          <p:cNvSpPr/>
          <p:nvPr/>
        </p:nvSpPr>
        <p:spPr>
          <a:xfrm>
            <a:off x="713153" y="2952134"/>
            <a:ext cx="1332416" cy="646331"/>
          </a:xfrm>
          <a:prstGeom prst="rect">
            <a:avLst/>
          </a:prstGeom>
        </p:spPr>
        <p:txBody>
          <a:bodyPr wrap="none">
            <a:spAutoFit/>
          </a:bodyPr>
          <a:lstStyle/>
          <a:p>
            <a:r>
              <a:rPr lang="ru-RU" sz="3600" dirty="0">
                <a:solidFill>
                  <a:schemeClr val="tx2">
                    <a:lumMod val="75000"/>
                  </a:schemeClr>
                </a:solidFill>
              </a:rPr>
              <a:t>37,4%</a:t>
            </a:r>
          </a:p>
        </p:txBody>
      </p:sp>
      <p:sp>
        <p:nvSpPr>
          <p:cNvPr id="25" name="Прямоугольник 24"/>
          <p:cNvSpPr/>
          <p:nvPr/>
        </p:nvSpPr>
        <p:spPr>
          <a:xfrm>
            <a:off x="2411760" y="1148776"/>
            <a:ext cx="6696744" cy="400110"/>
          </a:xfrm>
          <a:prstGeom prst="rect">
            <a:avLst/>
          </a:prstGeom>
        </p:spPr>
        <p:txBody>
          <a:bodyPr wrap="square">
            <a:spAutoFit/>
          </a:bodyPr>
          <a:lstStyle/>
          <a:p>
            <a:r>
              <a:rPr lang="ru-RU" sz="2000" dirty="0">
                <a:solidFill>
                  <a:srgbClr val="13A399"/>
                </a:solidFill>
                <a:latin typeface="Helvetica" pitchFamily="34" charset="0"/>
                <a:cs typeface="Helvetica" pitchFamily="34" charset="0"/>
              </a:rPr>
              <a:t>Ужесточить законодательство по борьбе с коррупцией</a:t>
            </a:r>
          </a:p>
        </p:txBody>
      </p:sp>
      <p:sp>
        <p:nvSpPr>
          <p:cNvPr id="16" name="Прямоугольник 15"/>
          <p:cNvSpPr/>
          <p:nvPr/>
        </p:nvSpPr>
        <p:spPr>
          <a:xfrm>
            <a:off x="2411760" y="2896718"/>
            <a:ext cx="7560840" cy="707886"/>
          </a:xfrm>
          <a:prstGeom prst="rect">
            <a:avLst/>
          </a:prstGeom>
        </p:spPr>
        <p:txBody>
          <a:bodyPr wrap="square">
            <a:spAutoFit/>
          </a:bodyPr>
          <a:lstStyle/>
          <a:p>
            <a:r>
              <a:rPr lang="ru-RU" sz="2000" dirty="0">
                <a:solidFill>
                  <a:srgbClr val="13A399"/>
                </a:solidFill>
                <a:latin typeface="Helvetica" pitchFamily="34" charset="0"/>
                <a:cs typeface="Helvetica" pitchFamily="34" charset="0"/>
              </a:rPr>
              <a:t>Повысить эффективность деятельности </a:t>
            </a:r>
          </a:p>
          <a:p>
            <a:r>
              <a:rPr lang="ru-RU" sz="2000" dirty="0">
                <a:solidFill>
                  <a:srgbClr val="13A399"/>
                </a:solidFill>
                <a:latin typeface="Helvetica" pitchFamily="34" charset="0"/>
                <a:cs typeface="Helvetica" pitchFamily="34" charset="0"/>
              </a:rPr>
              <a:t>правоохранительных органов по борьбе с коррупцией</a:t>
            </a:r>
          </a:p>
        </p:txBody>
      </p:sp>
    </p:spTree>
    <p:extLst>
      <p:ext uri="{BB962C8B-B14F-4D97-AF65-F5344CB8AC3E}">
        <p14:creationId xmlns:p14="http://schemas.microsoft.com/office/powerpoint/2010/main" val="3174043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Скругленный прямоугольник 29"/>
          <p:cNvSpPr/>
          <p:nvPr/>
        </p:nvSpPr>
        <p:spPr>
          <a:xfrm>
            <a:off x="280631" y="4083918"/>
            <a:ext cx="1943854" cy="646331"/>
          </a:xfrm>
          <a:prstGeom prst="roundRect">
            <a:avLst/>
          </a:prstGeom>
          <a:pattFill prst="trellis">
            <a:fgClr>
              <a:srgbClr val="13A399"/>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Скругленный прямоугольник 24"/>
          <p:cNvSpPr/>
          <p:nvPr/>
        </p:nvSpPr>
        <p:spPr>
          <a:xfrm>
            <a:off x="234473" y="3046255"/>
            <a:ext cx="1943854" cy="646331"/>
          </a:xfrm>
          <a:prstGeom prst="roundRect">
            <a:avLst/>
          </a:prstGeom>
          <a:pattFill prst="trellis">
            <a:fgClr>
              <a:srgbClr val="13A399"/>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Скругленный прямоугольник 17"/>
          <p:cNvSpPr/>
          <p:nvPr/>
        </p:nvSpPr>
        <p:spPr>
          <a:xfrm>
            <a:off x="280631" y="2034152"/>
            <a:ext cx="1943854" cy="646331"/>
          </a:xfrm>
          <a:prstGeom prst="roundRect">
            <a:avLst/>
          </a:prstGeom>
          <a:pattFill prst="trellis">
            <a:fgClr>
              <a:srgbClr val="13A399"/>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Скругленный прямоугольник 16"/>
          <p:cNvSpPr/>
          <p:nvPr/>
        </p:nvSpPr>
        <p:spPr>
          <a:xfrm>
            <a:off x="302605" y="1084377"/>
            <a:ext cx="1943854" cy="646331"/>
          </a:xfrm>
          <a:prstGeom prst="roundRect">
            <a:avLst/>
          </a:prstGeom>
          <a:pattFill prst="trellis">
            <a:fgClr>
              <a:srgbClr val="13A399"/>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608324" y="1036070"/>
            <a:ext cx="1332416" cy="646331"/>
          </a:xfrm>
          <a:prstGeom prst="rect">
            <a:avLst/>
          </a:prstGeom>
        </p:spPr>
        <p:txBody>
          <a:bodyPr wrap="none">
            <a:spAutoFit/>
          </a:bodyPr>
          <a:lstStyle/>
          <a:p>
            <a:r>
              <a:rPr lang="ru-RU" sz="3600" dirty="0">
                <a:solidFill>
                  <a:schemeClr val="accent1">
                    <a:lumMod val="50000"/>
                  </a:schemeClr>
                </a:solidFill>
              </a:rPr>
              <a:t>32,4%</a:t>
            </a:r>
          </a:p>
        </p:txBody>
      </p:sp>
      <p:sp>
        <p:nvSpPr>
          <p:cNvPr id="7" name="Прямоугольник 6"/>
          <p:cNvSpPr/>
          <p:nvPr/>
        </p:nvSpPr>
        <p:spPr>
          <a:xfrm>
            <a:off x="611907" y="2019895"/>
            <a:ext cx="1332416" cy="646331"/>
          </a:xfrm>
          <a:prstGeom prst="rect">
            <a:avLst/>
          </a:prstGeom>
        </p:spPr>
        <p:txBody>
          <a:bodyPr wrap="none">
            <a:spAutoFit/>
          </a:bodyPr>
          <a:lstStyle/>
          <a:p>
            <a:r>
              <a:rPr lang="ru-RU" sz="3600" dirty="0">
                <a:solidFill>
                  <a:schemeClr val="accent1">
                    <a:lumMod val="50000"/>
                  </a:schemeClr>
                </a:solidFill>
              </a:rPr>
              <a:t>29,6%</a:t>
            </a:r>
          </a:p>
        </p:txBody>
      </p:sp>
      <p:sp>
        <p:nvSpPr>
          <p:cNvPr id="22" name="Прямоугольник 21"/>
          <p:cNvSpPr/>
          <p:nvPr/>
        </p:nvSpPr>
        <p:spPr>
          <a:xfrm>
            <a:off x="2304923" y="1953235"/>
            <a:ext cx="6454217" cy="707886"/>
          </a:xfrm>
          <a:prstGeom prst="rect">
            <a:avLst/>
          </a:prstGeom>
        </p:spPr>
        <p:txBody>
          <a:bodyPr wrap="square">
            <a:spAutoFit/>
          </a:bodyPr>
          <a:lstStyle/>
          <a:p>
            <a:r>
              <a:rPr lang="ru-RU" sz="2000" dirty="0">
                <a:solidFill>
                  <a:srgbClr val="13A399"/>
                </a:solidFill>
                <a:latin typeface="Helvetica" pitchFamily="34" charset="0"/>
                <a:cs typeface="Helvetica" pitchFamily="34" charset="0"/>
              </a:rPr>
              <a:t>Начать с самого себя и своих близких: развить в себе неприемлемое отношение к коррупции</a:t>
            </a:r>
          </a:p>
        </p:txBody>
      </p:sp>
      <p:sp>
        <p:nvSpPr>
          <p:cNvPr id="23" name="Прямоугольник 22"/>
          <p:cNvSpPr/>
          <p:nvPr/>
        </p:nvSpPr>
        <p:spPr>
          <a:xfrm>
            <a:off x="608324" y="4044101"/>
            <a:ext cx="1332416" cy="646331"/>
          </a:xfrm>
          <a:prstGeom prst="rect">
            <a:avLst/>
          </a:prstGeom>
        </p:spPr>
        <p:txBody>
          <a:bodyPr wrap="none">
            <a:spAutoFit/>
          </a:bodyPr>
          <a:lstStyle/>
          <a:p>
            <a:r>
              <a:rPr lang="ru-RU" sz="3600" dirty="0">
                <a:solidFill>
                  <a:schemeClr val="tx2">
                    <a:lumMod val="75000"/>
                  </a:schemeClr>
                </a:solidFill>
              </a:rPr>
              <a:t>17,9%</a:t>
            </a:r>
          </a:p>
        </p:txBody>
      </p:sp>
      <p:sp>
        <p:nvSpPr>
          <p:cNvPr id="24" name="Прямоугольник 23"/>
          <p:cNvSpPr/>
          <p:nvPr/>
        </p:nvSpPr>
        <p:spPr>
          <a:xfrm>
            <a:off x="2304923" y="3899251"/>
            <a:ext cx="6768752" cy="1015663"/>
          </a:xfrm>
          <a:prstGeom prst="rect">
            <a:avLst/>
          </a:prstGeom>
        </p:spPr>
        <p:txBody>
          <a:bodyPr wrap="square">
            <a:spAutoFit/>
          </a:bodyPr>
          <a:lstStyle/>
          <a:p>
            <a:r>
              <a:rPr lang="ru-RU" sz="2000" dirty="0">
                <a:solidFill>
                  <a:srgbClr val="13A399"/>
                </a:solidFill>
                <a:latin typeface="Helvetica" pitchFamily="34" charset="0"/>
                <a:cs typeface="Helvetica" pitchFamily="34" charset="0"/>
              </a:rPr>
              <a:t>Обеспечить открытость принятия решений органами власти на размещение заказов на поставки товаров и услуг для государственных( муниципальных) нужд</a:t>
            </a:r>
          </a:p>
        </p:txBody>
      </p:sp>
      <p:sp>
        <p:nvSpPr>
          <p:cNvPr id="26" name="Прямоугольник 25"/>
          <p:cNvSpPr/>
          <p:nvPr/>
        </p:nvSpPr>
        <p:spPr>
          <a:xfrm>
            <a:off x="2374740" y="3046255"/>
            <a:ext cx="6314581" cy="707886"/>
          </a:xfrm>
          <a:prstGeom prst="rect">
            <a:avLst/>
          </a:prstGeom>
        </p:spPr>
        <p:txBody>
          <a:bodyPr wrap="square">
            <a:spAutoFit/>
          </a:bodyPr>
          <a:lstStyle/>
          <a:p>
            <a:r>
              <a:rPr lang="ru-RU" sz="2000" dirty="0">
                <a:solidFill>
                  <a:srgbClr val="13A399"/>
                </a:solidFill>
                <a:latin typeface="Helvetica" pitchFamily="34" charset="0"/>
                <a:cs typeface="Helvetica" pitchFamily="34" charset="0"/>
              </a:rPr>
              <a:t>Регламентировать действия чиновников при взаимодействии с населением</a:t>
            </a:r>
          </a:p>
        </p:txBody>
      </p:sp>
      <p:sp>
        <p:nvSpPr>
          <p:cNvPr id="19" name="Заголовок 36"/>
          <p:cNvSpPr txBox="1">
            <a:spLocks/>
          </p:cNvSpPr>
          <p:nvPr/>
        </p:nvSpPr>
        <p:spPr>
          <a:xfrm>
            <a:off x="-324544" y="246853"/>
            <a:ext cx="10215635" cy="623411"/>
          </a:xfrm>
          <a:prstGeom prst="rect">
            <a:avLst/>
          </a:prstGeom>
        </p:spPr>
        <p:txBody>
          <a:bodyPr vert="horz" lIns="91440" tIns="45720" rIns="91440" bIns="45720" rtlCol="0" anchor="b">
            <a:noAutofit/>
          </a:body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ru-RU" sz="2800" i="0" u="none" strike="noStrike" kern="1200" cap="none" spc="0" normalizeH="0" baseline="0" noProof="0" dirty="0">
                <a:ln>
                  <a:noFill/>
                </a:ln>
                <a:solidFill>
                  <a:srgbClr val="02173E"/>
                </a:solidFill>
                <a:effectLst/>
                <a:uLnTx/>
                <a:uFillTx/>
                <a:latin typeface="Helvetica" pitchFamily="34" charset="0"/>
                <a:ea typeface="+mj-ea"/>
                <a:cs typeface="Helvetica" pitchFamily="34" charset="0"/>
              </a:rPr>
              <a:t>Меры, которые необходимо принять, чтобы коррупционеров стало меньше</a:t>
            </a:r>
          </a:p>
        </p:txBody>
      </p:sp>
      <p:sp>
        <p:nvSpPr>
          <p:cNvPr id="20" name="Прямоугольник 19"/>
          <p:cNvSpPr/>
          <p:nvPr/>
        </p:nvSpPr>
        <p:spPr>
          <a:xfrm>
            <a:off x="608324" y="3031998"/>
            <a:ext cx="1332416" cy="646331"/>
          </a:xfrm>
          <a:prstGeom prst="rect">
            <a:avLst/>
          </a:prstGeom>
        </p:spPr>
        <p:txBody>
          <a:bodyPr wrap="none">
            <a:spAutoFit/>
          </a:bodyPr>
          <a:lstStyle/>
          <a:p>
            <a:r>
              <a:rPr lang="ru-RU" sz="3600" dirty="0">
                <a:solidFill>
                  <a:schemeClr val="tx2">
                    <a:lumMod val="75000"/>
                  </a:schemeClr>
                </a:solidFill>
              </a:rPr>
              <a:t>21,2%</a:t>
            </a:r>
          </a:p>
        </p:txBody>
      </p:sp>
      <p:sp>
        <p:nvSpPr>
          <p:cNvPr id="16" name="Прямоугольник 15"/>
          <p:cNvSpPr/>
          <p:nvPr/>
        </p:nvSpPr>
        <p:spPr>
          <a:xfrm>
            <a:off x="2327190" y="1053599"/>
            <a:ext cx="6597658" cy="707886"/>
          </a:xfrm>
          <a:prstGeom prst="rect">
            <a:avLst/>
          </a:prstGeom>
        </p:spPr>
        <p:txBody>
          <a:bodyPr wrap="square">
            <a:spAutoFit/>
          </a:bodyPr>
          <a:lstStyle/>
          <a:p>
            <a:r>
              <a:rPr lang="ru-RU" sz="2000" dirty="0">
                <a:solidFill>
                  <a:srgbClr val="13A399"/>
                </a:solidFill>
                <a:latin typeface="Helvetica" pitchFamily="34" charset="0"/>
                <a:cs typeface="Helvetica" pitchFamily="34" charset="0"/>
              </a:rPr>
              <a:t>Шире освещать антикоррупционную деятельность в средствах массовой информации</a:t>
            </a:r>
          </a:p>
        </p:txBody>
      </p:sp>
    </p:spTree>
    <p:extLst>
      <p:ext uri="{BB962C8B-B14F-4D97-AF65-F5344CB8AC3E}">
        <p14:creationId xmlns:p14="http://schemas.microsoft.com/office/powerpoint/2010/main" val="3174043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23528" y="267494"/>
            <a:ext cx="8820472"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900" dirty="0">
                <a:solidFill>
                  <a:srgbClr val="02173E"/>
                </a:solidFill>
                <a:latin typeface="Helvetica" pitchFamily="34" charset="0"/>
                <a:cs typeface="Helvetica" pitchFamily="34" charset="0"/>
              </a:rPr>
              <a:t>Доля респондентов, указавших на проблему коррупции, %</a:t>
            </a:r>
          </a:p>
        </p:txBody>
      </p:sp>
      <p:sp>
        <p:nvSpPr>
          <p:cNvPr id="11" name="Прямоугольник 10"/>
          <p:cNvSpPr/>
          <p:nvPr/>
        </p:nvSpPr>
        <p:spPr>
          <a:xfrm>
            <a:off x="539552" y="3939902"/>
            <a:ext cx="8208912"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rgbClr val="BF112E"/>
                </a:solidFill>
                <a:latin typeface="Helvetica" pitchFamily="34" charset="0"/>
                <a:cs typeface="Helvetica" pitchFamily="34" charset="0"/>
              </a:rPr>
              <a:t>В 2018 ГОДУ ПРОБЛЕМА КОРРУПЦИИ ЗАНИМАЕТ 12 МЕСТО </a:t>
            </a:r>
          </a:p>
          <a:p>
            <a:pPr algn="ctr"/>
            <a:r>
              <a:rPr lang="ru-RU" sz="1600" dirty="0">
                <a:solidFill>
                  <a:srgbClr val="02173E"/>
                </a:solidFill>
                <a:latin typeface="Helvetica" pitchFamily="34" charset="0"/>
                <a:cs typeface="Helvetica" pitchFamily="34" charset="0"/>
              </a:rPr>
              <a:t>СРЕДИ НАИБОЛЕЕ ЗНАЧИМЫХ ПРОБЛЕМ </a:t>
            </a:r>
          </a:p>
        </p:txBody>
      </p:sp>
      <p:graphicFrame>
        <p:nvGraphicFramePr>
          <p:cNvPr id="12" name="Диаграмма 11"/>
          <p:cNvGraphicFramePr/>
          <p:nvPr>
            <p:extLst>
              <p:ext uri="{D42A27DB-BD31-4B8C-83A1-F6EECF244321}">
                <p14:modId xmlns:p14="http://schemas.microsoft.com/office/powerpoint/2010/main" val="3281497240"/>
              </p:ext>
            </p:extLst>
          </p:nvPr>
        </p:nvGraphicFramePr>
        <p:xfrm>
          <a:off x="-136086" y="915567"/>
          <a:ext cx="8856985" cy="280831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6"/>
          <p:cNvSpPr>
            <a:spLocks noGrp="1"/>
          </p:cNvSpPr>
          <p:nvPr>
            <p:ph type="title"/>
          </p:nvPr>
        </p:nvSpPr>
        <p:spPr>
          <a:xfrm>
            <a:off x="444676" y="0"/>
            <a:ext cx="8699324" cy="696503"/>
          </a:xfrm>
        </p:spPr>
        <p:txBody>
          <a:bodyPr>
            <a:noAutofit/>
          </a:bodyPr>
          <a:lstStyle/>
          <a:p>
            <a:pPr algn="l"/>
            <a:r>
              <a:rPr lang="ru-RU" sz="2800" dirty="0">
                <a:solidFill>
                  <a:srgbClr val="02173E"/>
                </a:solidFill>
                <a:latin typeface="Helvetica" pitchFamily="34" charset="0"/>
                <a:cs typeface="Helvetica" pitchFamily="34" charset="0"/>
              </a:rPr>
              <a:t>«Как Вы оцениваете уровень коррупции?», % </a:t>
            </a:r>
          </a:p>
        </p:txBody>
      </p:sp>
      <p:graphicFrame>
        <p:nvGraphicFramePr>
          <p:cNvPr id="7" name="Диаграмма 6"/>
          <p:cNvGraphicFramePr/>
          <p:nvPr>
            <p:extLst>
              <p:ext uri="{D42A27DB-BD31-4B8C-83A1-F6EECF244321}">
                <p14:modId xmlns:p14="http://schemas.microsoft.com/office/powerpoint/2010/main" val="3011045152"/>
              </p:ext>
            </p:extLst>
          </p:nvPr>
        </p:nvGraphicFramePr>
        <p:xfrm>
          <a:off x="323528" y="483518"/>
          <a:ext cx="8640960" cy="44855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44098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Диаграмма 3"/>
          <p:cNvGraphicFramePr/>
          <p:nvPr>
            <p:extLst>
              <p:ext uri="{D42A27DB-BD31-4B8C-83A1-F6EECF244321}">
                <p14:modId xmlns:p14="http://schemas.microsoft.com/office/powerpoint/2010/main" val="1031410072"/>
              </p:ext>
            </p:extLst>
          </p:nvPr>
        </p:nvGraphicFramePr>
        <p:xfrm>
          <a:off x="395536" y="465517"/>
          <a:ext cx="8352928" cy="1944217"/>
        </p:xfrm>
        <a:graphic>
          <a:graphicData uri="http://schemas.openxmlformats.org/drawingml/2006/chart">
            <c:chart xmlns:c="http://schemas.openxmlformats.org/drawingml/2006/chart" xmlns:r="http://schemas.openxmlformats.org/officeDocument/2006/relationships" r:id="rId2"/>
          </a:graphicData>
        </a:graphic>
      </p:graphicFrame>
      <p:sp>
        <p:nvSpPr>
          <p:cNvPr id="5" name="Заголовок 36"/>
          <p:cNvSpPr>
            <a:spLocks noGrp="1"/>
          </p:cNvSpPr>
          <p:nvPr>
            <p:ph type="title"/>
          </p:nvPr>
        </p:nvSpPr>
        <p:spPr>
          <a:xfrm>
            <a:off x="251521" y="0"/>
            <a:ext cx="8699324" cy="696503"/>
          </a:xfrm>
        </p:spPr>
        <p:txBody>
          <a:bodyPr>
            <a:noAutofit/>
          </a:bodyPr>
          <a:lstStyle/>
          <a:p>
            <a:r>
              <a:rPr lang="ru-RU" sz="2800" baseline="0" dirty="0">
                <a:solidFill>
                  <a:srgbClr val="02173E"/>
                </a:solidFill>
                <a:latin typeface="Helvetica" pitchFamily="34" charset="0"/>
                <a:cs typeface="Helvetica" pitchFamily="34" charset="0"/>
              </a:rPr>
              <a:t>Коррупционный охват, </a:t>
            </a:r>
            <a:r>
              <a:rPr lang="ru-RU" sz="2800" dirty="0">
                <a:solidFill>
                  <a:srgbClr val="02173E"/>
                </a:solidFill>
                <a:latin typeface="Helvetica" pitchFamily="34" charset="0"/>
                <a:cs typeface="Helvetica" pitchFamily="34" charset="0"/>
              </a:rPr>
              <a:t>% </a:t>
            </a:r>
          </a:p>
        </p:txBody>
      </p:sp>
      <p:graphicFrame>
        <p:nvGraphicFramePr>
          <p:cNvPr id="6" name="Диаграмма 5"/>
          <p:cNvGraphicFramePr/>
          <p:nvPr>
            <p:extLst>
              <p:ext uri="{D42A27DB-BD31-4B8C-83A1-F6EECF244321}">
                <p14:modId xmlns:p14="http://schemas.microsoft.com/office/powerpoint/2010/main" val="3159231106"/>
              </p:ext>
            </p:extLst>
          </p:nvPr>
        </p:nvGraphicFramePr>
        <p:xfrm>
          <a:off x="395536" y="2949793"/>
          <a:ext cx="8424936" cy="1782197"/>
        </p:xfrm>
        <a:graphic>
          <a:graphicData uri="http://schemas.openxmlformats.org/drawingml/2006/chart">
            <c:chart xmlns:c="http://schemas.openxmlformats.org/drawingml/2006/chart" xmlns:r="http://schemas.openxmlformats.org/officeDocument/2006/relationships" r:id="rId3"/>
          </a:graphicData>
        </a:graphic>
      </p:graphicFrame>
      <p:sp>
        <p:nvSpPr>
          <p:cNvPr id="7" name="Заголовок 36"/>
          <p:cNvSpPr txBox="1">
            <a:spLocks/>
          </p:cNvSpPr>
          <p:nvPr/>
        </p:nvSpPr>
        <p:spPr>
          <a:xfrm>
            <a:off x="0" y="2331512"/>
            <a:ext cx="9144000" cy="696503"/>
          </a:xfrm>
          <a:prstGeom prst="rect">
            <a:avLst/>
          </a:prstGeom>
        </p:spPr>
        <p:txBody>
          <a:bodyPr vert="horz" lIns="91440" tIns="45720" rIns="91440" bIns="45720" rtlCol="0" anchor="ctr">
            <a:noAutofit/>
          </a:bodyPr>
          <a:lstStyle/>
          <a:p>
            <a:pPr lvl="0" algn="ctr">
              <a:spcBef>
                <a:spcPct val="0"/>
              </a:spcBef>
            </a:pPr>
            <a:r>
              <a:rPr lang="ru-RU" sz="2800" baseline="0" dirty="0">
                <a:solidFill>
                  <a:srgbClr val="02173E"/>
                </a:solidFill>
                <a:latin typeface="Helvetica" pitchFamily="34" charset="0"/>
                <a:cs typeface="Helvetica" pitchFamily="34" charset="0"/>
              </a:rPr>
              <a:t>Готовность  граждан дать взятку</a:t>
            </a:r>
            <a:r>
              <a:rPr kumimoji="0" lang="ru-RU" sz="2800" i="0" u="none" strike="noStrike" kern="1200" cap="none" spc="0" normalizeH="0" baseline="0" noProof="0" dirty="0">
                <a:ln>
                  <a:noFill/>
                </a:ln>
                <a:solidFill>
                  <a:srgbClr val="02173E"/>
                </a:solidFill>
                <a:effectLst/>
                <a:uLnTx/>
                <a:uFillTx/>
                <a:latin typeface="Helvetica" pitchFamily="34" charset="0"/>
                <a:ea typeface="+mj-ea"/>
                <a:cs typeface="Helvetica" pitchFamily="34" charset="0"/>
              </a:rPr>
              <a:t>, % </a:t>
            </a:r>
          </a:p>
        </p:txBody>
      </p:sp>
    </p:spTree>
    <p:extLst>
      <p:ext uri="{BB962C8B-B14F-4D97-AF65-F5344CB8AC3E}">
        <p14:creationId xmlns:p14="http://schemas.microsoft.com/office/powerpoint/2010/main" val="2931108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Диаграмма 4"/>
          <p:cNvGraphicFramePr/>
          <p:nvPr>
            <p:extLst>
              <p:ext uri="{D42A27DB-BD31-4B8C-83A1-F6EECF244321}">
                <p14:modId xmlns:p14="http://schemas.microsoft.com/office/powerpoint/2010/main" val="2744853460"/>
              </p:ext>
            </p:extLst>
          </p:nvPr>
        </p:nvGraphicFramePr>
        <p:xfrm>
          <a:off x="251520" y="915567"/>
          <a:ext cx="8712968" cy="4227934"/>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3"/>
          <p:cNvSpPr>
            <a:spLocks noChangeArrowheads="1"/>
          </p:cNvSpPr>
          <p:nvPr/>
        </p:nvSpPr>
        <p:spPr bwMode="auto">
          <a:xfrm>
            <a:off x="107504" y="97259"/>
            <a:ext cx="799288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ctr" defTabSz="914400" rtl="0" eaLnBrk="1" fontAlgn="base" latinLnBrk="0" hangingPunct="1">
              <a:lnSpc>
                <a:spcPct val="100000"/>
              </a:lnSpc>
              <a:spcBef>
                <a:spcPct val="0"/>
              </a:spcBef>
              <a:spcAft>
                <a:spcPct val="0"/>
              </a:spcAft>
              <a:buClrTx/>
              <a:buSzTx/>
              <a:buFontTx/>
              <a:buNone/>
              <a:tabLst/>
            </a:pPr>
            <a:r>
              <a:rPr kumimoji="0" lang="ru-RU" sz="2000" i="0" u="none" strike="noStrike" cap="none" normalizeH="0" baseline="0" dirty="0">
                <a:ln>
                  <a:noFill/>
                </a:ln>
                <a:solidFill>
                  <a:srgbClr val="02173E"/>
                </a:solidFill>
                <a:effectLst/>
                <a:latin typeface="Helvetica" pitchFamily="34" charset="0"/>
                <a:ea typeface="Times New Roman" pitchFamily="18" charset="0"/>
                <a:cs typeface="Helvetica" pitchFamily="34" charset="0"/>
              </a:rPr>
              <a:t>Причины, подтолкнувшие граждан </a:t>
            </a:r>
            <a:r>
              <a:rPr kumimoji="0" lang="ru-RU" sz="2000" b="1" i="0" u="none" strike="noStrike" cap="none" normalizeH="0" baseline="0" dirty="0">
                <a:ln>
                  <a:noFill/>
                </a:ln>
                <a:solidFill>
                  <a:srgbClr val="02173E"/>
                </a:solidFill>
                <a:effectLst/>
                <a:latin typeface="Helvetica" pitchFamily="34" charset="0"/>
                <a:ea typeface="Times New Roman" pitchFamily="18" charset="0"/>
                <a:cs typeface="Helvetica" pitchFamily="34" charset="0"/>
              </a:rPr>
              <a:t>дать взятку </a:t>
            </a:r>
            <a:endParaRPr kumimoji="0" lang="en-US" sz="2000" b="1" i="0" u="none" strike="noStrike" cap="none" normalizeH="0" baseline="0" dirty="0">
              <a:ln>
                <a:noFill/>
              </a:ln>
              <a:solidFill>
                <a:srgbClr val="02173E"/>
              </a:solidFill>
              <a:effectLst/>
              <a:latin typeface="Helvetica" pitchFamily="34" charset="0"/>
              <a:ea typeface="Times New Roman" pitchFamily="18" charset="0"/>
              <a:cs typeface="Helvetica" pitchFamily="34" charset="0"/>
            </a:endParaRPr>
          </a:p>
          <a:p>
            <a:pPr marL="0" marR="0" lvl="0" algn="ctr" defTabSz="914400" rtl="0" eaLnBrk="1" fontAlgn="base" latinLnBrk="0" hangingPunct="1">
              <a:lnSpc>
                <a:spcPct val="100000"/>
              </a:lnSpc>
              <a:spcBef>
                <a:spcPct val="0"/>
              </a:spcBef>
              <a:spcAft>
                <a:spcPct val="0"/>
              </a:spcAft>
              <a:buClrTx/>
              <a:buSzTx/>
              <a:buFontTx/>
              <a:buNone/>
              <a:tabLst/>
            </a:pPr>
            <a:r>
              <a:rPr kumimoji="0" lang="ru-RU" sz="2000" i="0" u="none" strike="noStrike" cap="none" normalizeH="0" baseline="0" dirty="0">
                <a:ln>
                  <a:noFill/>
                </a:ln>
                <a:solidFill>
                  <a:srgbClr val="02173E"/>
                </a:solidFill>
                <a:effectLst/>
                <a:latin typeface="Helvetica" pitchFamily="34" charset="0"/>
                <a:ea typeface="Times New Roman" pitchFamily="18" charset="0"/>
                <a:cs typeface="Helvetica" pitchFamily="34" charset="0"/>
              </a:rPr>
              <a:t>должностному лицу,</a:t>
            </a:r>
            <a:r>
              <a:rPr kumimoji="0" lang="ru-RU" sz="2000" i="0" u="none" strike="noStrike" cap="none" normalizeH="0" dirty="0">
                <a:ln>
                  <a:noFill/>
                </a:ln>
                <a:solidFill>
                  <a:srgbClr val="02173E"/>
                </a:solidFill>
                <a:effectLst/>
                <a:latin typeface="Helvetica" pitchFamily="34" charset="0"/>
                <a:ea typeface="Times New Roman" pitchFamily="18" charset="0"/>
                <a:cs typeface="Helvetica" pitchFamily="34" charset="0"/>
              </a:rPr>
              <a:t> %</a:t>
            </a:r>
            <a:endParaRPr kumimoji="0" lang="ru-RU" sz="2000" b="0" i="0" u="none" strike="noStrike" cap="none" normalizeH="0" baseline="0" dirty="0">
              <a:ln>
                <a:noFill/>
              </a:ln>
              <a:solidFill>
                <a:srgbClr val="02173E"/>
              </a:solidFill>
              <a:effectLst/>
              <a:latin typeface="Helvetica" pitchFamily="34" charset="0"/>
              <a:cs typeface="Helvetica" pitchFamily="34" charset="0"/>
            </a:endParaRPr>
          </a:p>
        </p:txBody>
      </p:sp>
    </p:spTree>
    <p:extLst>
      <p:ext uri="{BB962C8B-B14F-4D97-AF65-F5344CB8AC3E}">
        <p14:creationId xmlns:p14="http://schemas.microsoft.com/office/powerpoint/2010/main" val="4025412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Диаграмма 5"/>
          <p:cNvGraphicFramePr/>
          <p:nvPr>
            <p:extLst>
              <p:ext uri="{D42A27DB-BD31-4B8C-83A1-F6EECF244321}">
                <p14:modId xmlns:p14="http://schemas.microsoft.com/office/powerpoint/2010/main" val="3642317010"/>
              </p:ext>
            </p:extLst>
          </p:nvPr>
        </p:nvGraphicFramePr>
        <p:xfrm>
          <a:off x="1259632" y="483518"/>
          <a:ext cx="6408712" cy="3816424"/>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3"/>
          <p:cNvSpPr>
            <a:spLocks noChangeArrowheads="1"/>
          </p:cNvSpPr>
          <p:nvPr/>
        </p:nvSpPr>
        <p:spPr bwMode="auto">
          <a:xfrm>
            <a:off x="-2817" y="135648"/>
            <a:ext cx="925252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68263" fontAlgn="base">
              <a:spcBef>
                <a:spcPct val="0"/>
              </a:spcBef>
              <a:spcAft>
                <a:spcPct val="0"/>
              </a:spcAft>
            </a:pPr>
            <a:r>
              <a:rPr kumimoji="0" lang="ru-RU" sz="2400" i="0" u="none" strike="noStrike" cap="none" normalizeH="0" baseline="0" dirty="0">
                <a:ln>
                  <a:noFill/>
                </a:ln>
                <a:solidFill>
                  <a:srgbClr val="02173E"/>
                </a:solidFill>
                <a:effectLst/>
                <a:latin typeface="Helvetica" pitchFamily="34" charset="0"/>
                <a:ea typeface="Times New Roman" pitchFamily="18" charset="0"/>
                <a:cs typeface="Helvetica" pitchFamily="34" charset="0"/>
              </a:rPr>
              <a:t>«</a:t>
            </a:r>
            <a:r>
              <a:rPr lang="ru-RU" sz="2400" dirty="0">
                <a:solidFill>
                  <a:srgbClr val="02173E"/>
                </a:solidFill>
                <a:latin typeface="Helvetica" pitchFamily="34" charset="0"/>
                <a:ea typeface="Times New Roman" pitchFamily="18" charset="0"/>
                <a:cs typeface="Helvetica" pitchFamily="34" charset="0"/>
              </a:rPr>
              <a:t>Сообщили ли Вы о факте коррупции </a:t>
            </a:r>
            <a:r>
              <a:rPr lang="ru-RU" dirty="0">
                <a:solidFill>
                  <a:srgbClr val="02173E"/>
                </a:solidFill>
                <a:latin typeface="Helvetica" pitchFamily="34" charset="0"/>
                <a:ea typeface="Times New Roman" pitchFamily="18" charset="0"/>
                <a:cs typeface="Helvetica" pitchFamily="34" charset="0"/>
              </a:rPr>
              <a:t>(вымогательстве, взятке и т.д..)?</a:t>
            </a:r>
            <a:endParaRPr kumimoji="0" lang="ru-RU" i="0" u="none" strike="noStrike" cap="none" normalizeH="0" baseline="0" dirty="0">
              <a:ln>
                <a:noFill/>
              </a:ln>
              <a:solidFill>
                <a:srgbClr val="02173E"/>
              </a:solidFill>
              <a:effectLst/>
              <a:latin typeface="Helvetica" pitchFamily="34" charset="0"/>
              <a:cs typeface="Helvetica" pitchFamily="34" charset="0"/>
            </a:endParaRPr>
          </a:p>
        </p:txBody>
      </p:sp>
    </p:spTree>
    <p:extLst>
      <p:ext uri="{BB962C8B-B14F-4D97-AF65-F5344CB8AC3E}">
        <p14:creationId xmlns:p14="http://schemas.microsoft.com/office/powerpoint/2010/main" val="1192064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19946" y="427876"/>
            <a:ext cx="327585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l" defTabSz="914400" rtl="0" eaLnBrk="1" fontAlgn="base" latinLnBrk="0" hangingPunct="1">
              <a:lnSpc>
                <a:spcPct val="100000"/>
              </a:lnSpc>
              <a:spcBef>
                <a:spcPct val="0"/>
              </a:spcBef>
              <a:spcAft>
                <a:spcPct val="0"/>
              </a:spcAft>
              <a:buClrTx/>
              <a:buSzTx/>
              <a:buFontTx/>
              <a:buNone/>
              <a:tabLst/>
            </a:pPr>
            <a:r>
              <a:rPr kumimoji="0" lang="ru-RU" sz="2000" i="0" u="none" strike="noStrike" cap="none" normalizeH="0" baseline="0" dirty="0">
                <a:ln>
                  <a:noFill/>
                </a:ln>
                <a:solidFill>
                  <a:srgbClr val="C00000"/>
                </a:solidFill>
                <a:effectLst/>
                <a:latin typeface="Helvetica" pitchFamily="34" charset="0"/>
                <a:ea typeface="Times New Roman" pitchFamily="18" charset="0"/>
                <a:cs typeface="Helvetica" pitchFamily="34" charset="0"/>
              </a:rPr>
              <a:t>Коррумпированность сотрудников ГИБДД, </a:t>
            </a:r>
            <a:r>
              <a:rPr kumimoji="0" lang="ru-RU" sz="2000" i="1" u="none" strike="noStrike" cap="none" normalizeH="0" baseline="0" dirty="0">
                <a:ln>
                  <a:noFill/>
                </a:ln>
                <a:solidFill>
                  <a:srgbClr val="C00000"/>
                </a:solidFill>
                <a:effectLst/>
                <a:latin typeface="Helvetica" pitchFamily="34" charset="0"/>
                <a:ea typeface="Times New Roman" pitchFamily="18" charset="0"/>
                <a:cs typeface="Helvetica" pitchFamily="34" charset="0"/>
              </a:rPr>
              <a:t>%</a:t>
            </a:r>
            <a:endParaRPr kumimoji="0" lang="ru-RU" sz="2000" i="0" u="none" strike="noStrike" cap="none" normalizeH="0" baseline="0" dirty="0">
              <a:ln>
                <a:noFill/>
              </a:ln>
              <a:solidFill>
                <a:schemeClr val="tx1"/>
              </a:solidFill>
              <a:effectLst/>
              <a:latin typeface="Helvetica" pitchFamily="34" charset="0"/>
              <a:cs typeface="Helvetica" pitchFamily="34" charset="0"/>
            </a:endParaRPr>
          </a:p>
        </p:txBody>
      </p:sp>
      <p:graphicFrame>
        <p:nvGraphicFramePr>
          <p:cNvPr id="6" name="Диаграмма 5"/>
          <p:cNvGraphicFramePr/>
          <p:nvPr>
            <p:extLst>
              <p:ext uri="{D42A27DB-BD31-4B8C-83A1-F6EECF244321}">
                <p14:modId xmlns:p14="http://schemas.microsoft.com/office/powerpoint/2010/main" val="2908629749"/>
              </p:ext>
            </p:extLst>
          </p:nvPr>
        </p:nvGraphicFramePr>
        <p:xfrm>
          <a:off x="2555776" y="0"/>
          <a:ext cx="6480720" cy="1563638"/>
        </p:xfrm>
        <a:graphic>
          <a:graphicData uri="http://schemas.openxmlformats.org/drawingml/2006/chart">
            <c:chart xmlns:c="http://schemas.openxmlformats.org/drawingml/2006/chart" xmlns:r="http://schemas.openxmlformats.org/officeDocument/2006/relationships" r:id="rId2"/>
          </a:graphicData>
        </a:graphic>
      </p:graphicFrame>
      <p:sp>
        <p:nvSpPr>
          <p:cNvPr id="1026" name="Rectangle 2"/>
          <p:cNvSpPr>
            <a:spLocks noChangeArrowheads="1"/>
          </p:cNvSpPr>
          <p:nvPr/>
        </p:nvSpPr>
        <p:spPr bwMode="auto">
          <a:xfrm>
            <a:off x="-18510" y="1934487"/>
            <a:ext cx="320435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defTabSz="914400" rtl="0" eaLnBrk="1" fontAlgn="base" latinLnBrk="0" hangingPunct="1">
              <a:lnSpc>
                <a:spcPct val="100000"/>
              </a:lnSpc>
              <a:spcBef>
                <a:spcPct val="0"/>
              </a:spcBef>
              <a:spcAft>
                <a:spcPct val="0"/>
              </a:spcAft>
              <a:buClrTx/>
              <a:buSzTx/>
              <a:buFontTx/>
              <a:buNone/>
              <a:tabLst/>
            </a:pPr>
            <a:r>
              <a:rPr kumimoji="0" lang="ru-RU" sz="2000" i="0" u="none" strike="noStrike" cap="none" normalizeH="0" baseline="0" dirty="0">
                <a:ln>
                  <a:noFill/>
                </a:ln>
                <a:solidFill>
                  <a:srgbClr val="C00000"/>
                </a:solidFill>
                <a:effectLst/>
                <a:latin typeface="Helvetica" pitchFamily="34" charset="0"/>
                <a:ea typeface="Times New Roman" pitchFamily="18" charset="0"/>
                <a:cs typeface="Helvetica" pitchFamily="34" charset="0"/>
              </a:rPr>
              <a:t>Коррумпированность медицинских работников</a:t>
            </a:r>
            <a:r>
              <a:rPr lang="ru-RU" sz="2000" i="1" dirty="0">
                <a:solidFill>
                  <a:srgbClr val="C00000"/>
                </a:solidFill>
                <a:latin typeface="Helvetica" pitchFamily="34" charset="0"/>
                <a:cs typeface="Helvetica" pitchFamily="34" charset="0"/>
              </a:rPr>
              <a:t>, %</a:t>
            </a:r>
            <a:endParaRPr kumimoji="0" lang="ru-RU" sz="2000" i="1" u="none" strike="noStrike" cap="none" normalizeH="0" baseline="0" dirty="0">
              <a:ln>
                <a:noFill/>
              </a:ln>
              <a:solidFill>
                <a:srgbClr val="C00000"/>
              </a:solidFill>
              <a:effectLst/>
              <a:latin typeface="Helvetica" pitchFamily="34" charset="0"/>
              <a:ea typeface="Times New Roman" pitchFamily="18" charset="0"/>
              <a:cs typeface="Helvetica" pitchFamily="34" charset="0"/>
            </a:endParaRPr>
          </a:p>
        </p:txBody>
      </p:sp>
      <p:graphicFrame>
        <p:nvGraphicFramePr>
          <p:cNvPr id="8" name="Диаграмма 7"/>
          <p:cNvGraphicFramePr/>
          <p:nvPr>
            <p:extLst>
              <p:ext uri="{D42A27DB-BD31-4B8C-83A1-F6EECF244321}">
                <p14:modId xmlns:p14="http://schemas.microsoft.com/office/powerpoint/2010/main" val="2649411268"/>
              </p:ext>
            </p:extLst>
          </p:nvPr>
        </p:nvGraphicFramePr>
        <p:xfrm>
          <a:off x="2879304" y="1635646"/>
          <a:ext cx="6517232" cy="1611820"/>
        </p:xfrm>
        <a:graphic>
          <a:graphicData uri="http://schemas.openxmlformats.org/drawingml/2006/chart">
            <c:chart xmlns:c="http://schemas.openxmlformats.org/drawingml/2006/chart" xmlns:r="http://schemas.openxmlformats.org/officeDocument/2006/relationships" r:id="rId3"/>
          </a:graphicData>
        </a:graphic>
      </p:graphicFrame>
      <p:sp>
        <p:nvSpPr>
          <p:cNvPr id="1027" name="Rectangle 3"/>
          <p:cNvSpPr>
            <a:spLocks noChangeArrowheads="1"/>
          </p:cNvSpPr>
          <p:nvPr/>
        </p:nvSpPr>
        <p:spPr bwMode="auto">
          <a:xfrm>
            <a:off x="-19946" y="3338305"/>
            <a:ext cx="324036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defTabSz="914400" rtl="0" eaLnBrk="1" fontAlgn="base" latinLnBrk="0" hangingPunct="1">
              <a:lnSpc>
                <a:spcPct val="100000"/>
              </a:lnSpc>
              <a:spcBef>
                <a:spcPct val="0"/>
              </a:spcBef>
              <a:spcAft>
                <a:spcPct val="0"/>
              </a:spcAft>
              <a:buClrTx/>
              <a:buSzTx/>
              <a:buFontTx/>
              <a:buNone/>
              <a:tabLst/>
            </a:pPr>
            <a:r>
              <a:rPr kumimoji="0" lang="ru-RU" sz="2000" i="0" u="none" strike="noStrike" cap="none" normalizeH="0" baseline="0" dirty="0">
                <a:ln>
                  <a:noFill/>
                </a:ln>
                <a:solidFill>
                  <a:srgbClr val="C00000"/>
                </a:solidFill>
                <a:effectLst/>
                <a:latin typeface="Helvetica" pitchFamily="34" charset="0"/>
                <a:ea typeface="Times New Roman" pitchFamily="18" charset="0"/>
                <a:cs typeface="Helvetica" pitchFamily="34" charset="0"/>
              </a:rPr>
              <a:t>Коррумпированность  преподавателей вузов, </a:t>
            </a:r>
            <a:r>
              <a:rPr kumimoji="0" lang="ru-RU" sz="2000" i="1" u="none" strike="noStrike" cap="none" normalizeH="0" baseline="0" dirty="0">
                <a:ln>
                  <a:noFill/>
                </a:ln>
                <a:solidFill>
                  <a:srgbClr val="C00000"/>
                </a:solidFill>
                <a:effectLst/>
                <a:latin typeface="Helvetica" pitchFamily="34" charset="0"/>
                <a:ea typeface="Times New Roman" pitchFamily="18" charset="0"/>
                <a:cs typeface="Helvetica" pitchFamily="34" charset="0"/>
              </a:rPr>
              <a:t>%</a:t>
            </a:r>
            <a:endParaRPr kumimoji="0" lang="ru-RU" sz="2000" i="1" u="none" strike="noStrike" cap="none" normalizeH="0" baseline="0" dirty="0">
              <a:ln>
                <a:noFill/>
              </a:ln>
              <a:solidFill>
                <a:schemeClr val="tx1"/>
              </a:solidFill>
              <a:effectLst/>
              <a:latin typeface="Helvetica" pitchFamily="34" charset="0"/>
              <a:cs typeface="Helvetica" pitchFamily="34" charset="0"/>
            </a:endParaRPr>
          </a:p>
        </p:txBody>
      </p:sp>
      <p:graphicFrame>
        <p:nvGraphicFramePr>
          <p:cNvPr id="10" name="Диаграмма 9"/>
          <p:cNvGraphicFramePr/>
          <p:nvPr>
            <p:extLst>
              <p:ext uri="{D42A27DB-BD31-4B8C-83A1-F6EECF244321}">
                <p14:modId xmlns:p14="http://schemas.microsoft.com/office/powerpoint/2010/main" val="2228299874"/>
              </p:ext>
            </p:extLst>
          </p:nvPr>
        </p:nvGraphicFramePr>
        <p:xfrm>
          <a:off x="2699792" y="3219822"/>
          <a:ext cx="6552728" cy="1467803"/>
        </p:xfrm>
        <a:graphic>
          <a:graphicData uri="http://schemas.openxmlformats.org/drawingml/2006/chart">
            <c:chart xmlns:c="http://schemas.openxmlformats.org/drawingml/2006/chart" xmlns:r="http://schemas.openxmlformats.org/officeDocument/2006/relationships" r:id="rId4"/>
          </a:graphicData>
        </a:graphic>
      </p:graphicFrame>
      <p:cxnSp>
        <p:nvCxnSpPr>
          <p:cNvPr id="12" name="Прямая соединительная линия 11"/>
          <p:cNvCxnSpPr/>
          <p:nvPr/>
        </p:nvCxnSpPr>
        <p:spPr>
          <a:xfrm>
            <a:off x="0" y="1635646"/>
            <a:ext cx="9144000" cy="0"/>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36512" y="3075806"/>
            <a:ext cx="9144000" cy="0"/>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5762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177213" y="105809"/>
            <a:ext cx="4442026"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ctr" defTabSz="914400" rtl="0" eaLnBrk="1" fontAlgn="base" latinLnBrk="0" hangingPunct="1">
              <a:lnSpc>
                <a:spcPct val="100000"/>
              </a:lnSpc>
              <a:spcBef>
                <a:spcPct val="0"/>
              </a:spcBef>
              <a:spcAft>
                <a:spcPct val="0"/>
              </a:spcAft>
              <a:buClrTx/>
              <a:buSzTx/>
              <a:buFontTx/>
              <a:buNone/>
              <a:tabLst/>
            </a:pPr>
            <a:r>
              <a:rPr kumimoji="0" lang="ru-RU" i="0" u="none" strike="noStrike" cap="none" normalizeH="0" baseline="0" dirty="0">
                <a:ln>
                  <a:noFill/>
                </a:ln>
                <a:solidFill>
                  <a:srgbClr val="02173E"/>
                </a:solidFill>
                <a:effectLst/>
                <a:latin typeface="Helvetica" pitchFamily="34" charset="0"/>
                <a:ea typeface="Times New Roman" pitchFamily="18" charset="0"/>
                <a:cs typeface="Helvetica" pitchFamily="34" charset="0"/>
              </a:rPr>
              <a:t>«Знакомы ли Вы с основными мерами по противодействию коррупции </a:t>
            </a:r>
          </a:p>
          <a:p>
            <a:pPr marR="0" lvl="0" algn="ctr" defTabSz="914400" rtl="0" eaLnBrk="1" fontAlgn="base" latinLnBrk="0" hangingPunct="1">
              <a:lnSpc>
                <a:spcPct val="100000"/>
              </a:lnSpc>
              <a:spcBef>
                <a:spcPct val="0"/>
              </a:spcBef>
              <a:spcAft>
                <a:spcPct val="0"/>
              </a:spcAft>
              <a:buClrTx/>
              <a:buSzTx/>
              <a:buFontTx/>
              <a:buNone/>
              <a:tabLst/>
            </a:pPr>
            <a:r>
              <a:rPr kumimoji="0" lang="ru-RU" i="0" u="none" strike="noStrike" cap="none" normalizeH="0" baseline="0" dirty="0">
                <a:ln>
                  <a:noFill/>
                </a:ln>
                <a:solidFill>
                  <a:srgbClr val="02173E"/>
                </a:solidFill>
                <a:effectLst/>
                <a:latin typeface="Helvetica" pitchFamily="34" charset="0"/>
                <a:ea typeface="Times New Roman" pitchFamily="18" charset="0"/>
                <a:cs typeface="Helvetica" pitchFamily="34" charset="0"/>
              </a:rPr>
              <a:t>в Республике Татарстан?», %</a:t>
            </a:r>
            <a:endParaRPr kumimoji="0" lang="ru-RU" i="0" u="none" strike="noStrike" cap="none" normalizeH="0" baseline="0" dirty="0">
              <a:ln>
                <a:noFill/>
              </a:ln>
              <a:solidFill>
                <a:srgbClr val="02173E"/>
              </a:solidFill>
              <a:effectLst/>
              <a:latin typeface="Helvetica" pitchFamily="34" charset="0"/>
              <a:cs typeface="Helvetica" pitchFamily="34" charset="0"/>
            </a:endParaRPr>
          </a:p>
        </p:txBody>
      </p:sp>
      <p:graphicFrame>
        <p:nvGraphicFramePr>
          <p:cNvPr id="6" name="Диаграмма 5"/>
          <p:cNvGraphicFramePr/>
          <p:nvPr>
            <p:extLst>
              <p:ext uri="{D42A27DB-BD31-4B8C-83A1-F6EECF244321}">
                <p14:modId xmlns:p14="http://schemas.microsoft.com/office/powerpoint/2010/main" val="3506779791"/>
              </p:ext>
            </p:extLst>
          </p:nvPr>
        </p:nvGraphicFramePr>
        <p:xfrm>
          <a:off x="4932040" y="1090161"/>
          <a:ext cx="4057217" cy="3785846"/>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1"/>
          <p:cNvSpPr>
            <a:spLocks noChangeArrowheads="1"/>
          </p:cNvSpPr>
          <p:nvPr/>
        </p:nvSpPr>
        <p:spPr bwMode="auto">
          <a:xfrm>
            <a:off x="4716016" y="123021"/>
            <a:ext cx="4104456"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ru-RU" dirty="0">
                <a:solidFill>
                  <a:srgbClr val="02173E"/>
                </a:solidFill>
                <a:latin typeface="Helvetica" pitchFamily="34" charset="0"/>
                <a:cs typeface="Helvetica" pitchFamily="34" charset="0"/>
              </a:rPr>
              <a:t>«Как Вы думаете, возможно, ли с помощью антикоррупционных мер снизить уровень коррупции?»,</a:t>
            </a:r>
            <a:r>
              <a:rPr kumimoji="0" lang="ru-RU" i="0" u="none" strike="noStrike" cap="none" normalizeH="0" baseline="0" dirty="0">
                <a:ln>
                  <a:noFill/>
                </a:ln>
                <a:solidFill>
                  <a:srgbClr val="02173E"/>
                </a:solidFill>
                <a:effectLst/>
                <a:latin typeface="Helvetica" pitchFamily="34" charset="0"/>
                <a:ea typeface="Times New Roman" pitchFamily="18" charset="0"/>
                <a:cs typeface="Helvetica" pitchFamily="34" charset="0"/>
              </a:rPr>
              <a:t>%</a:t>
            </a:r>
            <a:endParaRPr kumimoji="0" lang="ru-RU" i="0" u="none" strike="noStrike" cap="none" normalizeH="0" baseline="0" dirty="0">
              <a:ln>
                <a:noFill/>
              </a:ln>
              <a:solidFill>
                <a:srgbClr val="02173E"/>
              </a:solidFill>
              <a:effectLst/>
              <a:latin typeface="Helvetica" pitchFamily="34" charset="0"/>
              <a:cs typeface="Helvetica" pitchFamily="34" charset="0"/>
            </a:endParaRPr>
          </a:p>
        </p:txBody>
      </p:sp>
      <p:graphicFrame>
        <p:nvGraphicFramePr>
          <p:cNvPr id="8" name="Диаграмма 7"/>
          <p:cNvGraphicFramePr/>
          <p:nvPr>
            <p:extLst>
              <p:ext uri="{D42A27DB-BD31-4B8C-83A1-F6EECF244321}">
                <p14:modId xmlns:p14="http://schemas.microsoft.com/office/powerpoint/2010/main" val="1871332314"/>
              </p:ext>
            </p:extLst>
          </p:nvPr>
        </p:nvGraphicFramePr>
        <p:xfrm>
          <a:off x="138336" y="1029139"/>
          <a:ext cx="4577680" cy="40119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16883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24544" y="2506"/>
            <a:ext cx="9793088"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i="0" u="none" strike="noStrike" cap="none" normalizeH="0" baseline="0" dirty="0">
                <a:ln>
                  <a:noFill/>
                </a:ln>
                <a:solidFill>
                  <a:srgbClr val="02173E"/>
                </a:solidFill>
                <a:effectLst/>
                <a:latin typeface="Helvetica" charset="-52"/>
                <a:ea typeface="Times New Roman" pitchFamily="18" charset="0"/>
                <a:cs typeface="Arial" pitchFamily="34" charset="0"/>
              </a:rPr>
              <a:t>«Как Вы оцениваете работу органов власти </a:t>
            </a:r>
            <a:endParaRPr kumimoji="0" lang="en-US" sz="2800" i="0" u="none" strike="noStrike" cap="none" normalizeH="0" baseline="0" dirty="0">
              <a:ln>
                <a:noFill/>
              </a:ln>
              <a:solidFill>
                <a:srgbClr val="02173E"/>
              </a:solidFill>
              <a:effectLst/>
              <a:latin typeface="Helvetica" charset="-52"/>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i="0" u="none" strike="noStrike" cap="none" normalizeH="0" baseline="0" dirty="0">
                <a:ln>
                  <a:noFill/>
                </a:ln>
                <a:solidFill>
                  <a:srgbClr val="02173E"/>
                </a:solidFill>
                <a:effectLst/>
                <a:latin typeface="Helvetica" charset="-52"/>
                <a:ea typeface="Times New Roman" pitchFamily="18" charset="0"/>
                <a:cs typeface="Arial" pitchFamily="34" charset="0"/>
              </a:rPr>
              <a:t>Республики Татарстан </a:t>
            </a:r>
            <a:endParaRPr kumimoji="0" lang="en-US" sz="2800" i="0" u="none" strike="noStrike" cap="none" normalizeH="0" baseline="0" dirty="0">
              <a:ln>
                <a:noFill/>
              </a:ln>
              <a:solidFill>
                <a:srgbClr val="02173E"/>
              </a:solidFill>
              <a:effectLst/>
              <a:latin typeface="Helvetica" charset="-52"/>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i="0" u="none" strike="noStrike" cap="none" normalizeH="0" baseline="0" dirty="0">
                <a:ln>
                  <a:noFill/>
                </a:ln>
                <a:solidFill>
                  <a:srgbClr val="02173E"/>
                </a:solidFill>
                <a:effectLst/>
                <a:latin typeface="Helvetica" charset="-52"/>
                <a:ea typeface="Times New Roman" pitchFamily="18" charset="0"/>
                <a:cs typeface="Arial" pitchFamily="34" charset="0"/>
              </a:rPr>
              <a:t>по противодействию коррупции?»,</a:t>
            </a:r>
            <a:r>
              <a:rPr kumimoji="0" lang="ru-RU" sz="2800" i="0" u="none" strike="noStrike" cap="none" normalizeH="0" dirty="0">
                <a:ln>
                  <a:noFill/>
                </a:ln>
                <a:solidFill>
                  <a:srgbClr val="02173E"/>
                </a:solidFill>
                <a:effectLst/>
                <a:latin typeface="Helvetica" charset="-52"/>
                <a:ea typeface="Times New Roman" pitchFamily="18" charset="0"/>
                <a:cs typeface="Arial" pitchFamily="34" charset="0"/>
              </a:rPr>
              <a:t> %</a:t>
            </a:r>
            <a:endParaRPr kumimoji="0" lang="ru-RU" sz="2800" i="0" u="none" strike="noStrike" cap="none" normalizeH="0" baseline="0" dirty="0">
              <a:ln>
                <a:noFill/>
              </a:ln>
              <a:solidFill>
                <a:srgbClr val="02173E"/>
              </a:solidFill>
              <a:effectLst/>
              <a:latin typeface="Arial" pitchFamily="34" charset="0"/>
              <a:cs typeface="Arial" pitchFamily="34" charset="0"/>
            </a:endParaRPr>
          </a:p>
        </p:txBody>
      </p:sp>
      <p:graphicFrame>
        <p:nvGraphicFramePr>
          <p:cNvPr id="6" name="Диаграмма 5"/>
          <p:cNvGraphicFramePr/>
          <p:nvPr>
            <p:extLst>
              <p:ext uri="{D42A27DB-BD31-4B8C-83A1-F6EECF244321}">
                <p14:modId xmlns:p14="http://schemas.microsoft.com/office/powerpoint/2010/main" val="1070838630"/>
              </p:ext>
            </p:extLst>
          </p:nvPr>
        </p:nvGraphicFramePr>
        <p:xfrm>
          <a:off x="395536" y="1491630"/>
          <a:ext cx="8496944" cy="34563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930751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2519</TotalTime>
  <Words>871</Words>
  <Application>Microsoft Office PowerPoint</Application>
  <PresentationFormat>Экран (16:9)</PresentationFormat>
  <Paragraphs>94</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Calibri</vt:lpstr>
      <vt:lpstr>Helvetica</vt:lpstr>
      <vt:lpstr>Times New Roman</vt:lpstr>
      <vt:lpstr>Тема Office</vt:lpstr>
      <vt:lpstr>Презентация PowerPoint</vt:lpstr>
      <vt:lpstr>Презентация PowerPoint</vt:lpstr>
      <vt:lpstr>«Как Вы оцениваете уровень коррупции?», % </vt:lpstr>
      <vt:lpstr>Коррупционный охват, % </vt:lpstr>
      <vt:lpstr>Презентация PowerPoint</vt:lpstr>
      <vt:lpstr>Презентация PowerPoint</vt:lpstr>
      <vt:lpstr>Коррумпированность сотрудников ГИБДД,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faizrahmanovaf</dc:creator>
  <cp:lastModifiedBy>irort</cp:lastModifiedBy>
  <cp:revision>144</cp:revision>
  <cp:lastPrinted>2018-10-22T07:48:27Z</cp:lastPrinted>
  <dcterms:created xsi:type="dcterms:W3CDTF">2017-08-09T09:56:17Z</dcterms:created>
  <dcterms:modified xsi:type="dcterms:W3CDTF">2020-03-19T09:15:19Z</dcterms:modified>
</cp:coreProperties>
</file>