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5" r:id="rId16"/>
    <p:sldId id="276" r:id="rId17"/>
    <p:sldId id="277" r:id="rId18"/>
    <p:sldId id="261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3E976-AF54-4CFD-9E5A-6A2BF4FE3C00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СТРАТЕГИЯ РАЗВИТИЯ ВОСПИТАНИЯ</a:t>
            </a:r>
            <a:br>
              <a:rPr lang="ru-RU" b="1" dirty="0"/>
            </a:br>
            <a:r>
              <a:rPr lang="ru-RU" b="1" dirty="0"/>
              <a:t>В РОССИЙСКОЙ ФЕДЕРАЦИИ </a:t>
            </a:r>
            <a:br>
              <a:rPr lang="ru-RU" b="1" dirty="0"/>
            </a:br>
            <a:r>
              <a:rPr lang="ru-RU" b="1" dirty="0"/>
              <a:t>(2015 – 2025)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светлана\Desktop\37810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573016"/>
            <a:ext cx="7704856" cy="32849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770485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Расширение воспитательных возможностей информационных ресурсов:</a:t>
            </a:r>
            <a:endParaRPr lang="ru-RU" sz="2000" dirty="0"/>
          </a:p>
          <a:p>
            <a:r>
              <a:rPr lang="ru-RU" sz="2000" dirty="0"/>
              <a:t>создание условий для позитивного развития детей в информационной среде (интернет, кино, телевидение, книги, СМИ, в том числе радио и телевидение);</a:t>
            </a:r>
          </a:p>
          <a:p>
            <a:r>
              <a:rPr lang="ru-RU" sz="2000" dirty="0"/>
              <a:t>содействие популяризации традиционных российских </a:t>
            </a:r>
            <a:r>
              <a:rPr lang="ru-RU" sz="2000" b="1" dirty="0"/>
              <a:t>культурных, </a:t>
            </a:r>
            <a:r>
              <a:rPr lang="ru-RU" sz="2000" dirty="0"/>
              <a:t>нравственных и семейных </a:t>
            </a:r>
            <a:r>
              <a:rPr lang="ru-RU" sz="2000" b="1" dirty="0"/>
              <a:t>ценностей </a:t>
            </a:r>
            <a:r>
              <a:rPr lang="ru-RU" sz="2000" dirty="0"/>
              <a:t>в информационном пространстве;</a:t>
            </a:r>
          </a:p>
          <a:p>
            <a:r>
              <a:rPr lang="ru-RU" sz="2000" dirty="0"/>
              <a:t>применение разнообразных средств защиты детей от информации, причиняющей вред их здоровью и развитию при предоставлении доступа к </a:t>
            </a:r>
            <a:r>
              <a:rPr lang="ru-RU" sz="2000" dirty="0" err="1"/>
              <a:t>интернет-ресурсам</a:t>
            </a:r>
            <a:r>
              <a:rPr lang="ru-RU" sz="2000" dirty="0"/>
              <a:t>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122" name="Picture 2" descr="C:\Users\светлана\Desktop\5381.p_40006_1_gallery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789040"/>
            <a:ext cx="4049860" cy="30689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9"/>
            <a:ext cx="7776864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Поддержка общественных объединений в сфере воспитания:</a:t>
            </a:r>
            <a:endParaRPr lang="ru-RU" sz="2000" dirty="0"/>
          </a:p>
          <a:p>
            <a:endParaRPr lang="ru-RU" sz="2000" dirty="0"/>
          </a:p>
          <a:p>
            <a:r>
              <a:rPr lang="ru-RU" sz="2000" dirty="0"/>
              <a:t>улучшение условий для эффективного </a:t>
            </a:r>
            <a:r>
              <a:rPr lang="ru-RU" sz="2000" b="1" dirty="0"/>
              <a:t>взаимодействия </a:t>
            </a:r>
            <a:r>
              <a:rPr lang="ru-RU" sz="2000" dirty="0"/>
              <a:t>детских и иных общественных </a:t>
            </a:r>
            <a:r>
              <a:rPr lang="ru-RU" sz="2000" b="1" dirty="0"/>
              <a:t>объединений </a:t>
            </a:r>
            <a:r>
              <a:rPr lang="ru-RU" sz="2000" dirty="0"/>
              <a:t>с образовательными организациями общего, профессионального и дополнительного образования в целях содействия реализации и развития лидерского и творческого потенциала детей:</a:t>
            </a:r>
          </a:p>
          <a:p>
            <a:r>
              <a:rPr lang="ru-RU" sz="2000" dirty="0"/>
              <a:t>поддержка родительских и иных общественных объединений, содействующих </a:t>
            </a:r>
            <a:r>
              <a:rPr lang="ru-RU" sz="2000" b="1" dirty="0"/>
              <a:t>воспитательной </a:t>
            </a:r>
            <a:r>
              <a:rPr lang="ru-RU" sz="2000" dirty="0"/>
              <a:t>деятельности в образовательных организациях;</a:t>
            </a:r>
          </a:p>
          <a:p>
            <a:r>
              <a:rPr lang="ru-RU" sz="2000" dirty="0"/>
              <a:t>широкое привлечение детей к участию </a:t>
            </a:r>
            <a:r>
              <a:rPr lang="ru-RU" sz="2000" b="1" dirty="0"/>
              <a:t>в </a:t>
            </a:r>
            <a:r>
              <a:rPr lang="ru-RU" sz="2000" dirty="0"/>
              <a:t>деятельности социально-значимых познавательных, творческих, культурных, краеведческих, </a:t>
            </a:r>
            <a:r>
              <a:rPr lang="ru-RU" sz="2000" b="1" dirty="0"/>
              <a:t>благотворительных </a:t>
            </a:r>
            <a:r>
              <a:rPr lang="ru-RU" sz="2000" dirty="0"/>
              <a:t>организациях и объединениях, волонтерском движении;</a:t>
            </a:r>
          </a:p>
          <a:p>
            <a:r>
              <a:rPr lang="ru-RU" sz="2000" dirty="0"/>
              <a:t>расширение государственно-частного партнерства в сфере воспитания детей.</a:t>
            </a:r>
          </a:p>
          <a:p>
            <a:endParaRPr lang="ru-RU" sz="20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42493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Обновление воспитательного процесса с учетом современных достижений науки на основе отечественных традиций :</a:t>
            </a:r>
          </a:p>
          <a:p>
            <a:r>
              <a:rPr lang="ru-RU" sz="2000" b="1" dirty="0"/>
              <a:t>Гражданское и патриотическое воспитание:</a:t>
            </a:r>
            <a:endParaRPr lang="ru-RU" sz="2000" dirty="0"/>
          </a:p>
          <a:p>
            <a:r>
              <a:rPr lang="ru-RU" sz="2000" dirty="0"/>
              <a:t>формирование у детей целостного мировоззрения, российской идентичности, уважения к своей семье, обществу, государству, принятым в семье и обществе духовно-нравственным и </a:t>
            </a:r>
            <a:r>
              <a:rPr lang="ru-RU" sz="2000" dirty="0" err="1"/>
              <a:t>социокультурным</a:t>
            </a:r>
            <a:r>
              <a:rPr lang="ru-RU" sz="2000" dirty="0"/>
              <a:t> ценностям, к национальному </a:t>
            </a:r>
            <a:r>
              <a:rPr lang="ru-RU" sz="2000" b="1" dirty="0"/>
              <a:t>культурному </a:t>
            </a:r>
            <a:r>
              <a:rPr lang="ru-RU" sz="2000" dirty="0"/>
              <a:t>и историческому наследию и стремления к сохранению и развитию:</a:t>
            </a:r>
          </a:p>
          <a:p>
            <a:r>
              <a:rPr lang="ru-RU" sz="2000" dirty="0"/>
              <a:t>создание условий для воспитания у детей активной гражданской позиции. </a:t>
            </a:r>
            <a:r>
              <a:rPr lang="ru-RU" sz="2000" b="1" dirty="0"/>
              <a:t>гражданской </a:t>
            </a:r>
            <a:r>
              <a:rPr lang="ru-RU" sz="2000" dirty="0"/>
              <a:t>ответственности, основанной на традиционных культурных, духовных и нравственных ценностях российского общества, для увеличения знаний и повышения способности ответственно реализовывать свои </a:t>
            </a:r>
            <a:r>
              <a:rPr lang="ru-RU" sz="2000" b="1" dirty="0"/>
              <a:t>конституционные </a:t>
            </a:r>
            <a:r>
              <a:rPr lang="ru-RU" sz="2000" dirty="0"/>
              <a:t>права и обязанности;</a:t>
            </a:r>
          </a:p>
          <a:p>
            <a:r>
              <a:rPr lang="ru-RU" sz="2000" dirty="0"/>
              <a:t>развитие правовой и политической </a:t>
            </a:r>
            <a:r>
              <a:rPr lang="ru-RU" sz="2000" b="1" dirty="0"/>
              <a:t>культуры </a:t>
            </a:r>
            <a:r>
              <a:rPr lang="ru-RU" sz="2000" dirty="0"/>
              <a:t>детей, расширение </a:t>
            </a:r>
            <a:r>
              <a:rPr lang="ru-RU" sz="2000" b="1" dirty="0"/>
              <a:t>конструктивного   </a:t>
            </a:r>
            <a:r>
              <a:rPr lang="ru-RU" sz="2000" dirty="0"/>
              <a:t>участия   в   принятии   решений,   затрагивающих   их   права   и развитие программ патриотического воспитания детей, в том числе военно-</a:t>
            </a:r>
            <a:r>
              <a:rPr lang="ru-RU" sz="2000" b="1" dirty="0"/>
              <a:t>патриотического;</a:t>
            </a:r>
            <a:endParaRPr lang="ru-RU" sz="2000" dirty="0"/>
          </a:p>
          <a:p>
            <a:endParaRPr lang="ru-RU" sz="2000" dirty="0"/>
          </a:p>
          <a:p>
            <a:endParaRPr lang="ru-RU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светлана\Desktop\451px-Clocher_d'Ivan_le_Grand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539552" y="548680"/>
            <a:ext cx="7560840" cy="583264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11560" y="58847"/>
            <a:ext cx="76328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Духовно-нравственное развитие:</a:t>
            </a:r>
          </a:p>
          <a:p>
            <a:endParaRPr lang="ru-RU" sz="2400" dirty="0"/>
          </a:p>
          <a:p>
            <a:r>
              <a:rPr lang="ru-RU" sz="2000" dirty="0"/>
              <a:t>воспитание у детей чувства достоинства, чести и честности, </a:t>
            </a:r>
            <a:r>
              <a:rPr lang="ru-RU" sz="2000" b="1" dirty="0"/>
              <a:t>совестливости, </a:t>
            </a:r>
            <a:r>
              <a:rPr lang="ru-RU" sz="2000" dirty="0"/>
              <a:t>уважения к отцу, матери, учителям, старшему поколению, сверстникам, другим людям;</a:t>
            </a:r>
          </a:p>
          <a:p>
            <a:r>
              <a:rPr lang="ru-RU" sz="2000" b="1" dirty="0"/>
              <a:t>развитие в </a:t>
            </a:r>
            <a:r>
              <a:rPr lang="ru-RU" sz="2000" dirty="0"/>
              <a:t>детской среде ответственности и выбора, принципов коллективизма и солидарности, духа милосердия и сострадания, привычки заботиться о детях и взрослых, испытывающих жизненные трудности;</a:t>
            </a:r>
          </a:p>
          <a:p>
            <a:r>
              <a:rPr lang="ru-RU" sz="2000" dirty="0"/>
              <a:t>формирование </a:t>
            </a:r>
            <a:r>
              <a:rPr lang="ru-RU" sz="2000" dirty="0" err="1"/>
              <a:t>дсятслыюстпого</a:t>
            </a:r>
            <a:r>
              <a:rPr lang="ru-RU" sz="2000" dirty="0"/>
              <a:t> позитивного отношения к людям с ограниченными возможностями здоровья и детям-инвалидам, </a:t>
            </a:r>
            <a:r>
              <a:rPr lang="ru-RU" sz="2000" b="1" dirty="0"/>
              <a:t>преодоление </a:t>
            </a:r>
            <a:r>
              <a:rPr lang="ru-RU" sz="2000" dirty="0"/>
              <a:t>психологических барьеров, существующих в обществе по отношению к людям с ограниченными возможностями;</a:t>
            </a:r>
          </a:p>
          <a:p>
            <a:r>
              <a:rPr lang="ru-RU" sz="2000" dirty="0"/>
              <a:t>расширение сотрудничества между государством, обществом, традиционными религиозными общинами и иными общественными организациями и институтами </a:t>
            </a:r>
            <a:r>
              <a:rPr lang="ru-RU" sz="2000" b="1" dirty="0"/>
              <a:t>в </a:t>
            </a:r>
            <a:r>
              <a:rPr lang="ru-RU" sz="2000" dirty="0"/>
              <a:t>сфере </a:t>
            </a:r>
            <a:r>
              <a:rPr lang="ru-RU" sz="2000" b="1" dirty="0"/>
              <a:t>духовно-нравственного </a:t>
            </a:r>
            <a:r>
              <a:rPr lang="ru-RU" sz="2000" dirty="0"/>
              <a:t>воспитания детей.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светлана\Desktop\0_d4fd2_3f549419_XL.jpg"/>
          <p:cNvPicPr>
            <a:picLocks noChangeAspect="1" noChangeArrowheads="1"/>
          </p:cNvPicPr>
          <p:nvPr/>
        </p:nvPicPr>
        <p:blipFill>
          <a:blip r:embed="rId2" cstate="print">
            <a:lum bright="50000"/>
          </a:blip>
          <a:stretch>
            <a:fillRect/>
          </a:stretch>
        </p:blipFill>
        <p:spPr bwMode="auto">
          <a:xfrm>
            <a:off x="251520" y="0"/>
            <a:ext cx="88924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8064896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Приобщение детей к культурному наследию: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создание равных для всех детей возможностей доступа к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культурным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ценностям;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увеличение доступности детской литературы для семей, приобщение детей к классическим и современным отечественным и мировым произведениям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искусства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литературы;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поддержка мер по созданию и распространению произведений искусства и культуры, проведению культурных мероприятий, направленных на популяризацию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традиционных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российских культурных, нравственных и семейных ценностей;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создание и поддержка производства художественных, документальных, научно-популярных, учебных и анимационных фильмов, направленных на нравственное и интеллектуальное развитие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детей;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совершенствование деятельности библиотек;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создание условий для сохранения и поддержки этнических культурных традиций, народного творчества.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етлана\Desktop\image-3652781.JPG"/>
          <p:cNvPicPr>
            <a:picLocks noChangeAspect="1" noChangeArrowheads="1"/>
          </p:cNvPicPr>
          <p:nvPr/>
        </p:nvPicPr>
        <p:blipFill>
          <a:blip r:embed="rId2" cstate="print">
            <a:lum bright="57000"/>
          </a:blip>
          <a:srcRect/>
          <a:stretch>
            <a:fillRect/>
          </a:stretch>
        </p:blipFill>
        <p:spPr bwMode="auto">
          <a:xfrm>
            <a:off x="96838" y="332656"/>
            <a:ext cx="9047162" cy="604867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23528" y="0"/>
            <a:ext cx="8496944" cy="901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Физическое развитие и культура здоровья: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формирование у подрастающего поколения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ответственного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отношения к своему здоровью и потребности в здоровом образе жизни;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создание равных условий для занятий физической культурой 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спортом,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развивающего отдыха и оздоровления детей, включая детей с ограниченными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возможностями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здоровья, детей, находящихся в трудной жизненной ситуации, в том числе на основе развития спортивной инфраструктуры и повышения эффективности ее использования;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привитие культуры безопасной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жизнедеятельности,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профилактика вредных привычек;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формирование 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детской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среде системы мотивации к активному и здоровому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жизни, занятиям спортом, развитие культуры здорового питания и трезвости;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распространение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позитивных моделей участия в массовых общественно-спортивных мероприятиях.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12844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Трудовое воспитание и профессиональное самоопределение: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уважения к груду, людям груда,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трудовым достижениям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подвигам;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формирование у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умений и навыков самообслуживания, выполнения домашних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обязанностей,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потребности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трудиться,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добросовестного,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ответственного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творческого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отношения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разным видам трудовой деятельности;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развитие умения работать совместно с другими, действовать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самостоятельно,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активно и ответственно, мобилизуя необходимые ресурсы, правильно оценивая смысл и последствия своих действий;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содействие профессиональному самоопределению, приобщение детей к социально-значимой деятельности для осмысленного выбора профессии.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Экологическое воспитание: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Становление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развитие у ребенка экологической культуры, бережного отношения к родной земле;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формирование у детей экологической картины мира,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 них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стремления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беречь и охранять природу;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воспитание чувства ответственности за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состояние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природных ресурсов и разумное взаимодействие с ними.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"/>
            <a:ext cx="856895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Реализация Стратегии развития воспитания в Российской Федерации должна обеспечить: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значимость воспитания в общественном сознании;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укрепление российской гражданской идентичности, традиционных общенациональных ценностей, устойчивости и сплоченности российского общества;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повышение общественного престижа семьи, отцовства и материнства, сохранение и возрождение традиционных семейных ценностей,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укрепление традиций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семейного воспитания;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развитие общественно-государственной системы воспитания, основанной па координации и консолидации усилий всех ее институтов, современной развитой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инфраструктуре,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правовом регулировании, эффективных механизмах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управления, конкурсного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отбора и использования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лучшего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педагогического опыта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воспи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тательной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деятельности;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доступность для всех категорий детей качественного воспитания, способствующего удовлетворению их индивидуальных потребностей, развитию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творческих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способностей, независимо от места проживания, материального положения семьи,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состояния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здоровья;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7346"/>
            <a:ext cx="849694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разработка 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успешная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реализация федеральных, региональных и муниципальных целевых программ поддержки одаренных детей, создание условий для развития их способностей в сфере образования, науки, культуры и спорта, независимо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их места жительства, социального положения и финансовых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возможностей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их семей;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укрепление и развитие кадрового потенциала системы воспитания;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утверждение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детской среде позитивных моделей поведения как нормы, снижение уровня негативных социальных явлений;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поддержка социально-значимых детских, семейных и родительских инициатив, обеспечение преемственности деятельности детских и молодежных общественных объединений;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повышение эффективности научных исследований в сфере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воспитания;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повышение уровня информационной безопасности детей;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7"/>
            <a:ext cx="75608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«...Формирование гармоничной личности, воспитание гражданина России зрелого, ответственного человека, в котором сочетается любовь к большой и малой родине, общенациональная 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мническая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идентичность,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уважение к культуре, традициям людей, которые живут рядом».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В. В. Путин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 descr="C:\Users\светлана\Desktop\aedbf9d235564169d072bb030e9e0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81536"/>
            <a:ext cx="5607819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1" y="-131130"/>
          <a:ext cx="9144000" cy="8075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36712">
                <a:tc gridSpan="5">
                  <a:txBody>
                    <a:bodyPr/>
                    <a:lstStyle/>
                    <a:p>
                      <a:pPr algn="ctr"/>
                      <a:endParaRPr lang="ru-RU" dirty="0"/>
                    </a:p>
                    <a:p>
                      <a:pPr algn="ctr"/>
                      <a:r>
                        <a:rPr lang="ru-RU" sz="3200" dirty="0"/>
                        <a:t>СТРАТЕГИЯ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450">
                <a:tc>
                  <a:txBody>
                    <a:bodyPr/>
                    <a:lstStyle/>
                    <a:p>
                      <a:r>
                        <a:rPr lang="ru-RU" dirty="0"/>
                        <a:t>направлена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призвана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утверждает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закладывает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ориентирована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439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усиление единения российского общества, переосмысление таких ценностей, как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гра</a:t>
                      </a:r>
                      <a:r>
                        <a:rPr lang="ru-RU" sz="18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жданск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ая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идентичность, патриотизм, о</a:t>
                      </a:r>
                      <a:r>
                        <a:rPr lang="ru-RU" sz="18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тветс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твенная жизненная позиция.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Консолидиров-ать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усилия государства и общества, направленные на решение задач формирования российской идентичности подрастающего поколения.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главенство семьи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вопросах воспитания как деятельности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направленной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изменение связей ребёнка с миром, с людьми, </a:t>
                      </a:r>
                      <a:r>
                        <a:rPr lang="ru-RU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формирующей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активную позицию личности.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основы системы противодействия националистическим, экстремистским вызовам и рискам современного детства.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качественно новый общественный статус социальных институтов воспитания, обновление воспитательного процесса на основе оптимального сочетания отечественных традиций, подход к социальной ситуации развития личностного потенциала детей и подростков.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2809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Цель Стратегии:	</a:t>
            </a:r>
            <a:r>
              <a:rPr lang="ru-RU" i="1" dirty="0"/>
              <a:t>^</a:t>
            </a:r>
            <a:endParaRPr lang="ru-RU" dirty="0"/>
          </a:p>
          <a:p>
            <a:r>
              <a:rPr lang="ru-RU" dirty="0"/>
              <a:t>Определить приоритеты государственной политики в области воспитания </a:t>
            </a:r>
            <a:r>
              <a:rPr lang="ru-RU" b="1" dirty="0"/>
              <a:t>детей, </a:t>
            </a:r>
            <a:r>
              <a:rPr lang="ru-RU" dirty="0"/>
              <a:t>основные направления развития воспитания, механизмы и ожидаемые результаты реализации Стратегии, обеспечивающие становление российской гражданской идентичности, укрепление нравственных основ общественной жизни, успешную социализацию детей, их самоопределение в мире </a:t>
            </a:r>
            <a:r>
              <a:rPr lang="ru-RU" b="1" dirty="0"/>
              <a:t>ценностей </a:t>
            </a:r>
            <a:r>
              <a:rPr lang="ru-RU" dirty="0"/>
              <a:t>и </a:t>
            </a:r>
            <a:r>
              <a:rPr lang="ru-RU" b="1" dirty="0"/>
              <a:t>градаций многонационального </a:t>
            </a:r>
            <a:r>
              <a:rPr lang="ru-RU" dirty="0"/>
              <a:t>народа Российской Федерации, межкультурное взаимопонимание и уважение.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3074" name="Picture 2" descr="C:\Users\светлана\Desktop\regreso-a-clas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708920"/>
            <a:ext cx="7235329" cy="33807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9" y="260648"/>
          <a:ext cx="8820470" cy="6421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0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7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74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74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74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8938">
                <a:tc gridSpan="5">
                  <a:txBody>
                    <a:bodyPr/>
                    <a:lstStyle/>
                    <a:p>
                      <a:r>
                        <a:rPr lang="ru-RU" dirty="0"/>
                        <a:t>                                                     Задачи  стратегии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37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создать условия для консолидации усилий институтов российского общества и государства по воспитанию подрастающего поколения на основе признания определяющей роли семьи;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обеспечить поддержку семейного воспитания на основе содействия ответственному отношению родителей к воспитанию детей, повышению их социальной, коммуникативной и педагогической компетентности;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повысить эффективность воспитательной деятельности в системе образования субъектов Российской Федерации;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сформировать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социокуль-турную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инфраструктурусодействую-щую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успешной социализации детей и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интегрирую-щую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воспитатель-ные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возможности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образователь-ных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культурных, спортивных, научных,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познаватель-ных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обеспечить равный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доступ к инфраструктуре воспитания детей, требующих особой заботы общества и государства, включая детей с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ограничен-ными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возможностя-ми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здоровья.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0"/>
            <a:ext cx="8280920" cy="830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Приоритеты </a:t>
            </a:r>
            <a:r>
              <a:rPr lang="ru-RU" sz="2400" dirty="0"/>
              <a:t>государственной </a:t>
            </a:r>
            <a:r>
              <a:rPr lang="ru-RU" sz="2400" b="1" dirty="0"/>
              <a:t>политики </a:t>
            </a:r>
            <a:r>
              <a:rPr lang="ru-RU" sz="2400" dirty="0"/>
              <a:t>в области </a:t>
            </a:r>
            <a:r>
              <a:rPr lang="ru-RU" sz="2400" b="1" dirty="0"/>
              <a:t>воспитания: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052736"/>
            <a:ext cx="8280920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воспитание детей в духе уважения к человеческому достоинству, национальным традициям и общечеловеческим достижениям;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поддержка определяющей роли семьи в воспитании детей, уважение к авторитету родителей и защита их преимущественного права на воспитание и обучение детей перед всеми иными лицами;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защита прав и соблюдение законных интересов каждого ребёнка;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обеспечение соответствия воспитания в системе образования традиционным российским культурным, духовно-нравственным и семейным ценностям;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обеспечение условий для физического, психического, социального, духовно-нравственного развития детей, в том числе детей, находящихся в трудной жизненной ситуации (детей, оставшихся без попечения родителей; детей с ограниченными возможностями здоровья.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воспитание языковой культуры детей;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развитие сотрудничества субъектов системы воспитания (семьи, общества, государства, образовательных, научных, традиционных религиозных и иных общественных организаций, организаций культуры и спорта, СМИ.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бизнес-сообществ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ветлана\Desktop\rafat.jpg"/>
          <p:cNvPicPr>
            <a:picLocks noChangeAspect="1" noChangeArrowheads="1"/>
          </p:cNvPicPr>
          <p:nvPr/>
        </p:nvPicPr>
        <p:blipFill>
          <a:blip r:embed="rId2" cstate="print">
            <a:lum bright="70000"/>
          </a:blip>
          <a:srcRect/>
          <a:stretch>
            <a:fillRect/>
          </a:stretch>
        </p:blipFill>
        <p:spPr bwMode="auto">
          <a:xfrm>
            <a:off x="251520" y="620688"/>
            <a:ext cx="8640960" cy="590465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83568" y="0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Поддержка семейного воспитания: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404664"/>
            <a:ext cx="9144000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содействие </a:t>
            </a:r>
            <a:r>
              <a:rPr lang="ru-RU" sz="2400" dirty="0"/>
              <a:t>укреплению семьи и защита </a:t>
            </a:r>
            <a:r>
              <a:rPr lang="ru-RU" sz="2400" b="1" dirty="0"/>
              <a:t>приоритетного права </a:t>
            </a:r>
            <a:r>
              <a:rPr lang="ru-RU" sz="2400" dirty="0"/>
              <a:t>родителей на </a:t>
            </a:r>
            <a:r>
              <a:rPr lang="ru-RU" sz="2400" b="1" dirty="0"/>
              <a:t>воспитание </a:t>
            </a:r>
            <a:r>
              <a:rPr lang="ru-RU" sz="2400" dirty="0"/>
              <a:t>и обучение </a:t>
            </a:r>
            <a:r>
              <a:rPr lang="ru-RU" sz="2400" b="1" dirty="0"/>
              <a:t>детей </a:t>
            </a:r>
            <a:r>
              <a:rPr lang="ru-RU" sz="2400" dirty="0"/>
              <a:t>перед всеми иными лицами;</a:t>
            </a:r>
          </a:p>
          <a:p>
            <a:r>
              <a:rPr lang="ru-RU" sz="2400" dirty="0"/>
              <a:t>повышение социального </a:t>
            </a:r>
            <a:r>
              <a:rPr lang="ru-RU" sz="2400" b="1" dirty="0"/>
              <a:t>статуса </a:t>
            </a:r>
            <a:r>
              <a:rPr lang="ru-RU" sz="2400" dirty="0"/>
              <a:t>и общественного престижа отцовства, материнства, </a:t>
            </a:r>
            <a:r>
              <a:rPr lang="ru-RU" sz="2400" b="1" dirty="0"/>
              <a:t>многодетности;</a:t>
            </a:r>
            <a:endParaRPr lang="ru-RU" sz="2400" dirty="0"/>
          </a:p>
          <a:p>
            <a:r>
              <a:rPr lang="ru-RU" sz="2400" dirty="0"/>
              <a:t>сохранение, укрепление и развитие культуры семейного воспитания детей на основе традиционных семейных и духовно-нравственных ценностей, с учетом роли традиционных религий России;</a:t>
            </a:r>
          </a:p>
          <a:p>
            <a:r>
              <a:rPr lang="ru-RU" sz="2400" dirty="0"/>
              <a:t>популяризация лучшего педагогического опыта воспитания </a:t>
            </a:r>
            <a:r>
              <a:rPr lang="ru-RU" sz="2400" b="1" dirty="0"/>
              <a:t>детей в </a:t>
            </a:r>
            <a:r>
              <a:rPr lang="ru-RU" sz="2400" dirty="0"/>
              <a:t>семьях, в том числе </a:t>
            </a:r>
            <a:r>
              <a:rPr lang="ru-RU" sz="2400" b="1" dirty="0"/>
              <a:t>многодетных </a:t>
            </a:r>
            <a:r>
              <a:rPr lang="ru-RU" sz="2400" dirty="0"/>
              <a:t>и приемных;</a:t>
            </a:r>
          </a:p>
          <a:p>
            <a:r>
              <a:rPr lang="ru-RU" sz="2400" dirty="0"/>
              <a:t>содействие укреплению связей между поколениями, </a:t>
            </a:r>
            <a:r>
              <a:rPr lang="ru-RU" sz="2400" b="1" dirty="0"/>
              <a:t>родственных </a:t>
            </a:r>
            <a:r>
              <a:rPr lang="ru-RU" sz="2400" dirty="0"/>
              <a:t>связей, возрождению традиционной значимости больших </a:t>
            </a:r>
            <a:r>
              <a:rPr lang="ru-RU" sz="2400" dirty="0" err="1"/>
              <a:t>многопоколенных</a:t>
            </a:r>
            <a:r>
              <a:rPr lang="ru-RU" sz="2400" dirty="0"/>
              <a:t> семей;</a:t>
            </a:r>
          </a:p>
          <a:p>
            <a:endParaRPr lang="ru-RU" sz="24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8823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создание условий для расширения участия семьи в воспитательной деятельности образовательных и других организаций, работающих с детьми, а также в управлении ими;</a:t>
            </a:r>
          </a:p>
          <a:p>
            <a:r>
              <a:rPr lang="ru-RU" sz="2400" dirty="0"/>
              <a:t>содействие повышению педагогической культуры родителей с участием образовательных и </a:t>
            </a:r>
            <a:r>
              <a:rPr lang="ru-RU" sz="2400" b="1" dirty="0"/>
              <a:t>общественных организаций;</a:t>
            </a:r>
            <a:endParaRPr lang="ru-RU" sz="2400" dirty="0"/>
          </a:p>
          <a:p>
            <a:r>
              <a:rPr lang="ru-RU" sz="2400" dirty="0"/>
              <a:t>расширение </a:t>
            </a:r>
            <a:r>
              <a:rPr lang="ru-RU" sz="2400" b="1" dirty="0"/>
              <a:t>инфраструктуры </a:t>
            </a:r>
            <a:r>
              <a:rPr lang="ru-RU" sz="2400" dirty="0"/>
              <a:t>семейного отдыха, семейного </a:t>
            </a:r>
            <a:r>
              <a:rPr lang="ru-RU" sz="2400" b="1" dirty="0"/>
              <a:t>образовательного </a:t>
            </a:r>
            <a:r>
              <a:rPr lang="ru-RU" sz="2400" dirty="0"/>
              <a:t>туризма в каникулярное время;</a:t>
            </a:r>
          </a:p>
          <a:p>
            <a:r>
              <a:rPr lang="ru-RU" sz="2400" dirty="0"/>
              <a:t>поддержка семейных клубов, клубов </a:t>
            </a:r>
            <a:r>
              <a:rPr lang="ru-RU" sz="2400" b="1" dirty="0"/>
              <a:t>по </a:t>
            </a:r>
            <a:r>
              <a:rPr lang="ru-RU" sz="2400" dirty="0"/>
              <a:t>месту </a:t>
            </a:r>
            <a:r>
              <a:rPr lang="ru-RU" sz="2400" b="1" dirty="0"/>
              <a:t>жительства, </a:t>
            </a:r>
            <a:r>
              <a:rPr lang="ru-RU" sz="2400" dirty="0"/>
              <a:t>семейных и родительских объединений, содействующих укреплению семьи, </a:t>
            </a:r>
            <a:r>
              <a:rPr lang="ru-RU" sz="2400" b="1" dirty="0"/>
              <a:t>сохранению </a:t>
            </a:r>
            <a:r>
              <a:rPr lang="ru-RU" sz="2400" dirty="0"/>
              <a:t>и возрождению традиционных семейных и нравственных </a:t>
            </a:r>
            <a:r>
              <a:rPr lang="ru-RU" sz="2400" b="1" dirty="0"/>
              <a:t>ценностей, культуры </a:t>
            </a:r>
            <a:r>
              <a:rPr lang="ru-RU" sz="2400" dirty="0"/>
              <a:t>семейной жизни, усилению роли отца в семейном воспитании;</a:t>
            </a:r>
          </a:p>
          <a:p>
            <a:r>
              <a:rPr lang="ru-RU" sz="2400" dirty="0"/>
              <a:t>создание </a:t>
            </a:r>
            <a:r>
              <a:rPr lang="ru-RU" sz="2400" b="1" dirty="0"/>
              <a:t>условий </a:t>
            </a:r>
            <a:r>
              <a:rPr lang="ru-RU" sz="2400" dirty="0"/>
              <a:t>для просвещения и консультирования родителей по </a:t>
            </a:r>
            <a:r>
              <a:rPr lang="ru-RU" sz="2400" b="1" dirty="0"/>
              <a:t>правовым, </a:t>
            </a:r>
            <a:r>
              <a:rPr lang="ru-RU" sz="2400" dirty="0"/>
              <a:t>экономическим, </a:t>
            </a:r>
            <a:r>
              <a:rPr lang="ru-RU" sz="2400" b="1" dirty="0"/>
              <a:t>медицинским, психолого-педагогическим </a:t>
            </a:r>
            <a:r>
              <a:rPr lang="ru-RU" sz="2400" dirty="0"/>
              <a:t>и иным вопросам семейного воспитания.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813690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Развитие воспитания в системе образования: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404664"/>
            <a:ext cx="9144000" cy="880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1.обновление содержания воспитания, внедрение форм и методов, основанных на лучшем педагогическом опыте в сфере воспитания и </a:t>
            </a:r>
            <a:r>
              <a:rPr lang="ru-RU" sz="2000" b="1" dirty="0"/>
              <a:t>способствующих эффективной </a:t>
            </a:r>
            <a:r>
              <a:rPr lang="ru-RU" sz="2000" dirty="0"/>
              <a:t>реализации </a:t>
            </a:r>
            <a:r>
              <a:rPr lang="ru-RU" sz="2000" b="1" dirty="0"/>
              <a:t>воспитательного </a:t>
            </a:r>
            <a:r>
              <a:rPr lang="ru-RU" sz="2000" dirty="0"/>
              <a:t>компонента федеральных государственных образовательных стандартов;</a:t>
            </a:r>
          </a:p>
          <a:p>
            <a:r>
              <a:rPr lang="ru-RU" sz="2000" dirty="0"/>
              <a:t>2.содействие разработке и реализации образовательных программ, включению в </a:t>
            </a:r>
            <a:r>
              <a:rPr lang="ru-RU" sz="2000" b="1" dirty="0"/>
              <a:t>образовательные </a:t>
            </a:r>
            <a:r>
              <a:rPr lang="ru-RU" sz="2000" dirty="0"/>
              <a:t>программы элементов, направленных на повышение уважения детей к семье и </a:t>
            </a:r>
            <a:r>
              <a:rPr lang="ru-RU" sz="2000" b="1" dirty="0"/>
              <a:t>родителям, </a:t>
            </a:r>
            <a:r>
              <a:rPr lang="ru-RU" sz="2000" dirty="0"/>
              <a:t>старшим поколениям, подготовку личности к браку и семейной жизни на основе традиционных семейных и нравственных ценностей;</a:t>
            </a:r>
          </a:p>
          <a:p>
            <a:r>
              <a:rPr lang="ru-RU" sz="2000" dirty="0"/>
              <a:t>3.полноценное использование </a:t>
            </a:r>
            <a:r>
              <a:rPr lang="ru-RU" sz="2000" b="1" dirty="0"/>
              <a:t>воспитательного </a:t>
            </a:r>
            <a:r>
              <a:rPr lang="ru-RU" sz="2000" dirty="0"/>
              <a:t>потенциала основных и дополнительных образовательных программ;</a:t>
            </a:r>
          </a:p>
          <a:p>
            <a:r>
              <a:rPr lang="ru-RU" sz="2000" dirty="0"/>
              <a:t>4.расширение вариативности </a:t>
            </a:r>
            <a:r>
              <a:rPr lang="ru-RU" sz="2000" b="1" dirty="0"/>
              <a:t>воспитательных </a:t>
            </a:r>
            <a:r>
              <a:rPr lang="ru-RU" sz="2000" dirty="0"/>
              <a:t>систем и технологий, нацеленных на формирование индивидуальной траектории развития личности ребёнка, с учетом его потребностей, интересов и способностей;</a:t>
            </a:r>
          </a:p>
          <a:p>
            <a:r>
              <a:rPr lang="ru-RU" sz="2000" dirty="0"/>
              <a:t>5.совершенствование условий для выявления и поддержки одаренных </a:t>
            </a:r>
            <a:r>
              <a:rPr lang="ru-RU" sz="2000" dirty="0" err="1"/>
              <a:t>дегей</a:t>
            </a:r>
            <a:r>
              <a:rPr lang="ru-RU" sz="2000" dirty="0"/>
              <a:t>;</a:t>
            </a:r>
          </a:p>
          <a:p>
            <a:r>
              <a:rPr lang="ru-RU" sz="2000" b="1" dirty="0"/>
              <a:t>развитие, </a:t>
            </a:r>
            <a:r>
              <a:rPr lang="ru-RU" sz="2000" dirty="0"/>
              <a:t>форм включения детей в </a:t>
            </a:r>
            <a:r>
              <a:rPr lang="ru-RU" sz="2000" b="1" dirty="0"/>
              <a:t>интеллектуально-познавательную, </a:t>
            </a:r>
            <a:r>
              <a:rPr lang="ru-RU" sz="2000" dirty="0"/>
              <a:t>трудовую,   </a:t>
            </a:r>
            <a:r>
              <a:rPr lang="ru-RU" sz="2000" dirty="0" err="1"/>
              <a:t>обшест</a:t>
            </a:r>
            <a:r>
              <a:rPr lang="ru-RU" sz="2000" dirty="0"/>
              <a:t> вен но- полезную,  художественную,   </a:t>
            </a:r>
            <a:r>
              <a:rPr lang="ru-RU" sz="2000" dirty="0" err="1"/>
              <a:t>физкультурн</a:t>
            </a:r>
            <a:r>
              <a:rPr lang="ru-RU" sz="2000" dirty="0"/>
              <a:t> </a:t>
            </a:r>
            <a:r>
              <a:rPr lang="ru-RU" sz="2000" dirty="0" err="1"/>
              <a:t>о-спортивную</a:t>
            </a:r>
            <a:r>
              <a:rPr lang="ru-RU" sz="2000" dirty="0"/>
              <a:t>, игровую </a:t>
            </a:r>
            <a:r>
              <a:rPr lang="ru-RU" sz="2000" b="1" dirty="0"/>
              <a:t>деятельности </a:t>
            </a:r>
            <a:r>
              <a:rPr lang="ru-RU" sz="2000" dirty="0"/>
              <a:t>на основе использования потенциала </a:t>
            </a:r>
            <a:r>
              <a:rPr lang="ru-RU" sz="2000" b="1" dirty="0"/>
              <a:t>системы </a:t>
            </a:r>
            <a:r>
              <a:rPr lang="ru-RU" sz="2000" dirty="0"/>
              <a:t>дополнительного образования</a:t>
            </a:r>
          </a:p>
          <a:p>
            <a:r>
              <a:rPr lang="ru-RU" sz="2000" dirty="0"/>
              <a:t>6.развитие у подрастающего поколения интереса к чтению;</a:t>
            </a:r>
          </a:p>
          <a:p>
            <a:r>
              <a:rPr lang="ru-RU" sz="2000" dirty="0"/>
              <a:t>создание условий для повышения у детей уровня владения русским и родным языками и иными коммуникативными компетенциями;</a:t>
            </a:r>
          </a:p>
          <a:p>
            <a:endParaRPr lang="ru-RU" sz="20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1814</Words>
  <Application>Microsoft Office PowerPoint</Application>
  <PresentationFormat>Экран (4:3)</PresentationFormat>
  <Paragraphs>203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СТРАТЕГИЯ РАЗВИТИЯ ВОСПИТАНИЯ В РОССИЙСКОЙ ФЕДЕРАЦИИ  (2015 – 2025)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РАЗВИТИЯ ВОСПИТАНИЯ В РОССИЙСКОЙ ФЕДЕРАЦИИ  (2015 – 2025)</dc:title>
  <dc:creator>светлана</dc:creator>
  <cp:lastModifiedBy>Пользователь</cp:lastModifiedBy>
  <cp:revision>27</cp:revision>
  <dcterms:created xsi:type="dcterms:W3CDTF">2015-02-04T13:12:53Z</dcterms:created>
  <dcterms:modified xsi:type="dcterms:W3CDTF">2023-11-15T10:28:02Z</dcterms:modified>
</cp:coreProperties>
</file>