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74" r:id="rId9"/>
    <p:sldId id="263" r:id="rId10"/>
    <p:sldId id="276" r:id="rId11"/>
    <p:sldId id="264" r:id="rId12"/>
    <p:sldId id="265" r:id="rId13"/>
    <p:sldId id="266" r:id="rId14"/>
    <p:sldId id="275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3073" autoAdjust="0"/>
  </p:normalViewPr>
  <p:slideViewPr>
    <p:cSldViewPr>
      <p:cViewPr varScale="1">
        <p:scale>
          <a:sx n="78" d="100"/>
          <a:sy n="78" d="100"/>
        </p:scale>
        <p:origin x="184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834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74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877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2358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940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289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246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216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456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006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35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75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96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804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39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286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91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907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spotrebnadzor.ru/files/news/SP_infections_compressed.pdf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677689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/>
              <a:t>МБДОУ «Детский сад №150»</a:t>
            </a:r>
            <a:br>
              <a:rPr lang="ru-RU" sz="1600" dirty="0" smtClean="0"/>
            </a:br>
            <a:r>
              <a:rPr lang="ru-RU" sz="1600" dirty="0" smtClean="0"/>
              <a:t>Ново-Савиновского района г. Казани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420888"/>
            <a:ext cx="6400800" cy="1944216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7400" b="1" dirty="0" smtClean="0">
                <a:solidFill>
                  <a:schemeClr val="tx1"/>
                </a:solidFill>
              </a:rPr>
              <a:t>ДОП ДО художественной </a:t>
            </a:r>
            <a:r>
              <a:rPr lang="ru-RU" sz="7400" b="1" dirty="0" smtClean="0">
                <a:solidFill>
                  <a:schemeClr val="tx1"/>
                </a:solidFill>
              </a:rPr>
              <a:t>направленности</a:t>
            </a:r>
          </a:p>
          <a:p>
            <a:pPr algn="ctr"/>
            <a:r>
              <a:rPr lang="ru-RU" sz="7400" b="1" dirty="0" smtClean="0">
                <a:solidFill>
                  <a:schemeClr val="tx1"/>
                </a:solidFill>
              </a:rPr>
              <a:t> </a:t>
            </a:r>
            <a:r>
              <a:rPr lang="ru-RU" sz="7400" b="1" dirty="0">
                <a:solidFill>
                  <a:schemeClr val="tx1"/>
                </a:solidFill>
              </a:rPr>
              <a:t>«Арт-Студия»</a:t>
            </a:r>
          </a:p>
          <a:p>
            <a:pPr algn="ctr"/>
            <a:endParaRPr lang="ru-RU" sz="59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5900" b="1" dirty="0" smtClean="0">
                <a:solidFill>
                  <a:schemeClr val="tx1"/>
                </a:solidFill>
              </a:rPr>
              <a:t>для </a:t>
            </a:r>
            <a:r>
              <a:rPr lang="ru-RU" sz="5900" b="1" dirty="0" smtClean="0">
                <a:solidFill>
                  <a:schemeClr val="tx1"/>
                </a:solidFill>
              </a:rPr>
              <a:t>детей 4-7 лет</a:t>
            </a:r>
          </a:p>
          <a:p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96773" y="5631631"/>
            <a:ext cx="5112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Составила: педагог Головина Л.Ю.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322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8204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cs typeface="Arial" pitchFamily="34" charset="0"/>
              </a:rPr>
              <a:t> Форма и особенности организации образовательной деятельности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-Групповая и индивидуальная работа с детьми;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-Тематические занятия;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ea typeface="Times New Roman" pitchFamily="18" charset="0"/>
                <a:cs typeface="Arial" pitchFamily="34" charset="0"/>
              </a:rPr>
              <a:t>                                                                       Принципы организации: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-построение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-учёт возрастных и психологических особенностей детей;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-содействие и сотрудничество детей и взрослых, признание ребенка полноценным участником (субъектом) образовательных отношений;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- поддержка инициативы детей в различных видах деятельности;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- игровая форма подачи материала;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-сотрудничество  с семьей;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                                                                        </a:t>
            </a:r>
            <a:r>
              <a:rPr lang="ru-RU" sz="1600" b="1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  Методы и приемы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Для освоения программы используются разнообразные приёмы и методы. Выбор осуществляется с учётом возрастных, психофизических возможностей детей: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– словесные (беседа, объяснение, познавательный рассказ) 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– наглядные (картины, схемы, образцы, рисунки) 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– метод наблюдения (экскурсии, прогулки, походы) 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– игровые (дидактические, развивающие, подвижные) ;</a:t>
            </a:r>
            <a:endParaRPr lang="ru-RU" sz="16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– метод проблемного обучения (самостоятельный поиск решения на поставленное задание).</a:t>
            </a:r>
            <a:endParaRPr lang="ru-RU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828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Планируемые результаты освоения </a:t>
            </a:r>
            <a:r>
              <a:rPr lang="ru-RU" b="1" dirty="0" smtClean="0"/>
              <a:t>направления </a:t>
            </a:r>
            <a:endParaRPr lang="ru-RU" dirty="0"/>
          </a:p>
          <a:p>
            <a:r>
              <a:rPr lang="ru-RU" b="1" dirty="0"/>
              <a:t>К концу года дети  3-4 года могут:</a:t>
            </a:r>
            <a:br>
              <a:rPr lang="ru-RU" b="1" dirty="0"/>
            </a:br>
            <a:r>
              <a:rPr lang="ru-RU" dirty="0"/>
              <a:t>В рисовании:</a:t>
            </a:r>
            <a:br>
              <a:rPr lang="ru-RU" dirty="0"/>
            </a:br>
            <a:r>
              <a:rPr lang="ru-RU" dirty="0"/>
              <a:t>- Рисовать простейшие фигуры животных и птиц, используя оттиск ладошки и пальчиков; могут рисовать ватными палочками, соединять фигуры в простейшие композиции.</a:t>
            </a:r>
            <a:br>
              <a:rPr lang="ru-RU" dirty="0"/>
            </a:br>
            <a:r>
              <a:rPr lang="ru-RU" dirty="0"/>
              <a:t>- Использовать различные материалы и способы создания изображения.</a:t>
            </a:r>
            <a:br>
              <a:rPr lang="ru-RU" dirty="0"/>
            </a:br>
            <a:r>
              <a:rPr lang="ru-RU" dirty="0"/>
              <a:t>В аппликации:</a:t>
            </a:r>
            <a:br>
              <a:rPr lang="ru-RU" dirty="0"/>
            </a:br>
            <a:r>
              <a:rPr lang="ru-RU" dirty="0"/>
              <a:t>- Создавать изображения различных предметов, используя бумагу разной фактуры ,разных способов складывания,</a:t>
            </a:r>
            <a:br>
              <a:rPr lang="ru-RU" dirty="0"/>
            </a:br>
            <a:r>
              <a:rPr lang="ru-RU" dirty="0"/>
              <a:t>вырезания, обрывания.</a:t>
            </a:r>
            <a:br>
              <a:rPr lang="ru-RU" dirty="0"/>
            </a:br>
            <a:r>
              <a:rPr lang="ru-RU" dirty="0"/>
              <a:t>- В лепке:-Лепить различные предметы из соленого теста ,передавать форму,  украшать природным материалом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49" y="4230966"/>
            <a:ext cx="2334069" cy="23663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246157"/>
            <a:ext cx="4176464" cy="235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20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6632"/>
            <a:ext cx="86409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 концу года дети  4-5 лет могут</a:t>
            </a:r>
            <a:r>
              <a:rPr lang="ru-RU" dirty="0"/>
              <a:t>: В Лепке: раскатывать тесто  с вырезанием фигурок, составлять композиции на заданную тему; размазывать пластилин, вытягивать, прищипывать  (</a:t>
            </a:r>
            <a:r>
              <a:rPr lang="ru-RU" dirty="0" err="1"/>
              <a:t>пластилинография</a:t>
            </a:r>
            <a:r>
              <a:rPr lang="ru-RU" dirty="0"/>
              <a:t>); в рисунке - рисовать простые фигуры по технике «Овалов и дуг», работать тампонами с использованием трафаретов, дорисовывать изображения; в аппликации -  освоение различных нетрадиционных техник работы с бумагой, гофрированной бумагой, бумажными салфетками. </a:t>
            </a:r>
            <a:endParaRPr lang="ru-RU" dirty="0" smtClean="0"/>
          </a:p>
          <a:p>
            <a:endParaRPr lang="ru-RU" dirty="0"/>
          </a:p>
          <a:p>
            <a:r>
              <a:rPr lang="ru-RU" b="1" dirty="0"/>
              <a:t>К концу года дети 5-6 лет могут</a:t>
            </a:r>
            <a:r>
              <a:rPr lang="ru-RU" dirty="0"/>
              <a:t>: В Лепке: раскатывать тесто  с вырезанием фигурок, лепить простые формы ,составлять композиции на заданную тему; размазывать пластилин, вытягивать, прищипывать (</a:t>
            </a:r>
            <a:r>
              <a:rPr lang="ru-RU" dirty="0" err="1"/>
              <a:t>пластилинография</a:t>
            </a:r>
            <a:r>
              <a:rPr lang="ru-RU" dirty="0"/>
              <a:t>); В Рисунке - работать кистью  с гуашью и акварелью (</a:t>
            </a:r>
            <a:r>
              <a:rPr lang="ru-RU" dirty="0" err="1"/>
              <a:t>мазковая</a:t>
            </a:r>
            <a:r>
              <a:rPr lang="ru-RU" dirty="0"/>
              <a:t> живопись), работать в различных техниках монотипия, </a:t>
            </a:r>
            <a:r>
              <a:rPr lang="ru-RU" dirty="0" err="1"/>
              <a:t>кляксография</a:t>
            </a:r>
            <a:r>
              <a:rPr lang="ru-RU" dirty="0"/>
              <a:t>; в аппликации - вырезать  сложные  формы ножницами, разрезать на части; изучение приемов оригами и </a:t>
            </a:r>
            <a:r>
              <a:rPr lang="ru-RU" dirty="0" err="1"/>
              <a:t>киригами</a:t>
            </a:r>
            <a:r>
              <a:rPr lang="ru-RU" dirty="0"/>
              <a:t>. Формировать образ заданного образа животного или птицы .овладение основами объемной аппликации, </a:t>
            </a:r>
            <a:r>
              <a:rPr lang="ru-RU" dirty="0" err="1"/>
              <a:t>квиллиг</a:t>
            </a:r>
            <a:r>
              <a:rPr lang="ru-RU" dirty="0"/>
              <a:t>, </a:t>
            </a:r>
            <a:r>
              <a:rPr lang="ru-RU" dirty="0" err="1"/>
              <a:t>тычкование</a:t>
            </a:r>
            <a:r>
              <a:rPr lang="ru-RU" dirty="0"/>
              <a:t>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512" y="4437112"/>
            <a:ext cx="3402992" cy="226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76672"/>
            <a:ext cx="8640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К концу года дети  6-7 лет могут</a:t>
            </a:r>
            <a:r>
              <a:rPr lang="ru-RU" dirty="0"/>
              <a:t>: В Лепке : раскатывать тесто  с вырезанием фигурок , лепка отдельных деталей  и объединение их в композицию  по заданной  теме; размазывать пластилин, вытягивать,  (</a:t>
            </a:r>
            <a:r>
              <a:rPr lang="ru-RU" dirty="0" err="1"/>
              <a:t>пластилинография</a:t>
            </a:r>
            <a:r>
              <a:rPr lang="ru-RU" dirty="0"/>
              <a:t>); В Рисунке- рисовать  фигуры по технике «Овалов и дуг», работать кистью  с акварелью и гуашью в различных техниках- монотипия, </a:t>
            </a:r>
            <a:r>
              <a:rPr lang="ru-RU" dirty="0" err="1"/>
              <a:t>граттаж</a:t>
            </a:r>
            <a:r>
              <a:rPr lang="ru-RU" dirty="0"/>
              <a:t>.  В </a:t>
            </a:r>
            <a:r>
              <a:rPr lang="ru-RU" dirty="0" smtClean="0"/>
              <a:t>Аппликации - </a:t>
            </a:r>
            <a:r>
              <a:rPr lang="ru-RU" dirty="0"/>
              <a:t>вырезать сложные  формы ножницами. Формировать образ заданного животного или птицы.  Овладение техникой  </a:t>
            </a:r>
            <a:r>
              <a:rPr lang="ru-RU" dirty="0" err="1"/>
              <a:t>киригами</a:t>
            </a:r>
            <a:r>
              <a:rPr lang="ru-RU" dirty="0"/>
              <a:t>;  приемами  </a:t>
            </a:r>
            <a:r>
              <a:rPr lang="ru-RU" dirty="0" err="1"/>
              <a:t>квиллинга</a:t>
            </a:r>
            <a:r>
              <a:rPr lang="ru-RU" dirty="0"/>
              <a:t>, техника  торцевания, объемного моделирования, создавать коллажи из различных материалов.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398" y="3781071"/>
            <a:ext cx="2522571" cy="15841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643" y="4436313"/>
            <a:ext cx="3020848" cy="2040750"/>
          </a:xfrm>
          <a:prstGeom prst="rect">
            <a:avLst/>
          </a:prstGeom>
        </p:spPr>
      </p:pic>
      <p:pic>
        <p:nvPicPr>
          <p:cNvPr id="1026" name="Picture 2" descr="Картинки по запросу &quot;объемные аппликации для детей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2241763" cy="299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61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92696"/>
            <a:ext cx="76328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Материально- техническое обеспечение</a:t>
            </a:r>
            <a:endParaRPr lang="ru-RU" sz="2000" dirty="0" smtClean="0"/>
          </a:p>
          <a:p>
            <a:r>
              <a:rPr lang="ru-RU" sz="2000" b="1" dirty="0" smtClean="0"/>
              <a:t> </a:t>
            </a:r>
            <a:endParaRPr lang="ru-RU" sz="2000" dirty="0" smtClean="0"/>
          </a:p>
          <a:p>
            <a:r>
              <a:rPr lang="ru-RU" sz="2000" b="1" dirty="0" smtClean="0"/>
              <a:t> </a:t>
            </a:r>
            <a:endParaRPr lang="ru-RU" sz="2000" dirty="0" smtClean="0"/>
          </a:p>
          <a:p>
            <a:r>
              <a:rPr lang="ru-RU" sz="2000" dirty="0" smtClean="0"/>
              <a:t>          </a:t>
            </a:r>
            <a:r>
              <a:rPr lang="ru-RU" sz="2000" dirty="0" smtClean="0">
                <a:cs typeface="Arial" pitchFamily="34" charset="0"/>
              </a:rPr>
              <a:t>- Кабинет  ИЗО.</a:t>
            </a:r>
          </a:p>
          <a:p>
            <a:r>
              <a:rPr lang="ru-RU" sz="2000" dirty="0" smtClean="0">
                <a:cs typeface="Arial" pitchFamily="34" charset="0"/>
              </a:rPr>
              <a:t>          -наборы карандашей, ватные палочки, набор кистей для рисования,  наборы акварельной краски,</a:t>
            </a:r>
          </a:p>
          <a:p>
            <a:r>
              <a:rPr lang="ru-RU" sz="2000" dirty="0" smtClean="0">
                <a:cs typeface="Arial" pitchFamily="34" charset="0"/>
              </a:rPr>
              <a:t>           гуашь ,</a:t>
            </a:r>
          </a:p>
          <a:p>
            <a:r>
              <a:rPr lang="ru-RU" sz="2000" dirty="0" smtClean="0">
                <a:cs typeface="Arial" pitchFamily="34" charset="0"/>
              </a:rPr>
              <a:t>           стаканчики  для воды ,салфетки;</a:t>
            </a:r>
          </a:p>
          <a:p>
            <a:r>
              <a:rPr lang="ru-RU" sz="2000" dirty="0" smtClean="0">
                <a:cs typeface="Arial" pitchFamily="34" charset="0"/>
              </a:rPr>
              <a:t>          -баночки для клея ,клей обойный ,клей ПВА, кисти для аппликации;</a:t>
            </a:r>
          </a:p>
          <a:p>
            <a:r>
              <a:rPr lang="ru-RU" sz="2000" dirty="0" smtClean="0">
                <a:cs typeface="Arial" pitchFamily="34" charset="0"/>
              </a:rPr>
              <a:t>           -наборы пластилина;</a:t>
            </a:r>
          </a:p>
          <a:p>
            <a:r>
              <a:rPr lang="ru-RU" sz="2000" b="1" dirty="0" smtClean="0">
                <a:cs typeface="Arial" pitchFamily="34" charset="0"/>
              </a:rPr>
              <a:t>            -</a:t>
            </a:r>
            <a:r>
              <a:rPr lang="ru-RU" sz="2000" dirty="0" smtClean="0">
                <a:cs typeface="Arial" pitchFamily="34" charset="0"/>
              </a:rPr>
              <a:t>природные и насыпные материалы;</a:t>
            </a:r>
          </a:p>
          <a:p>
            <a:r>
              <a:rPr lang="ru-RU" sz="2000" dirty="0" smtClean="0">
                <a:cs typeface="Arial" pitchFamily="34" charset="0"/>
              </a:rPr>
              <a:t>            -наборы цветной бумаги, картона,  альбомы для рисования</a:t>
            </a:r>
          </a:p>
          <a:p>
            <a:r>
              <a:rPr lang="ru-RU" sz="2000" b="1" dirty="0" smtClean="0">
                <a:cs typeface="Arial" pitchFamily="34" charset="0"/>
              </a:rPr>
              <a:t> </a:t>
            </a:r>
            <a:endParaRPr lang="ru-RU" sz="2000" dirty="0" smtClean="0"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17693"/>
            <a:ext cx="80648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 </a:t>
            </a:r>
          </a:p>
          <a:p>
            <a:pPr algn="ctr"/>
            <a:r>
              <a:rPr lang="ru-RU" sz="1600" b="1" dirty="0" smtClean="0"/>
              <a:t>Список используемой литературы:  </a:t>
            </a:r>
            <a:endParaRPr lang="ru-RU" sz="1600" dirty="0" smtClean="0"/>
          </a:p>
          <a:p>
            <a:pPr marL="342900" indent="-342900">
              <a:buAutoNum type="arabicPeriod"/>
            </a:pPr>
            <a:endParaRPr lang="ru-RU" sz="1600" dirty="0" smtClean="0"/>
          </a:p>
          <a:p>
            <a:pPr marL="342900" indent="-342900">
              <a:buFontTx/>
              <a:buAutoNum type="arabicPeriod"/>
            </a:pPr>
            <a:r>
              <a:rPr lang="ru-RU" sz="1600" dirty="0"/>
              <a:t>Довженко Т.И. «100 поделок из бумаги», Ярославль,2004 г.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Енушко </a:t>
            </a:r>
            <a:r>
              <a:rPr lang="ru-RU" sz="1600" dirty="0"/>
              <a:t>Е.А. « Маленький художник» Рисуем пальчиками ,М. Синтез,2011 </a:t>
            </a:r>
            <a:endParaRPr lang="ru-RU" sz="1600" dirty="0" smtClean="0"/>
          </a:p>
          <a:p>
            <a:pPr marL="342900" indent="-342900">
              <a:buAutoNum type="arabicPeriod"/>
            </a:pPr>
            <a:r>
              <a:rPr lang="ru-RU" sz="1600" dirty="0" smtClean="0"/>
              <a:t>Казакова Р.Г., </a:t>
            </a:r>
            <a:r>
              <a:rPr lang="ru-RU" sz="1600" dirty="0" err="1" smtClean="0"/>
              <a:t>Сайганова</a:t>
            </a:r>
            <a:r>
              <a:rPr lang="ru-RU" sz="1600" dirty="0" smtClean="0"/>
              <a:t> Т.И., Седова Е.М. « Рисование с детьми дошкольного возраста: Нетрадиционные техники, планирование, конспекты занятий» . – М: ТЦ «Сфера», 2004 – 128с.</a:t>
            </a:r>
            <a:endParaRPr lang="ru-RU" sz="1600" dirty="0"/>
          </a:p>
          <a:p>
            <a:pPr marL="342900" indent="-342900">
              <a:buAutoNum type="arabicPeriod"/>
            </a:pPr>
            <a:r>
              <a:rPr lang="ru-RU" sz="1600" dirty="0" smtClean="0"/>
              <a:t> </a:t>
            </a:r>
            <a:r>
              <a:rPr lang="ru-RU" sz="1600" dirty="0"/>
              <a:t>Колдина  Д.Н. «Лепка и рисование с детьми 2-3 лет», М, издательство «Мозаика-Синтез»,2007г</a:t>
            </a:r>
            <a:r>
              <a:rPr lang="ru-RU" sz="1600" dirty="0" smtClean="0"/>
              <a:t>.</a:t>
            </a:r>
          </a:p>
          <a:p>
            <a:pPr marL="342900" indent="-342900">
              <a:buAutoNum type="arabicPeriod"/>
            </a:pPr>
            <a:r>
              <a:rPr lang="ru-RU" sz="1600" dirty="0"/>
              <a:t>Комарова Т.С. «Изобразительная деятельность в детском саду», М, издательство «Мозаика-Синтез», </a:t>
            </a:r>
            <a:r>
              <a:rPr lang="ru-RU" sz="1600" dirty="0" smtClean="0"/>
              <a:t>2006г</a:t>
            </a:r>
            <a:endParaRPr lang="ru-RU" sz="1600" dirty="0"/>
          </a:p>
          <a:p>
            <a:pPr marL="342900" indent="-342900">
              <a:buAutoNum type="arabicPeriod"/>
            </a:pPr>
            <a:r>
              <a:rPr lang="ru-RU" sz="1600" dirty="0" err="1" smtClean="0"/>
              <a:t>ЛыковаИ.А</a:t>
            </a:r>
            <a:r>
              <a:rPr lang="ru-RU" sz="1600" dirty="0"/>
              <a:t>. </a:t>
            </a:r>
            <a:r>
              <a:rPr lang="ru-RU" sz="1600" dirty="0" smtClean="0"/>
              <a:t>«Художественный труд в детском саду» М .ТЦ «Сфера»,2009.</a:t>
            </a:r>
            <a:br>
              <a:rPr lang="ru-RU" sz="1600" dirty="0" smtClean="0"/>
            </a:br>
            <a:r>
              <a:rPr lang="ru-RU" sz="1600" dirty="0" smtClean="0"/>
              <a:t>3. </a:t>
            </a:r>
            <a:r>
              <a:rPr lang="ru-RU" sz="1600" dirty="0"/>
              <a:t>Лыкова И.А. «</a:t>
            </a:r>
            <a:r>
              <a:rPr lang="ru-RU" sz="1600" dirty="0" smtClean="0"/>
              <a:t>Изобразительная деятельность в детском саду» Младшая группа  ,ТЦ « Сфера»2008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Никитина А.В. Нетрадиционные техники рисования в детском саду. – СПб.:КАРО,2007. - 96с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 Новикова И. «Аппликация из природных материалов», Ярославль,2006г.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 Парамонова Л.  «</a:t>
            </a:r>
            <a:r>
              <a:rPr lang="ru-RU" sz="1600" dirty="0" err="1" smtClean="0"/>
              <a:t>Киригами</a:t>
            </a:r>
            <a:r>
              <a:rPr lang="ru-RU" sz="1600" dirty="0" smtClean="0"/>
              <a:t>»,г.Дмитриев,2003г.</a:t>
            </a:r>
          </a:p>
          <a:p>
            <a:r>
              <a:rPr lang="ru-RU" sz="1600" dirty="0" smtClean="0"/>
              <a:t>10 Романовская </a:t>
            </a:r>
            <a:r>
              <a:rPr lang="ru-RU" sz="1600" dirty="0"/>
              <a:t>А.А. « </a:t>
            </a:r>
            <a:r>
              <a:rPr lang="ru-RU" sz="1600" dirty="0" smtClean="0"/>
              <a:t>Поделки из соленого теста»,г.Минск,2003г.</a:t>
            </a:r>
          </a:p>
          <a:p>
            <a:r>
              <a:rPr lang="ru-RU" sz="1600" dirty="0" smtClean="0"/>
              <a:t> </a:t>
            </a:r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620688"/>
            <a:ext cx="5472608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Актуальность</a:t>
            </a:r>
            <a:r>
              <a:rPr lang="ru-RU" sz="2000" b="1" dirty="0"/>
              <a:t> </a:t>
            </a:r>
            <a:endParaRPr lang="ru-RU" sz="2000" b="1" dirty="0" smtClean="0"/>
          </a:p>
          <a:p>
            <a:pPr algn="just"/>
            <a:r>
              <a:rPr lang="ru-RU" sz="2000" dirty="0" smtClean="0"/>
              <a:t> 	</a:t>
            </a:r>
            <a:r>
              <a:rPr lang="ru-RU" sz="1600" dirty="0" smtClean="0"/>
              <a:t>Способность к творчеству – отличительная черта человека, благодаря которой он может жить в единстве с природой, создавать, не нанося вреда, преумножать, не разрушая</a:t>
            </a:r>
            <a:r>
              <a:rPr lang="ru-RU" dirty="0" smtClean="0"/>
              <a:t>.</a:t>
            </a:r>
            <a:endParaRPr lang="ru-RU" sz="2000" dirty="0"/>
          </a:p>
          <a:p>
            <a:pPr algn="just"/>
            <a:r>
              <a:rPr lang="ru-RU" sz="1700" dirty="0" smtClean="0"/>
              <a:t>  </a:t>
            </a:r>
            <a:r>
              <a:rPr lang="ru-RU" sz="1600" dirty="0" smtClean="0"/>
              <a:t>Изобразительное  </a:t>
            </a:r>
            <a:r>
              <a:rPr lang="ru-RU" sz="1600" dirty="0"/>
              <a:t>искусство располагает многообразием материалов и техник. Зачастую ребенку недостаточно привычных, традиционных способов и средств, чтобы выразить свои фантазии</a:t>
            </a:r>
            <a:r>
              <a:rPr lang="ru-RU" sz="1600" dirty="0" smtClean="0"/>
              <a:t>. </a:t>
            </a:r>
          </a:p>
          <a:p>
            <a:pPr algn="just"/>
            <a:r>
              <a:rPr lang="ru-RU" sz="1600" dirty="0" smtClean="0"/>
              <a:t> 	 Психологи и педагоги пришли к выводу, что раннее развитие способности к творчеству, уже в дошкольном детстве – залог будущих успехов.</a:t>
            </a:r>
          </a:p>
          <a:p>
            <a:pPr algn="just"/>
            <a:r>
              <a:rPr lang="ru-RU" sz="1600" dirty="0" smtClean="0"/>
              <a:t>  	Желание творить – внутренняя потребность ребенка, она возникает у него самостоятельно и отличается чрезвычайной искренностью. Мы, взрослые, должны помочь ребенку открыть в себе художника, развить способности, которые помогут ему стать личностью. Творческая личность – это достояние всего общества. </a:t>
            </a:r>
            <a:endParaRPr lang="ru-RU" sz="1600" dirty="0"/>
          </a:p>
          <a:p>
            <a:endParaRPr lang="ru-RU" dirty="0"/>
          </a:p>
        </p:txBody>
      </p:sp>
      <p:pic>
        <p:nvPicPr>
          <p:cNvPr id="2050" name="Picture 2" descr="Картинки по запросу &quot;ум человека находится на кончиках его пальцев картинки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054" y="2551830"/>
            <a:ext cx="2880320" cy="243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96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32657"/>
            <a:ext cx="85689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/>
              <a:t>	Новизна</a:t>
            </a:r>
          </a:p>
          <a:p>
            <a:pPr algn="just"/>
            <a:r>
              <a:rPr lang="ru-RU" dirty="0" smtClean="0"/>
              <a:t>	Изобразительное  искусство располагает многообразием материалов и техник. Зачастую ребенку недостаточно привычных, традиционных способов и средств, чтобы выразить свои фантазии.</a:t>
            </a:r>
          </a:p>
          <a:p>
            <a:pPr algn="just"/>
            <a:r>
              <a:rPr lang="ru-RU" b="1" dirty="0" smtClean="0"/>
              <a:t>   	Нетрадиционные </a:t>
            </a:r>
            <a:r>
              <a:rPr lang="ru-RU" dirty="0" smtClean="0"/>
              <a:t>техники рисования, аппликации, лепки демонстрируют необычные сочетания материалов и инструментов. Достоинством таких техник является универсальность их использования. Технология их выполнения интересна и доступна любому дошкольному возрасту и  открывают большие возможности выражения собственных фантазий, желаний и самовыражению в целом.           Занятия , основанные на использовании многообразных нетрадиционных художественных техник рисования, способствуют развитию детской художественной одаренности, творческого воображения, художественного мышления и развитию творческого потенциала. </a:t>
            </a:r>
          </a:p>
          <a:p>
            <a:r>
              <a:rPr lang="ru-RU" dirty="0" smtClean="0"/>
              <a:t> Все темы, входящие в программу, изменяются по принципу постепенного усложнения.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653136"/>
            <a:ext cx="1357233" cy="2041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653136"/>
            <a:ext cx="3625554" cy="204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86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82089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Цель:</a:t>
            </a:r>
            <a:endParaRPr lang="ru-RU" sz="2400" dirty="0"/>
          </a:p>
          <a:p>
            <a:r>
              <a:rPr lang="ru-RU" sz="2400" dirty="0"/>
              <a:t>- формирование у детей </a:t>
            </a:r>
            <a:r>
              <a:rPr lang="ru-RU" sz="2400" dirty="0" smtClean="0"/>
              <a:t> </a:t>
            </a:r>
            <a:r>
              <a:rPr lang="ru-RU" sz="2400" dirty="0"/>
              <a:t>дошкольного возраста художественно творческих способностей через творческие задания с использованием в работе интересной и необычной изобразительной техники, неизвестного материала;</a:t>
            </a:r>
          </a:p>
          <a:p>
            <a:r>
              <a:rPr lang="ru-RU" sz="2400" dirty="0"/>
              <a:t>- Развивать потребность к созданию нового, необычного продукта творческой деятельности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91591"/>
            <a:ext cx="3816424" cy="25417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r="5202"/>
          <a:stretch/>
        </p:blipFill>
        <p:spPr>
          <a:xfrm>
            <a:off x="5545760" y="3800659"/>
            <a:ext cx="3034126" cy="255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62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56895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Задачи </a:t>
            </a:r>
            <a:r>
              <a:rPr lang="ru-RU" sz="1600" b="1" dirty="0" smtClean="0"/>
              <a:t>направления </a:t>
            </a:r>
            <a:r>
              <a:rPr lang="ru-RU" sz="1600" b="1" dirty="0"/>
              <a:t>для детей 3-4 лет</a:t>
            </a:r>
            <a:endParaRPr lang="ru-RU" sz="1600" dirty="0"/>
          </a:p>
          <a:p>
            <a:r>
              <a:rPr lang="ru-RU" sz="1600" dirty="0"/>
              <a:t>- Познакомить с нетрадиционной техникой рисования ватными  ладошками ,пальчиками, ватными палочками;</a:t>
            </a:r>
          </a:p>
          <a:p>
            <a:r>
              <a:rPr lang="ru-RU" sz="1600" dirty="0"/>
              <a:t>- Познакомить с техникой оттиска различными печатками ,поролоновыми тампонами, </a:t>
            </a:r>
            <a:r>
              <a:rPr lang="ru-RU" sz="1600" dirty="0" err="1"/>
              <a:t>штампиками</a:t>
            </a:r>
            <a:r>
              <a:rPr lang="ru-RU" sz="1600" dirty="0"/>
              <a:t>;</a:t>
            </a:r>
          </a:p>
          <a:p>
            <a:r>
              <a:rPr lang="ru-RU" sz="1600" dirty="0"/>
              <a:t>- Познакомить с техникой рисования палочками;</a:t>
            </a:r>
          </a:p>
          <a:p>
            <a:r>
              <a:rPr lang="ru-RU" sz="1600" dirty="0"/>
              <a:t>набивкой жесткой кистью;</a:t>
            </a:r>
          </a:p>
          <a:p>
            <a:r>
              <a:rPr lang="ru-RU" sz="1600" dirty="0"/>
              <a:t>- Познакомить с таким видом художественного творчества ,как </a:t>
            </a:r>
            <a:r>
              <a:rPr lang="ru-RU" sz="1600" dirty="0" err="1"/>
              <a:t>экопластика</a:t>
            </a:r>
            <a:r>
              <a:rPr lang="ru-RU" sz="1600" dirty="0"/>
              <a:t> - создание поделок  из природного материала-листьев, крылаток, семечек;</a:t>
            </a:r>
          </a:p>
          <a:p>
            <a:r>
              <a:rPr lang="ru-RU" sz="1600" dirty="0"/>
              <a:t>- Научить лепить поделки из соленого теста:</a:t>
            </a:r>
            <a:br>
              <a:rPr lang="ru-RU" sz="1600" dirty="0"/>
            </a:br>
            <a:r>
              <a:rPr lang="ru-RU" sz="1600" dirty="0"/>
              <a:t> лепить различные формы , аккуратно приклеивать к фону, украшать природным материалом, бусинками, </a:t>
            </a:r>
            <a:r>
              <a:rPr lang="ru-RU" sz="1600" dirty="0" err="1"/>
              <a:t>пайетками</a:t>
            </a:r>
            <a:r>
              <a:rPr lang="ru-RU" sz="1600" dirty="0"/>
              <a:t>;</a:t>
            </a:r>
          </a:p>
          <a:p>
            <a:r>
              <a:rPr lang="ru-RU" sz="1600" dirty="0"/>
              <a:t>- Научить детей обрывной технике - разрыванию бумаги или салфеток на кусочки и аккуратному приклеиванию к фону.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02473"/>
            <a:ext cx="3918527" cy="29388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02473"/>
            <a:ext cx="3888432" cy="291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89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8204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Задачи </a:t>
            </a:r>
            <a:r>
              <a:rPr lang="ru-RU" b="1" dirty="0" smtClean="0"/>
              <a:t>направления для </a:t>
            </a:r>
            <a:r>
              <a:rPr lang="ru-RU" b="1" dirty="0"/>
              <a:t>детей 4-5 </a:t>
            </a:r>
            <a:r>
              <a:rPr lang="ru-RU" b="1" dirty="0" smtClean="0"/>
              <a:t>лет</a:t>
            </a:r>
            <a:endParaRPr lang="ru-RU" dirty="0"/>
          </a:p>
          <a:p>
            <a:r>
              <a:rPr lang="ru-RU" dirty="0"/>
              <a:t> - Учить детей работать с трафаретами, набивать изображения поролоновыми тампонами, дорисовывать палочками и кисточками</a:t>
            </a:r>
          </a:p>
          <a:p>
            <a:r>
              <a:rPr lang="ru-RU" dirty="0"/>
              <a:t>- Обучение нетрадиционной технике рисования по овалам и дугам;</a:t>
            </a:r>
          </a:p>
          <a:p>
            <a:r>
              <a:rPr lang="ru-RU" dirty="0"/>
              <a:t>- Продолжать работать с цветным соленым тестом ,раскатывать скалочкой, вырезать различные фигурки, аккуратно приклеивать вырезанные фигурки по заданной теме.</a:t>
            </a:r>
          </a:p>
          <a:p>
            <a:r>
              <a:rPr lang="ru-RU" dirty="0"/>
              <a:t>- Обучать простым приемам флористики - работе с засушенными цветами, листьями, травами. </a:t>
            </a:r>
          </a:p>
          <a:p>
            <a:r>
              <a:rPr lang="ru-RU" dirty="0"/>
              <a:t>- Знакомить с различными видами бумаги - гофрированной ,тонированной, объемной и накладной  аппликации;</a:t>
            </a:r>
          </a:p>
          <a:p>
            <a:r>
              <a:rPr lang="ru-RU" dirty="0"/>
              <a:t>- Учить детей работать с трафаретами, набивать изображения поролоновыми тампонами, дорисовывать палочками и кисточками;</a:t>
            </a:r>
          </a:p>
          <a:p>
            <a:r>
              <a:rPr lang="ru-RU" dirty="0"/>
              <a:t>- Обучение нетрадиционной технике рисования по овалам и </a:t>
            </a:r>
            <a:r>
              <a:rPr lang="ru-RU" dirty="0" smtClean="0"/>
              <a:t>дугам</a:t>
            </a:r>
            <a:r>
              <a:rPr lang="ru-RU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347366"/>
            <a:ext cx="3168352" cy="21148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358278"/>
            <a:ext cx="3168352" cy="211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85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0703"/>
            <a:ext cx="849694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  <a:p>
            <a:r>
              <a:rPr lang="ru-RU" sz="1600" b="1" dirty="0"/>
              <a:t>Задачи </a:t>
            </a:r>
            <a:r>
              <a:rPr lang="ru-RU" sz="1600" b="1" dirty="0" smtClean="0"/>
              <a:t>направления для </a:t>
            </a:r>
            <a:r>
              <a:rPr lang="ru-RU" sz="1600" b="1" dirty="0"/>
              <a:t>детей 5-6 лет</a:t>
            </a:r>
            <a:endParaRPr lang="ru-RU" sz="1600" dirty="0"/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- Знакомство с нетрадиционными способами рисования;</a:t>
            </a:r>
          </a:p>
          <a:p>
            <a:r>
              <a:rPr lang="ru-RU" sz="1600" dirty="0"/>
              <a:t>- Монотипия, рисование нитками, </a:t>
            </a:r>
            <a:r>
              <a:rPr lang="ru-RU" sz="1600" dirty="0" err="1"/>
              <a:t>кляксография</a:t>
            </a:r>
            <a:r>
              <a:rPr lang="ru-RU" sz="1600" dirty="0"/>
              <a:t>, отпечатками листьев, тиснение;</a:t>
            </a:r>
          </a:p>
          <a:p>
            <a:r>
              <a:rPr lang="ru-RU" sz="1600" dirty="0"/>
              <a:t>- Продолжить знакомство с </a:t>
            </a:r>
            <a:r>
              <a:rPr lang="ru-RU" sz="1600" dirty="0" err="1"/>
              <a:t>экопластикой</a:t>
            </a:r>
            <a:r>
              <a:rPr lang="ru-RU" sz="1600" dirty="0"/>
              <a:t>;</a:t>
            </a:r>
          </a:p>
          <a:p>
            <a:r>
              <a:rPr lang="ru-RU" sz="1600" dirty="0"/>
              <a:t>- Продолжать знакомить с разными техниками объемной аппликации,  </a:t>
            </a:r>
            <a:r>
              <a:rPr lang="ru-RU" sz="1600" dirty="0" err="1"/>
              <a:t>киригами</a:t>
            </a:r>
            <a:r>
              <a:rPr lang="ru-RU" sz="1600" dirty="0"/>
              <a:t>, оригами, </a:t>
            </a:r>
            <a:r>
              <a:rPr lang="ru-RU" sz="1600" dirty="0" err="1"/>
              <a:t>квиллинг</a:t>
            </a:r>
            <a:r>
              <a:rPr lang="ru-RU" sz="1600" dirty="0"/>
              <a:t>;</a:t>
            </a:r>
          </a:p>
          <a:p>
            <a:r>
              <a:rPr lang="ru-RU" sz="1600" dirty="0"/>
              <a:t>- Научить использовать для творчества бросовый материал.</a:t>
            </a:r>
          </a:p>
          <a:p>
            <a:r>
              <a:rPr lang="ru-RU" sz="1600" dirty="0"/>
              <a:t> </a:t>
            </a:r>
          </a:p>
          <a:p>
            <a:r>
              <a:rPr lang="ru-RU" sz="1600" b="1" dirty="0"/>
              <a:t>Задачи </a:t>
            </a:r>
            <a:r>
              <a:rPr lang="ru-RU" sz="1600" b="1" dirty="0" smtClean="0"/>
              <a:t>направления </a:t>
            </a:r>
            <a:r>
              <a:rPr lang="ru-RU" sz="1600" b="1" dirty="0"/>
              <a:t>для детей 6-7  лет</a:t>
            </a:r>
            <a:endParaRPr lang="ru-RU" sz="1600" dirty="0"/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- Продолжение обучения нетрадиционным способам изображения предметов и пейзажей: монотипия, </a:t>
            </a:r>
            <a:r>
              <a:rPr lang="ru-RU" sz="1600" dirty="0" err="1"/>
              <a:t>кляксография</a:t>
            </a:r>
            <a:r>
              <a:rPr lang="ru-RU" sz="1600" dirty="0"/>
              <a:t>,  </a:t>
            </a:r>
            <a:r>
              <a:rPr lang="ru-RU" sz="1600" dirty="0" err="1"/>
              <a:t>граттаж</a:t>
            </a:r>
            <a:r>
              <a:rPr lang="ru-RU" sz="1600" dirty="0"/>
              <a:t>,  </a:t>
            </a:r>
            <a:r>
              <a:rPr lang="ru-RU" sz="1600" dirty="0" err="1"/>
              <a:t>набрызгом</a:t>
            </a:r>
            <a:r>
              <a:rPr lang="ru-RU" sz="1600" dirty="0"/>
              <a:t>,  </a:t>
            </a:r>
            <a:r>
              <a:rPr lang="ru-RU" sz="1600" dirty="0" err="1"/>
              <a:t>кляксография</a:t>
            </a:r>
            <a:r>
              <a:rPr lang="ru-RU" sz="1600" dirty="0"/>
              <a:t> с ниточкой;</a:t>
            </a:r>
          </a:p>
          <a:p>
            <a:r>
              <a:rPr lang="ru-RU" sz="1600" dirty="0"/>
              <a:t>- </a:t>
            </a:r>
            <a:r>
              <a:rPr lang="ru-RU" sz="1600" dirty="0" err="1"/>
              <a:t>Пластилинография</a:t>
            </a:r>
            <a:r>
              <a:rPr lang="ru-RU" sz="1600" dirty="0"/>
              <a:t> с созданием рельефов и барельефов, обучение  различным видам объемной аппликации из цветной бумаги ,фетра ,ткани, стружки от карандашей т.д.;</a:t>
            </a:r>
          </a:p>
          <a:p>
            <a:r>
              <a:rPr lang="ru-RU" sz="1600" dirty="0"/>
              <a:t>- Продолжать </a:t>
            </a:r>
            <a:r>
              <a:rPr lang="ru-RU" sz="1600" dirty="0" smtClean="0"/>
              <a:t>учить </a:t>
            </a:r>
            <a:r>
              <a:rPr lang="ru-RU" sz="1600" dirty="0" err="1"/>
              <a:t>экопластике</a:t>
            </a:r>
            <a:r>
              <a:rPr lang="ru-RU" sz="1600" dirty="0"/>
              <a:t>,  объемному моделированию, </a:t>
            </a:r>
            <a:r>
              <a:rPr lang="ru-RU" sz="1600" dirty="0" err="1"/>
              <a:t>киригами</a:t>
            </a:r>
            <a:r>
              <a:rPr lang="ru-RU" sz="1600" dirty="0"/>
              <a:t> , использование бросового материала  баллончиков, крышек, трубочек.</a:t>
            </a:r>
          </a:p>
          <a:p>
            <a:r>
              <a:rPr lang="ru-RU" sz="1600" dirty="0"/>
              <a:t> 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12804"/>
            <a:ext cx="2592288" cy="1944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676625"/>
            <a:ext cx="2088232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653136"/>
            <a:ext cx="2906729" cy="208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83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1"/>
            <a:ext cx="8064896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 Направление разработано в соответствии со следующими нормативно-правовыми документами:</a:t>
            </a:r>
          </a:p>
          <a:p>
            <a:pPr algn="just"/>
            <a:r>
              <a:rPr lang="ru-RU" dirty="0" smtClean="0"/>
              <a:t>- </a:t>
            </a:r>
            <a:r>
              <a:rPr lang="ru-RU" sz="1600" dirty="0" smtClean="0"/>
              <a:t>Федеральный закон Российской Федерации от 29.12.2012 года № 273-ФЗ «Об образовании в Российской Федерации»;</a:t>
            </a:r>
          </a:p>
          <a:p>
            <a:pPr lvl="0" algn="just"/>
            <a:r>
              <a:rPr lang="ru-RU" sz="1600" dirty="0" smtClean="0"/>
              <a:t>- </a:t>
            </a:r>
            <a:r>
              <a:rPr lang="ru-RU" sz="1600" dirty="0"/>
              <a:t>СП 2.4.3648-20 Санитарно- эпидемиологические требования к организациям воспитания и обучения, отдыха и оздоровления детей и молодежи»)</a:t>
            </a:r>
          </a:p>
          <a:p>
            <a:pPr lvl="0" algn="just"/>
            <a:r>
              <a:rPr lang="ru-RU" sz="1600" dirty="0" smtClean="0"/>
              <a:t>-СанПиН </a:t>
            </a:r>
            <a:r>
              <a:rPr lang="ru-RU" sz="1600" dirty="0"/>
              <a:t>2.3/2.4.3590-20 «Санитарно- эпидемиологические требования к устройств, содержанию и организации работы образовательных организаций и других объектов  социальной инфраструктуры для детей и молодежи в условиях распространения новой </a:t>
            </a:r>
            <a:r>
              <a:rPr lang="ru-RU" sz="1600" dirty="0" err="1"/>
              <a:t>короновирусной</a:t>
            </a:r>
            <a:r>
              <a:rPr lang="ru-RU" sz="1600" dirty="0"/>
              <a:t> инфекции» </a:t>
            </a:r>
          </a:p>
          <a:p>
            <a:pPr lvl="0" algn="just"/>
            <a:r>
              <a:rPr lang="ru-RU" sz="1600" dirty="0" smtClean="0"/>
              <a:t>-СанПиН </a:t>
            </a:r>
            <a:r>
              <a:rPr lang="ru-RU" sz="1600" dirty="0"/>
              <a:t>1.2.3685-21 «Гигиенические нормативы и требования к обеспечению безопасности и (или) безвредности для человека факторов среды обитания» </a:t>
            </a:r>
          </a:p>
          <a:p>
            <a:pPr algn="just"/>
            <a:r>
              <a:rPr lang="ru-RU" sz="1600" dirty="0" smtClean="0">
                <a:hlinkClick r:id="rId2"/>
              </a:rPr>
              <a:t>-СанПиН </a:t>
            </a:r>
            <a:r>
              <a:rPr lang="ru-RU" sz="1600" dirty="0">
                <a:hlinkClick r:id="rId2"/>
              </a:rPr>
              <a:t>3.3686-21 «Санитарно-эпидемиологические требования по профилактике инфекционных болезней</a:t>
            </a:r>
            <a:r>
              <a:rPr lang="ru-RU" sz="1600" dirty="0" smtClean="0">
                <a:hlinkClick r:id="rId2"/>
              </a:rPr>
              <a:t>»</a:t>
            </a:r>
            <a:endParaRPr lang="ru-RU" sz="1600" dirty="0" smtClean="0"/>
          </a:p>
          <a:p>
            <a:pPr algn="just"/>
            <a:r>
              <a:rPr lang="ru-RU" sz="1600" dirty="0" smtClean="0"/>
              <a:t>- Приказ Министерства просвещения РФ от 31 июля 2020 г. № 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algn="just"/>
            <a:r>
              <a:rPr lang="ru-RU" sz="1600" dirty="0" smtClean="0"/>
              <a:t>- Постановление Правительства Российской Федерации "Об утверждении Правил оказания платных образовательных услуг" от 15.09.2020г. № 1441;</a:t>
            </a:r>
          </a:p>
          <a:p>
            <a:pPr algn="just" fontAlgn="base"/>
            <a:r>
              <a:rPr lang="ru-RU" sz="1600" dirty="0" smtClean="0"/>
              <a:t>- письмо </a:t>
            </a:r>
            <a:r>
              <a:rPr lang="ru-RU" sz="1600" dirty="0" err="1" smtClean="0"/>
              <a:t>Минобрнауки</a:t>
            </a:r>
            <a:r>
              <a:rPr lang="ru-RU" sz="1600" dirty="0" smtClean="0"/>
              <a:t> от 18.11.2015г № 09-3442 «Методические рекомендации по проектированию дополнительных </a:t>
            </a:r>
            <a:r>
              <a:rPr lang="ru-RU" sz="1600" dirty="0" err="1" smtClean="0"/>
              <a:t>общеразвивающих</a:t>
            </a:r>
            <a:r>
              <a:rPr lang="ru-RU" sz="1600" dirty="0" smtClean="0"/>
              <a:t> программ (включая </a:t>
            </a:r>
            <a:r>
              <a:rPr lang="ru-RU" sz="1600" dirty="0" err="1" smtClean="0"/>
              <a:t>разноуровневые</a:t>
            </a:r>
            <a:r>
              <a:rPr lang="ru-RU" sz="1600" dirty="0" smtClean="0"/>
              <a:t> программы).</a:t>
            </a:r>
          </a:p>
          <a:p>
            <a:pPr algn="just"/>
            <a:r>
              <a:rPr lang="ru-RU" sz="1600" dirty="0" smtClean="0"/>
              <a:t>В                   	</a:t>
            </a:r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7649" y="50703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825044"/>
            <a:ext cx="3744416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826484"/>
            <a:ext cx="3727307" cy="2683661"/>
          </a:xfrm>
          <a:prstGeom prst="rect">
            <a:avLst/>
          </a:prstGeo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1521079"/>
            <a:ext cx="874846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Уровень сложности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+mj-lt"/>
                <a:ea typeface="Calibri" pitchFamily="34" charset="0"/>
                <a:cs typeface="Times New Roman" pitchFamily="18" charset="0"/>
              </a:rPr>
              <a:t>направления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+mj-lt"/>
              </a:rPr>
              <a:t>Уровень сложности для детей 3-6 лет     -  стартовый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Уровень сложности </a:t>
            </a:r>
            <a:r>
              <a:rPr kumimoji="0" lang="ru-RU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для детей 6-7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– продвинутый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59632" y="2564904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+mj-lt"/>
                <a:cs typeface="Arial" pitchFamily="34" charset="0"/>
              </a:rPr>
              <a:t>Категория воспитанников</a:t>
            </a:r>
            <a:endParaRPr lang="ru-RU" dirty="0" smtClean="0">
              <a:latin typeface="+mj-lt"/>
              <a:cs typeface="Arial" pitchFamily="34" charset="0"/>
            </a:endParaRPr>
          </a:p>
          <a:p>
            <a:r>
              <a:rPr lang="ru-RU" dirty="0" smtClean="0">
                <a:latin typeface="+mj-lt"/>
                <a:cs typeface="Arial" pitchFamily="34" charset="0"/>
              </a:rPr>
              <a:t>Данное направление предназначено для обучения детей 3-7  лет </a:t>
            </a:r>
            <a:r>
              <a:rPr lang="ru-RU" sz="1600" dirty="0" smtClean="0">
                <a:latin typeface="+mj-lt"/>
                <a:cs typeface="Arial" pitchFamily="34" charset="0"/>
              </a:rPr>
              <a:t>основам</a:t>
            </a:r>
            <a:r>
              <a:rPr lang="ru-RU" dirty="0" smtClean="0">
                <a:latin typeface="+mj-lt"/>
                <a:cs typeface="Arial" pitchFamily="34" charset="0"/>
              </a:rPr>
              <a:t> эстетической и художественной культуры</a:t>
            </a:r>
            <a:endParaRPr lang="ru-RU" dirty="0">
              <a:latin typeface="+mj-lt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00510" y="672371"/>
            <a:ext cx="69747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Объем и сроки освоения </a:t>
            </a:r>
            <a:r>
              <a:rPr lang="ru-RU" sz="2000" b="1" dirty="0" smtClean="0">
                <a:latin typeface="+mj-lt"/>
                <a:cs typeface="Arial" pitchFamily="34" charset="0"/>
              </a:rPr>
              <a:t>направления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программа рассчитана  на </a:t>
            </a:r>
            <a:r>
              <a:rPr lang="ru-RU" dirty="0">
                <a:latin typeface="+mj-lt"/>
                <a:cs typeface="Arial" pitchFamily="34" charset="0"/>
              </a:rPr>
              <a:t>8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месяцев-64 часа обучения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4607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12968</TotalTime>
  <Words>868</Words>
  <Application>Microsoft Office PowerPoint</Application>
  <PresentationFormat>Экран (4:3)</PresentationFormat>
  <Paragraphs>120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Сектор</vt:lpstr>
      <vt:lpstr>МБДОУ «Детский сад №150» Ново-Савиновского района г. Казани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«Детский сад №70 комбинированного вида» Ново-Савиновского района г. Казани</dc:title>
  <dc:creator>Galh</dc:creator>
  <cp:lastModifiedBy>Андрей</cp:lastModifiedBy>
  <cp:revision>44</cp:revision>
  <dcterms:created xsi:type="dcterms:W3CDTF">2020-02-24T16:40:02Z</dcterms:created>
  <dcterms:modified xsi:type="dcterms:W3CDTF">2022-11-20T12:54:20Z</dcterms:modified>
</cp:coreProperties>
</file>