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4630400" cy="8229600"/>
  <p:notesSz cx="8229600" cy="14630400"/>
  <p:embeddedFontLst>
    <p:embeddedFont>
      <p:font typeface="Unbounded"/>
      <p:regular r:id="rId15"/>
    </p:embeddedFont>
    <p:embeddedFont>
      <p:font typeface="Unbounded"/>
      <p:regular r:id="rId16"/>
    </p:embeddedFont>
    <p:embeddedFont>
      <p:font typeface="Open Sans"/>
      <p:regular r:id="rId17"/>
    </p:embeddedFont>
    <p:embeddedFont>
      <p:font typeface="Open Sans"/>
      <p:regular r:id="rId18"/>
    </p:embeddedFont>
    <p:embeddedFont>
      <p:font typeface="Open Sans"/>
      <p:regular r:id="rId19"/>
    </p:embeddedFont>
    <p:embeddedFont>
      <p:font typeface="Open Sans"/>
      <p:regular r:id="rId20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5" Type="http://schemas.openxmlformats.org/officeDocument/2006/relationships/font" Target="fonts/font1.fntdata"/><Relationship Id="rId16" Type="http://schemas.openxmlformats.org/officeDocument/2006/relationships/font" Target="fonts/font2.fntdata"/><Relationship Id="rId17" Type="http://schemas.openxmlformats.org/officeDocument/2006/relationships/font" Target="fonts/font3.fntdata"/><Relationship Id="rId18" Type="http://schemas.openxmlformats.org/officeDocument/2006/relationships/font" Target="fonts/font4.fntdata"/><Relationship Id="rId19" Type="http://schemas.openxmlformats.org/officeDocument/2006/relationships/font" Target="fonts/font5.fntdata"/><Relationship Id="rId20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3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3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3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3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3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7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147173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Как защититься от ОРВИ и гриппа?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904893"/>
            <a:ext cx="7556421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Привет, ребята! Меня зовут Рахматуллина Алина Монировна, и сегодня я расскажу вам, как защититься от ОРВИ и гриппа. Эти болезни очень распространены, особенно в холодное время года. Но не стоит волноваться! Есть много простых правил, которые помогут вам оставаться здоровыми. Давайте вместе разберемся, как это сделать.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0089" y="1103590"/>
            <a:ext cx="7723823" cy="12680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4950"/>
              </a:lnSpc>
              <a:buNone/>
            </a:pPr>
            <a:r>
              <a:rPr lang="en-US" sz="3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Как защитить себя от ОРВИ и гриппа</a:t>
            </a:r>
            <a:endParaRPr lang="en-US" sz="3950" dirty="0"/>
          </a:p>
        </p:txBody>
      </p:sp>
      <p:sp>
        <p:nvSpPr>
          <p:cNvPr id="4" name="Shape 1"/>
          <p:cNvSpPr/>
          <p:nvPr/>
        </p:nvSpPr>
        <p:spPr>
          <a:xfrm>
            <a:off x="710089" y="2904173"/>
            <a:ext cx="456486" cy="456486"/>
          </a:xfrm>
          <a:prstGeom prst="roundRect">
            <a:avLst>
              <a:gd name="adj" fmla="val 18668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59155" y="2980253"/>
            <a:ext cx="158353" cy="304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350"/>
              </a:lnSpc>
              <a:buNone/>
            </a:pPr>
            <a:r>
              <a:rPr lang="en-US" sz="2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1</a:t>
            </a:r>
            <a:endParaRPr lang="en-US" sz="2350" dirty="0"/>
          </a:p>
        </p:txBody>
      </p:sp>
      <p:sp>
        <p:nvSpPr>
          <p:cNvPr id="6" name="Text 3"/>
          <p:cNvSpPr/>
          <p:nvPr/>
        </p:nvSpPr>
        <p:spPr>
          <a:xfrm>
            <a:off x="1369457" y="2904173"/>
            <a:ext cx="3101102" cy="6338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Правило 1: Часто мойте руки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1369457" y="3659743"/>
            <a:ext cx="3101102" cy="19473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550"/>
              </a:lnSpc>
              <a:buNone/>
            </a:pPr>
            <a:r>
              <a:rPr lang="en-US" sz="15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Мойте руки с мылом после посещения общественных мест, транспорта, прикосновений к дверным ручкам, деньгам. Мытье с мылом удаляет вирусы.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4673441" y="2904173"/>
            <a:ext cx="456486" cy="456486"/>
          </a:xfrm>
          <a:prstGeom prst="roundRect">
            <a:avLst>
              <a:gd name="adj" fmla="val 18668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774525" y="2980253"/>
            <a:ext cx="254198" cy="304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350"/>
              </a:lnSpc>
              <a:buNone/>
            </a:pPr>
            <a:r>
              <a:rPr lang="en-US" sz="2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2</a:t>
            </a:r>
            <a:endParaRPr lang="en-US" sz="2350" dirty="0"/>
          </a:p>
        </p:txBody>
      </p:sp>
      <p:sp>
        <p:nvSpPr>
          <p:cNvPr id="10" name="Text 7"/>
          <p:cNvSpPr/>
          <p:nvPr/>
        </p:nvSpPr>
        <p:spPr>
          <a:xfrm>
            <a:off x="5332809" y="2904173"/>
            <a:ext cx="3101102" cy="950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Правило 2: Соблюдайте дистанцию</a:t>
            </a:r>
            <a:endParaRPr lang="en-US" sz="1950" dirty="0"/>
          </a:p>
        </p:txBody>
      </p:sp>
      <p:sp>
        <p:nvSpPr>
          <p:cNvPr id="11" name="Text 8"/>
          <p:cNvSpPr/>
          <p:nvPr/>
        </p:nvSpPr>
        <p:spPr>
          <a:xfrm>
            <a:off x="5332809" y="3976688"/>
            <a:ext cx="3101102" cy="16228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550"/>
              </a:lnSpc>
              <a:buNone/>
            </a:pPr>
            <a:r>
              <a:rPr lang="en-US" sz="15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Вирусы передаются воздушно-капельным путем, поэтому старайтесь держаться на расстоянии от кашляющих и чихающих людей.</a:t>
            </a:r>
            <a:endParaRPr lang="en-US" sz="1550" dirty="0"/>
          </a:p>
        </p:txBody>
      </p:sp>
      <p:sp>
        <p:nvSpPr>
          <p:cNvPr id="12" name="Shape 9"/>
          <p:cNvSpPr/>
          <p:nvPr/>
        </p:nvSpPr>
        <p:spPr>
          <a:xfrm>
            <a:off x="710089" y="6038255"/>
            <a:ext cx="456486" cy="456486"/>
          </a:xfrm>
          <a:prstGeom prst="roundRect">
            <a:avLst>
              <a:gd name="adj" fmla="val 18668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10577" y="6114336"/>
            <a:ext cx="255389" cy="304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350"/>
              </a:lnSpc>
              <a:buNone/>
            </a:pPr>
            <a:r>
              <a:rPr lang="en-US" sz="2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3</a:t>
            </a:r>
            <a:endParaRPr lang="en-US" sz="2350" dirty="0"/>
          </a:p>
        </p:txBody>
      </p:sp>
      <p:sp>
        <p:nvSpPr>
          <p:cNvPr id="14" name="Text 11"/>
          <p:cNvSpPr/>
          <p:nvPr/>
        </p:nvSpPr>
        <p:spPr>
          <a:xfrm>
            <a:off x="1369457" y="6038255"/>
            <a:ext cx="7035760" cy="316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Правило 3: Ведите здоровый образ жизни</a:t>
            </a:r>
            <a:endParaRPr lang="en-US" sz="1950" dirty="0"/>
          </a:p>
        </p:txBody>
      </p:sp>
      <p:sp>
        <p:nvSpPr>
          <p:cNvPr id="15" name="Text 12"/>
          <p:cNvSpPr/>
          <p:nvPr/>
        </p:nvSpPr>
        <p:spPr>
          <a:xfrm>
            <a:off x="1369457" y="6476881"/>
            <a:ext cx="7064454" cy="6491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550"/>
              </a:lnSpc>
              <a:buNone/>
            </a:pPr>
            <a:r>
              <a:rPr lang="en-US" sz="15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Хорошо питайтесь, достаточно спите, занимайтесь спортом! Это поможет организму быть более сильным и устойчивым к болезням.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715923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Маска - ваш защитник!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473643"/>
            <a:ext cx="3664863" cy="3128129"/>
          </a:xfrm>
          <a:prstGeom prst="roundRect">
            <a:avLst>
              <a:gd name="adj" fmla="val 3046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28224" y="2708077"/>
            <a:ext cx="319599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Когда носить маску?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8224" y="3552825"/>
            <a:ext cx="3195995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Носите маску в общественных местах, в транспорте, особенно в период роста заболеваемости.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467" y="2473643"/>
            <a:ext cx="3664863" cy="3128129"/>
          </a:xfrm>
          <a:prstGeom prst="roundRect">
            <a:avLst>
              <a:gd name="adj" fmla="val 3046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919901" y="2708077"/>
            <a:ext cx="319599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Как правильно носить маску?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19901" y="3552825"/>
            <a:ext cx="3195995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Маска должна плотно прилегать к лицу, закрывая рот и нос, без зазоров. Меняйте маску каждые 2 часа.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828586"/>
            <a:ext cx="7556421" cy="1685092"/>
          </a:xfrm>
          <a:prstGeom prst="roundRect">
            <a:avLst>
              <a:gd name="adj" fmla="val 5654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28224" y="6063020"/>
            <a:ext cx="300775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Важно помнить!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28224" y="6553438"/>
            <a:ext cx="70875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Маска не является единственной защитой. Соблюдайте все правила гигиены и здорового образа жизни!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019657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Вакцинация – важный щит!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777377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Самый эффективный способ защититься от гриппа - это ежегодная вакцинация. Вакцинация помогает организму выработать иммунитет к вирусу, и не заболеть.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280190" y="5121235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Рекомендуем вакцинироваться тем, кто входит в группу риска, особенно маленьким детям и пожилым людям. Оптимальное время для вакцинации – октябрь-ноябрь.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721412"/>
            <a:ext cx="1089612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Что делать, если ты заболел?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997166"/>
            <a:ext cx="290774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Останься дома!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578310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Если ты почувствовал себя плохо, останься дома и не ходи в школу, чтобы не заразить других.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599521" y="3997166"/>
            <a:ext cx="334946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Обратись к врачу!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599521" y="4578310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Врач назначит тебе правильное лечение, и ты быстро поправишься. Соблюдай его рекомендации.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3079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88393" y="551617"/>
            <a:ext cx="7740015" cy="12537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4900"/>
              </a:lnSpc>
              <a:buNone/>
            </a:pPr>
            <a:r>
              <a:rPr lang="en-US" sz="39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Как помочь заболевшему?</a:t>
            </a:r>
            <a:endParaRPr lang="en-US" sz="39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8393" y="2106216"/>
            <a:ext cx="501372" cy="50137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188393" y="2808089"/>
            <a:ext cx="3239929" cy="313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Отдельная комната</a:t>
            </a:r>
            <a:endParaRPr lang="en-US" sz="1950" dirty="0"/>
          </a:p>
        </p:txBody>
      </p:sp>
      <p:sp>
        <p:nvSpPr>
          <p:cNvPr id="6" name="Text 2"/>
          <p:cNvSpPr/>
          <p:nvPr/>
        </p:nvSpPr>
        <p:spPr>
          <a:xfrm>
            <a:off x="6188393" y="3241715"/>
            <a:ext cx="7740015" cy="320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Если в семье кто-то заболел, выделите ему отдельную комнату.</a:t>
            </a:r>
            <a:endParaRPr lang="en-US" sz="15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8393" y="4164449"/>
            <a:ext cx="501372" cy="50137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188393" y="4866323"/>
            <a:ext cx="2892266" cy="313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Часто мойте руки</a:t>
            </a:r>
            <a:endParaRPr lang="en-US" sz="1950" dirty="0"/>
          </a:p>
        </p:txBody>
      </p:sp>
      <p:sp>
        <p:nvSpPr>
          <p:cNvPr id="9" name="Text 4"/>
          <p:cNvSpPr/>
          <p:nvPr/>
        </p:nvSpPr>
        <p:spPr>
          <a:xfrm>
            <a:off x="6188393" y="5299948"/>
            <a:ext cx="7740015" cy="320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Часто мойте руки с мылом и пользуйтесь дезинфицирующим средством.</a:t>
            </a:r>
            <a:endParaRPr lang="en-US" sz="15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8393" y="6222683"/>
            <a:ext cx="501372" cy="50137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188393" y="6924556"/>
            <a:ext cx="2507337" cy="313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Носите маску</a:t>
            </a:r>
            <a:endParaRPr lang="en-US" sz="1950" dirty="0"/>
          </a:p>
        </p:txBody>
      </p:sp>
      <p:sp>
        <p:nvSpPr>
          <p:cNvPr id="12" name="Text 6"/>
          <p:cNvSpPr/>
          <p:nvPr/>
        </p:nvSpPr>
        <p:spPr>
          <a:xfrm>
            <a:off x="6188393" y="7358182"/>
            <a:ext cx="7740015" cy="320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 уходе за больным, носите маску, чтобы не заразиться.</a:t>
            </a:r>
            <a:endParaRPr lang="en-US" sz="1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50817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2231" y="3247192"/>
            <a:ext cx="11791355" cy="626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4900"/>
              </a:lnSpc>
              <a:buNone/>
            </a:pPr>
            <a:r>
              <a:rPr lang="en-US" sz="39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Основные симптомы ОРВИ и гриппа</a:t>
            </a:r>
            <a:endParaRPr lang="en-US" sz="3900" dirty="0"/>
          </a:p>
        </p:txBody>
      </p:sp>
      <p:sp>
        <p:nvSpPr>
          <p:cNvPr id="4" name="Shape 1"/>
          <p:cNvSpPr/>
          <p:nvPr/>
        </p:nvSpPr>
        <p:spPr>
          <a:xfrm>
            <a:off x="702231" y="5832753"/>
            <a:ext cx="13225939" cy="22860"/>
          </a:xfrm>
          <a:prstGeom prst="roundRect">
            <a:avLst>
              <a:gd name="adj" fmla="val 368666"/>
            </a:avLst>
          </a:prstGeom>
          <a:solidFill>
            <a:srgbClr val="BCDBD4"/>
          </a:solidFill>
          <a:ln/>
        </p:spPr>
      </p:sp>
      <p:sp>
        <p:nvSpPr>
          <p:cNvPr id="5" name="Shape 2"/>
          <p:cNvSpPr/>
          <p:nvPr/>
        </p:nvSpPr>
        <p:spPr>
          <a:xfrm>
            <a:off x="3275648" y="5130582"/>
            <a:ext cx="22860" cy="702231"/>
          </a:xfrm>
          <a:prstGeom prst="roundRect">
            <a:avLst>
              <a:gd name="adj" fmla="val 368666"/>
            </a:avLst>
          </a:prstGeom>
          <a:solidFill>
            <a:srgbClr val="BCDBD4"/>
          </a:solidFill>
          <a:ln/>
        </p:spPr>
      </p:sp>
      <p:sp>
        <p:nvSpPr>
          <p:cNvPr id="6" name="Shape 3"/>
          <p:cNvSpPr/>
          <p:nvPr/>
        </p:nvSpPr>
        <p:spPr>
          <a:xfrm>
            <a:off x="3061454" y="5607070"/>
            <a:ext cx="451366" cy="451366"/>
          </a:xfrm>
          <a:prstGeom prst="roundRect">
            <a:avLst>
              <a:gd name="adj" fmla="val 18672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208853" y="5682198"/>
            <a:ext cx="156567" cy="300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350"/>
              </a:lnSpc>
              <a:buNone/>
            </a:pPr>
            <a:r>
              <a:rPr lang="en-US" sz="2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1</a:t>
            </a:r>
            <a:endParaRPr lang="en-US" sz="2350" dirty="0"/>
          </a:p>
        </p:txBody>
      </p:sp>
      <p:sp>
        <p:nvSpPr>
          <p:cNvPr id="8" name="Text 5"/>
          <p:cNvSpPr/>
          <p:nvPr/>
        </p:nvSpPr>
        <p:spPr>
          <a:xfrm>
            <a:off x="2033111" y="4175046"/>
            <a:ext cx="250817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Температура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902851" y="4608909"/>
            <a:ext cx="4768691" cy="320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Повышение температуры тела.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5960864" y="5832693"/>
            <a:ext cx="22860" cy="702231"/>
          </a:xfrm>
          <a:prstGeom prst="roundRect">
            <a:avLst>
              <a:gd name="adj" fmla="val 368666"/>
            </a:avLst>
          </a:prstGeom>
          <a:solidFill>
            <a:srgbClr val="BCDBD4"/>
          </a:solidFill>
          <a:ln/>
        </p:spPr>
      </p:sp>
      <p:sp>
        <p:nvSpPr>
          <p:cNvPr id="11" name="Shape 8"/>
          <p:cNvSpPr/>
          <p:nvPr/>
        </p:nvSpPr>
        <p:spPr>
          <a:xfrm>
            <a:off x="5746671" y="5607070"/>
            <a:ext cx="451366" cy="451366"/>
          </a:xfrm>
          <a:prstGeom prst="roundRect">
            <a:avLst>
              <a:gd name="adj" fmla="val 18672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846683" y="5682198"/>
            <a:ext cx="251341" cy="300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350"/>
              </a:lnSpc>
              <a:buNone/>
            </a:pPr>
            <a:r>
              <a:rPr lang="en-US" sz="2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2</a:t>
            </a:r>
            <a:endParaRPr lang="en-US" sz="2350" dirty="0"/>
          </a:p>
        </p:txBody>
      </p:sp>
      <p:sp>
        <p:nvSpPr>
          <p:cNvPr id="13" name="Text 10"/>
          <p:cNvSpPr/>
          <p:nvPr/>
        </p:nvSpPr>
        <p:spPr>
          <a:xfrm>
            <a:off x="4718328" y="6735604"/>
            <a:ext cx="250817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Кашель</a:t>
            </a:r>
            <a:endParaRPr lang="en-US" sz="1950" dirty="0"/>
          </a:p>
        </p:txBody>
      </p:sp>
      <p:sp>
        <p:nvSpPr>
          <p:cNvPr id="14" name="Text 11"/>
          <p:cNvSpPr/>
          <p:nvPr/>
        </p:nvSpPr>
        <p:spPr>
          <a:xfrm>
            <a:off x="3588068" y="7169468"/>
            <a:ext cx="4768810" cy="320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Сухой или влажный кашель.</a:t>
            </a:r>
            <a:endParaRPr lang="en-US" sz="1550" dirty="0"/>
          </a:p>
        </p:txBody>
      </p:sp>
      <p:sp>
        <p:nvSpPr>
          <p:cNvPr id="15" name="Shape 12"/>
          <p:cNvSpPr/>
          <p:nvPr/>
        </p:nvSpPr>
        <p:spPr>
          <a:xfrm>
            <a:off x="8646200" y="5130582"/>
            <a:ext cx="22860" cy="702231"/>
          </a:xfrm>
          <a:prstGeom prst="roundRect">
            <a:avLst>
              <a:gd name="adj" fmla="val 368666"/>
            </a:avLst>
          </a:prstGeom>
          <a:solidFill>
            <a:srgbClr val="BCDBD4"/>
          </a:solidFill>
          <a:ln/>
        </p:spPr>
      </p:sp>
      <p:sp>
        <p:nvSpPr>
          <p:cNvPr id="16" name="Shape 13"/>
          <p:cNvSpPr/>
          <p:nvPr/>
        </p:nvSpPr>
        <p:spPr>
          <a:xfrm>
            <a:off x="8432006" y="5607070"/>
            <a:ext cx="451366" cy="451366"/>
          </a:xfrm>
          <a:prstGeom prst="roundRect">
            <a:avLst>
              <a:gd name="adj" fmla="val 18672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531423" y="5682198"/>
            <a:ext cx="252532" cy="300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350"/>
              </a:lnSpc>
              <a:buNone/>
            </a:pPr>
            <a:r>
              <a:rPr lang="en-US" sz="2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3</a:t>
            </a:r>
            <a:endParaRPr lang="en-US" sz="2350" dirty="0"/>
          </a:p>
        </p:txBody>
      </p:sp>
      <p:sp>
        <p:nvSpPr>
          <p:cNvPr id="18" name="Text 15"/>
          <p:cNvSpPr/>
          <p:nvPr/>
        </p:nvSpPr>
        <p:spPr>
          <a:xfrm>
            <a:off x="7403663" y="4175046"/>
            <a:ext cx="250817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Насморк</a:t>
            </a:r>
            <a:endParaRPr lang="en-US" sz="1950" dirty="0"/>
          </a:p>
        </p:txBody>
      </p:sp>
      <p:sp>
        <p:nvSpPr>
          <p:cNvPr id="19" name="Text 16"/>
          <p:cNvSpPr/>
          <p:nvPr/>
        </p:nvSpPr>
        <p:spPr>
          <a:xfrm>
            <a:off x="6273403" y="4608909"/>
            <a:ext cx="4768810" cy="320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Заложенность носа или выделения из носа.</a:t>
            </a:r>
            <a:endParaRPr lang="en-US" sz="1550" dirty="0"/>
          </a:p>
        </p:txBody>
      </p:sp>
      <p:sp>
        <p:nvSpPr>
          <p:cNvPr id="20" name="Shape 17"/>
          <p:cNvSpPr/>
          <p:nvPr/>
        </p:nvSpPr>
        <p:spPr>
          <a:xfrm>
            <a:off x="11331535" y="5832693"/>
            <a:ext cx="22860" cy="702231"/>
          </a:xfrm>
          <a:prstGeom prst="roundRect">
            <a:avLst>
              <a:gd name="adj" fmla="val 368666"/>
            </a:avLst>
          </a:prstGeom>
          <a:solidFill>
            <a:srgbClr val="BCDBD4"/>
          </a:solidFill>
          <a:ln/>
        </p:spPr>
      </p:sp>
      <p:sp>
        <p:nvSpPr>
          <p:cNvPr id="21" name="Shape 18"/>
          <p:cNvSpPr/>
          <p:nvPr/>
        </p:nvSpPr>
        <p:spPr>
          <a:xfrm>
            <a:off x="11117342" y="5607070"/>
            <a:ext cx="451366" cy="451366"/>
          </a:xfrm>
          <a:prstGeom prst="roundRect">
            <a:avLst>
              <a:gd name="adj" fmla="val 18672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11213425" y="5682198"/>
            <a:ext cx="259080" cy="300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350"/>
              </a:lnSpc>
              <a:buNone/>
            </a:pPr>
            <a:r>
              <a:rPr lang="en-US" sz="2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4</a:t>
            </a:r>
            <a:endParaRPr lang="en-US" sz="2350" dirty="0"/>
          </a:p>
        </p:txBody>
      </p:sp>
      <p:sp>
        <p:nvSpPr>
          <p:cNvPr id="23" name="Text 20"/>
          <p:cNvSpPr/>
          <p:nvPr/>
        </p:nvSpPr>
        <p:spPr>
          <a:xfrm>
            <a:off x="10088999" y="6735604"/>
            <a:ext cx="250817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Головная боль</a:t>
            </a:r>
            <a:endParaRPr lang="en-US" sz="1950" dirty="0"/>
          </a:p>
        </p:txBody>
      </p:sp>
      <p:sp>
        <p:nvSpPr>
          <p:cNvPr id="24" name="Text 21"/>
          <p:cNvSpPr/>
          <p:nvPr/>
        </p:nvSpPr>
        <p:spPr>
          <a:xfrm>
            <a:off x="8958739" y="7169468"/>
            <a:ext cx="4768810" cy="320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Головная боль, слабость.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644985"/>
            <a:ext cx="610076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Будьте здоровы!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5693926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Теперь вы знаете, как защитить себя от ОРВИ и гриппа. Соблюдайте эти простые правила, и вы сможете оставаться здоровыми и веселыми всю зиму!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2024-12-15T08:07:49Z</dcterms:created>
  <dcterms:modified xsi:type="dcterms:W3CDTF">2024-12-15T08:07:49Z</dcterms:modified>
</cp:coreProperties>
</file>