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1" r:id="rId14"/>
    <p:sldId id="272" r:id="rId15"/>
    <p:sldId id="274" r:id="rId16"/>
    <p:sldId id="275" r:id="rId17"/>
    <p:sldId id="277" r:id="rId18"/>
    <p:sldId id="278" r:id="rId19"/>
    <p:sldId id="279" r:id="rId20"/>
  </p:sldIdLst>
  <p:sldSz cx="10367963" cy="6858000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036796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215" y="770467"/>
            <a:ext cx="9169167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7647" y="4198409"/>
            <a:ext cx="7847576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B3217DE2-C7A7-4CA6-9B72-BB748B5CF097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035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7DE2-C7A7-4CA6-9B72-BB748B5CF097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252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35775" y="695325"/>
            <a:ext cx="2235592" cy="4800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6098" y="714377"/>
            <a:ext cx="6577177" cy="5400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7DE2-C7A7-4CA6-9B72-BB748B5CF097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3016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75" b="1" i="0">
                <a:solidFill>
                  <a:srgbClr val="2E5796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545779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3202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7DE2-C7A7-4CA6-9B72-BB748B5CF097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562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214" y="767419"/>
            <a:ext cx="9167871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7646" y="4187275"/>
            <a:ext cx="7845956" cy="164592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7DE2-C7A7-4CA6-9B72-BB748B5CF097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456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5422" y="1993392"/>
            <a:ext cx="4315665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4581" y="1993392"/>
            <a:ext cx="4315665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7DE2-C7A7-4CA6-9B72-BB748B5CF097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843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5422" y="2032000"/>
            <a:ext cx="4315665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5422" y="2736150"/>
            <a:ext cx="4315665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04301" y="2029968"/>
            <a:ext cx="4315665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04301" y="2734056"/>
            <a:ext cx="4315665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7DE2-C7A7-4CA6-9B72-BB748B5CF097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089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7DE2-C7A7-4CA6-9B72-BB748B5CF097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494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7DE2-C7A7-4CA6-9B72-BB748B5CF097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901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79977" y="0"/>
            <a:ext cx="388798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7025421" y="542282"/>
            <a:ext cx="287711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997" y="762000"/>
            <a:ext cx="5183982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37818" y="2511813"/>
            <a:ext cx="289007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7DE2-C7A7-4CA6-9B72-BB748B5CF097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115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094" y="5418669"/>
            <a:ext cx="9167871" cy="61328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0367963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5422" y="5909735"/>
            <a:ext cx="7848548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B3217DE2-C7A7-4CA6-9B72-BB748B5CF097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1224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8899" y="499533"/>
            <a:ext cx="9161067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5097" y="1993394"/>
            <a:ext cx="9144868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3198" y="6412447"/>
            <a:ext cx="3499188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fld id="{B3217DE2-C7A7-4CA6-9B72-BB748B5CF097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3198" y="6554697"/>
            <a:ext cx="427678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16759" y="5829749"/>
            <a:ext cx="2488311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605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74320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633710" y="1484768"/>
            <a:ext cx="8799539" cy="2413046"/>
          </a:xfrm>
          <a:prstGeom prst="rect">
            <a:avLst/>
          </a:prstGeom>
        </p:spPr>
        <p:txBody>
          <a:bodyPr vert="horz" wrap="square" lIns="0" tIns="523380" rIns="0" bIns="0" rtlCol="0" anchor="ctr">
            <a:spAutoFit/>
          </a:bodyPr>
          <a:lstStyle/>
          <a:p>
            <a:pPr marL="358775" marR="5760" indent="-4763" algn="ctr">
              <a:lnSpc>
                <a:spcPct val="100000"/>
              </a:lnSpc>
              <a:spcBef>
                <a:spcPts val="113"/>
              </a:spcBef>
            </a:pPr>
            <a:r>
              <a:rPr sz="4082" b="1" spc="8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</a:t>
            </a:r>
            <a:r>
              <a:rPr sz="4082" b="1" spc="272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82" b="1" spc="8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аттестации</a:t>
            </a:r>
            <a:r>
              <a:rPr sz="4082" b="1" spc="278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82" b="1" spc="-28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sz="4082" b="1" spc="79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</a:t>
            </a:r>
            <a:r>
              <a:rPr sz="4082" b="1" spc="306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82" b="1" spc="68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занимаемой</a:t>
            </a:r>
            <a:r>
              <a:rPr sz="4082" b="1" spc="397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82" b="1" spc="57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должности</a:t>
            </a:r>
            <a:endParaRPr sz="4082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203234" y="5402424"/>
            <a:ext cx="2768332" cy="11300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185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9428" y="926864"/>
            <a:ext cx="9235407" cy="4738270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>
              <a:spcBef>
                <a:spcPts val="113"/>
              </a:spcBef>
            </a:pPr>
            <a:r>
              <a:rPr sz="2041" b="1" dirty="0">
                <a:solidFill>
                  <a:srgbClr val="006FC0"/>
                </a:solidFill>
                <a:latin typeface="Times New Roman"/>
                <a:cs typeface="Times New Roman"/>
              </a:rPr>
              <a:t>Для</a:t>
            </a:r>
            <a:r>
              <a:rPr sz="2041" b="1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b="1" spc="-11" dirty="0">
                <a:solidFill>
                  <a:srgbClr val="006FC0"/>
                </a:solidFill>
                <a:latin typeface="Times New Roman"/>
                <a:cs typeface="Times New Roman"/>
              </a:rPr>
              <a:t>использования…</a:t>
            </a:r>
            <a:endParaRPr sz="2041">
              <a:latin typeface="Times New Roman"/>
              <a:cs typeface="Times New Roman"/>
            </a:endParaRPr>
          </a:p>
          <a:p>
            <a:pPr marL="339132" marR="1760465" indent="-325452">
              <a:buFont typeface="Arial MT"/>
              <a:buChar char="•"/>
              <a:tabLst>
                <a:tab pos="339132" algn="l"/>
              </a:tabLst>
            </a:pP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Владеет</a:t>
            </a:r>
            <a:r>
              <a:rPr sz="2041" i="1" spc="-57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в</a:t>
            </a:r>
            <a:r>
              <a:rPr sz="2041" i="1" spc="-51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совершенстве</a:t>
            </a:r>
            <a:r>
              <a:rPr sz="2041" i="1" spc="-2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умением</a:t>
            </a:r>
            <a:r>
              <a:rPr sz="2041" i="1" spc="-62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выявлять</a:t>
            </a:r>
            <a:r>
              <a:rPr sz="2041" i="1" spc="-17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и</a:t>
            </a:r>
            <a:r>
              <a:rPr sz="2041" i="1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устанавливать причинноследственные</a:t>
            </a:r>
            <a:r>
              <a:rPr sz="2041" i="1" spc="-2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связи,</a:t>
            </a:r>
            <a:r>
              <a:rPr sz="2041" i="1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в</a:t>
            </a:r>
            <a:r>
              <a:rPr sz="2041" i="1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том</a:t>
            </a:r>
            <a:r>
              <a:rPr sz="2041" i="1" spc="-34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числе</a:t>
            </a:r>
            <a:r>
              <a:rPr sz="2041" i="1" spc="-34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и</a:t>
            </a:r>
            <a:r>
              <a:rPr sz="2041" i="1" spc="-34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межпредметные</a:t>
            </a:r>
            <a:r>
              <a:rPr sz="2041" i="1" spc="-34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spc="-57" dirty="0">
                <a:solidFill>
                  <a:srgbClr val="006FC0"/>
                </a:solidFill>
                <a:latin typeface="Times New Roman"/>
                <a:cs typeface="Times New Roman"/>
              </a:rPr>
              <a:t>…</a:t>
            </a:r>
            <a:endParaRPr sz="2041">
              <a:latin typeface="Times New Roman"/>
              <a:cs typeface="Times New Roman"/>
            </a:endParaRPr>
          </a:p>
          <a:p>
            <a:pPr marL="339132" indent="-324732">
              <a:buFont typeface="Arial MT"/>
              <a:buChar char="•"/>
              <a:tabLst>
                <a:tab pos="339132" algn="l"/>
              </a:tabLst>
            </a:pP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Обладает</a:t>
            </a:r>
            <a:r>
              <a:rPr sz="2041" i="1" spc="-51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умением</a:t>
            </a:r>
            <a:r>
              <a:rPr sz="2041" i="1" spc="-79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ставить</a:t>
            </a:r>
            <a:r>
              <a:rPr sz="2041" i="1" spc="-57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цели</a:t>
            </a:r>
            <a:r>
              <a:rPr sz="2041" i="1" spc="-57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урока</a:t>
            </a:r>
            <a:r>
              <a:rPr sz="2041" i="1" spc="-74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в</a:t>
            </a:r>
            <a:r>
              <a:rPr sz="2041" i="1" spc="-6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соответствии</a:t>
            </a:r>
            <a:r>
              <a:rPr sz="2041" i="1" spc="-34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с</a:t>
            </a:r>
            <a:r>
              <a:rPr sz="2041" i="1" spc="-62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возрастными</a:t>
            </a:r>
            <a:endParaRPr sz="2041">
              <a:latin typeface="Times New Roman"/>
              <a:cs typeface="Times New Roman"/>
            </a:endParaRPr>
          </a:p>
          <a:p>
            <a:pPr marL="339132" marR="339853"/>
            <a:r>
              <a:rPr sz="204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особенностями</a:t>
            </a:r>
            <a:r>
              <a:rPr sz="2041" i="1" spc="-6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обучающихся.</a:t>
            </a:r>
            <a:r>
              <a:rPr sz="2041" i="1" spc="-6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spc="-23" dirty="0">
                <a:solidFill>
                  <a:srgbClr val="006FC0"/>
                </a:solidFill>
                <a:latin typeface="Times New Roman"/>
                <a:cs typeface="Times New Roman"/>
              </a:rPr>
              <a:t>Умеет</a:t>
            </a:r>
            <a:r>
              <a:rPr sz="2041" i="1" spc="-6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обоснованно</a:t>
            </a:r>
            <a:r>
              <a:rPr sz="2041" i="1" spc="-57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ставить</a:t>
            </a:r>
            <a:r>
              <a:rPr sz="2041" i="1" spc="-51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цели</a:t>
            </a:r>
            <a:r>
              <a:rPr sz="2041" i="1" spc="-6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обучения</a:t>
            </a:r>
            <a:r>
              <a:rPr sz="2041" i="1" spc="-57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spc="-28" dirty="0">
                <a:solidFill>
                  <a:srgbClr val="006FC0"/>
                </a:solidFill>
                <a:latin typeface="Times New Roman"/>
                <a:cs typeface="Times New Roman"/>
              </a:rPr>
              <a:t>по </a:t>
            </a:r>
            <a:r>
              <a:rPr sz="2041" i="1" spc="-23" dirty="0">
                <a:solidFill>
                  <a:srgbClr val="006FC0"/>
                </a:solidFill>
                <a:latin typeface="Times New Roman"/>
                <a:cs typeface="Times New Roman"/>
              </a:rPr>
              <a:t>предмету</a:t>
            </a:r>
            <a:r>
              <a:rPr sz="2041" i="1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spc="-57" dirty="0">
                <a:solidFill>
                  <a:srgbClr val="006FC0"/>
                </a:solidFill>
                <a:latin typeface="Times New Roman"/>
                <a:cs typeface="Times New Roman"/>
              </a:rPr>
              <a:t>…</a:t>
            </a:r>
            <a:endParaRPr sz="2041">
              <a:latin typeface="Times New Roman"/>
              <a:cs typeface="Times New Roman"/>
            </a:endParaRPr>
          </a:p>
          <a:p>
            <a:pPr marL="339132" marR="773308" indent="-325452">
              <a:spcBef>
                <a:spcPts val="6"/>
              </a:spcBef>
              <a:buChar char="•"/>
              <a:tabLst>
                <a:tab pos="339132" algn="l"/>
                <a:tab pos="402495" algn="l"/>
              </a:tabLst>
            </a:pPr>
            <a:r>
              <a:rPr sz="2041" dirty="0">
                <a:solidFill>
                  <a:srgbClr val="006FC0"/>
                </a:solidFill>
                <a:latin typeface="Arial MT"/>
                <a:cs typeface="Arial MT"/>
              </a:rPr>
              <a:t>	</a:t>
            </a:r>
            <a:r>
              <a:rPr sz="2041" i="1" spc="-23" dirty="0">
                <a:solidFill>
                  <a:srgbClr val="006FC0"/>
                </a:solidFill>
                <a:latin typeface="Times New Roman"/>
                <a:cs typeface="Times New Roman"/>
              </a:rPr>
              <a:t>Умеет</a:t>
            </a:r>
            <a:r>
              <a:rPr sz="2041" i="1" spc="-74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использовать</a:t>
            </a:r>
            <a:r>
              <a:rPr sz="2041" i="1" spc="-34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эффективные</a:t>
            </a:r>
            <a:r>
              <a:rPr sz="2041" i="1" spc="-51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подходы</a:t>
            </a:r>
            <a:r>
              <a:rPr sz="2041" i="1" spc="-57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к</a:t>
            </a:r>
            <a:r>
              <a:rPr sz="2041" i="1" spc="-57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обучению</a:t>
            </a:r>
            <a:r>
              <a:rPr sz="2041" i="1" spc="-62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для</a:t>
            </a:r>
            <a:r>
              <a:rPr sz="2041" i="1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включения</a:t>
            </a:r>
            <a:r>
              <a:rPr sz="2041" i="1" spc="-51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spc="-57" dirty="0">
                <a:solidFill>
                  <a:srgbClr val="006FC0"/>
                </a:solidFill>
                <a:latin typeface="Times New Roman"/>
                <a:cs typeface="Times New Roman"/>
              </a:rPr>
              <a:t>в </a:t>
            </a:r>
            <a:r>
              <a:rPr sz="204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образовательный</a:t>
            </a:r>
            <a:r>
              <a:rPr sz="2041" i="1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процесс</a:t>
            </a:r>
            <a:r>
              <a:rPr sz="2041" i="1" spc="-6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всех</a:t>
            </a:r>
            <a:r>
              <a:rPr sz="2041" i="1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обучающихся,</a:t>
            </a:r>
            <a:r>
              <a:rPr sz="2041" i="1" spc="-57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в</a:t>
            </a:r>
            <a:r>
              <a:rPr sz="2041" i="1" spc="-57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том</a:t>
            </a:r>
            <a:r>
              <a:rPr sz="2041" i="1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числе</a:t>
            </a:r>
            <a:r>
              <a:rPr sz="2041" i="1" spc="-51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с</a:t>
            </a:r>
            <a:r>
              <a:rPr sz="2041" i="1" spc="-51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особыми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потребностями</a:t>
            </a:r>
            <a:r>
              <a:rPr sz="2041" i="1" spc="-74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в</a:t>
            </a:r>
            <a:r>
              <a:rPr sz="2041" i="1" spc="-79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образовании</a:t>
            </a:r>
            <a:r>
              <a:rPr sz="2041" i="1" spc="-57" dirty="0">
                <a:solidFill>
                  <a:srgbClr val="006FC0"/>
                </a:solidFill>
                <a:latin typeface="Times New Roman"/>
                <a:cs typeface="Times New Roman"/>
              </a:rPr>
              <a:t> …</a:t>
            </a:r>
            <a:endParaRPr sz="2041">
              <a:latin typeface="Times New Roman"/>
              <a:cs typeface="Times New Roman"/>
            </a:endParaRPr>
          </a:p>
          <a:p>
            <a:pPr marL="339132" marR="64082" indent="-325452">
              <a:buChar char="•"/>
              <a:tabLst>
                <a:tab pos="339132" algn="l"/>
                <a:tab pos="402495" algn="l"/>
              </a:tabLst>
            </a:pPr>
            <a:r>
              <a:rPr sz="2041" dirty="0">
                <a:solidFill>
                  <a:srgbClr val="006FC0"/>
                </a:solidFill>
                <a:latin typeface="Arial MT"/>
                <a:cs typeface="Arial MT"/>
              </a:rPr>
              <a:t>	</a:t>
            </a:r>
            <a:r>
              <a:rPr sz="204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Готов</a:t>
            </a:r>
            <a:r>
              <a:rPr sz="2041" i="1" spc="-34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к</a:t>
            </a:r>
            <a:r>
              <a:rPr sz="2041" i="1" spc="-57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сотрудничеству</a:t>
            </a:r>
            <a:r>
              <a:rPr sz="2041" i="1" spc="-51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и</a:t>
            </a:r>
            <a:r>
              <a:rPr sz="2041" i="1" spc="-57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открыт</a:t>
            </a:r>
            <a:r>
              <a:rPr sz="2041" i="1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для</a:t>
            </a:r>
            <a:r>
              <a:rPr sz="2041" i="1" spc="-51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общения,</a:t>
            </a:r>
            <a:r>
              <a:rPr sz="2041" i="1" spc="-51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умеет</a:t>
            </a:r>
            <a:r>
              <a:rPr sz="2041" i="1" spc="-62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создавать</a:t>
            </a:r>
            <a:r>
              <a:rPr sz="2041" i="1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условия</a:t>
            </a:r>
            <a:r>
              <a:rPr sz="2041" i="1" spc="-51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spc="-28" dirty="0">
                <a:solidFill>
                  <a:srgbClr val="006FC0"/>
                </a:solidFill>
                <a:latin typeface="Times New Roman"/>
                <a:cs typeface="Times New Roman"/>
              </a:rPr>
              <a:t>для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развития</a:t>
            </a:r>
            <a:r>
              <a:rPr sz="2041" i="1" spc="-51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творческих</a:t>
            </a:r>
            <a:r>
              <a:rPr sz="2041" i="1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способностей,</a:t>
            </a:r>
            <a:r>
              <a:rPr sz="2041" i="1" spc="-57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006FC0"/>
                </a:solidFill>
                <a:latin typeface="Times New Roman"/>
                <a:cs typeface="Times New Roman"/>
              </a:rPr>
              <a:t>учит</a:t>
            </a:r>
            <a:r>
              <a:rPr sz="2041" i="1" spc="-62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самостоятельно</a:t>
            </a:r>
            <a:r>
              <a:rPr sz="2041" i="1" spc="-17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мыслить...</a:t>
            </a:r>
            <a:endParaRPr sz="2041">
              <a:latin typeface="Times New Roman"/>
              <a:cs typeface="Times New Roman"/>
            </a:endParaRPr>
          </a:p>
          <a:p>
            <a:pPr>
              <a:spcBef>
                <a:spcPts val="102"/>
              </a:spcBef>
              <a:buFont typeface="Arial MT"/>
              <a:buChar char="•"/>
            </a:pPr>
            <a:endParaRPr sz="2041">
              <a:latin typeface="Times New Roman"/>
              <a:cs typeface="Times New Roman"/>
            </a:endParaRPr>
          </a:p>
          <a:p>
            <a:pPr marL="339132" indent="-324732">
              <a:spcBef>
                <a:spcPts val="6"/>
              </a:spcBef>
              <a:buFont typeface="Arial MT"/>
              <a:buChar char="•"/>
              <a:tabLst>
                <a:tab pos="339132" algn="l"/>
              </a:tabLst>
            </a:pPr>
            <a:r>
              <a:rPr sz="2041" i="1" spc="-11" dirty="0">
                <a:solidFill>
                  <a:srgbClr val="FF0000"/>
                </a:solidFill>
                <a:latin typeface="Times New Roman"/>
                <a:cs typeface="Times New Roman"/>
              </a:rPr>
              <a:t>Затрудняется…,</a:t>
            </a:r>
            <a:r>
              <a:rPr sz="2041" i="1" spc="-62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FF0000"/>
                </a:solidFill>
                <a:latin typeface="Times New Roman"/>
                <a:cs typeface="Times New Roman"/>
              </a:rPr>
              <a:t>слабо</a:t>
            </a:r>
            <a:r>
              <a:rPr sz="2041" i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FF0000"/>
                </a:solidFill>
                <a:latin typeface="Times New Roman"/>
                <a:cs typeface="Times New Roman"/>
              </a:rPr>
              <a:t>проявляет….,</a:t>
            </a:r>
            <a:r>
              <a:rPr sz="2041" i="1" spc="-3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FF0000"/>
                </a:solidFill>
                <a:latin typeface="Times New Roman"/>
                <a:cs typeface="Times New Roman"/>
              </a:rPr>
              <a:t>не</a:t>
            </a:r>
            <a:r>
              <a:rPr sz="2041" i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FF0000"/>
                </a:solidFill>
                <a:latin typeface="Times New Roman"/>
                <a:cs typeface="Times New Roman"/>
              </a:rPr>
              <a:t>достаточно…,</a:t>
            </a:r>
            <a:r>
              <a:rPr sz="2041" i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FF0000"/>
                </a:solidFill>
                <a:latin typeface="Times New Roman"/>
                <a:cs typeface="Times New Roman"/>
              </a:rPr>
              <a:t>не</a:t>
            </a:r>
            <a:r>
              <a:rPr sz="2041" i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FF0000"/>
                </a:solidFill>
                <a:latin typeface="Times New Roman"/>
                <a:cs typeface="Times New Roman"/>
              </a:rPr>
              <a:t>использует…,</a:t>
            </a:r>
            <a:endParaRPr sz="2041">
              <a:latin typeface="Times New Roman"/>
              <a:cs typeface="Times New Roman"/>
            </a:endParaRPr>
          </a:p>
          <a:p>
            <a:pPr marL="339132" marR="5760"/>
            <a:r>
              <a:rPr sz="2041" i="1" spc="-11" dirty="0">
                <a:solidFill>
                  <a:srgbClr val="FF0000"/>
                </a:solidFill>
                <a:latin typeface="Times New Roman"/>
                <a:cs typeface="Times New Roman"/>
              </a:rPr>
              <a:t>стремится…,не</a:t>
            </a:r>
            <a:r>
              <a:rPr sz="2041" i="1" spc="-7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FF0000"/>
                </a:solidFill>
                <a:latin typeface="Times New Roman"/>
                <a:cs typeface="Times New Roman"/>
              </a:rPr>
              <a:t>обоснованно</a:t>
            </a:r>
            <a:r>
              <a:rPr sz="2041" i="1" spc="-79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FF0000"/>
                </a:solidFill>
                <a:latin typeface="Times New Roman"/>
                <a:cs typeface="Times New Roman"/>
              </a:rPr>
              <a:t>применяет…,отсутствует</a:t>
            </a:r>
            <a:r>
              <a:rPr sz="2041" i="1" spc="352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FF0000"/>
                </a:solidFill>
                <a:latin typeface="Times New Roman"/>
                <a:cs typeface="Times New Roman"/>
              </a:rPr>
              <a:t>системность,</a:t>
            </a:r>
            <a:r>
              <a:rPr sz="2041" i="1" spc="-68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FF0000"/>
                </a:solidFill>
                <a:latin typeface="Times New Roman"/>
                <a:cs typeface="Times New Roman"/>
              </a:rPr>
              <a:t>низкий </a:t>
            </a:r>
            <a:r>
              <a:rPr sz="2041" i="1" dirty="0">
                <a:solidFill>
                  <a:srgbClr val="FF0000"/>
                </a:solidFill>
                <a:latin typeface="Times New Roman"/>
                <a:cs typeface="Times New Roman"/>
              </a:rPr>
              <a:t>уровень,</a:t>
            </a:r>
            <a:r>
              <a:rPr sz="2041" i="1" spc="-5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FF0000"/>
                </a:solidFill>
                <a:latin typeface="Times New Roman"/>
                <a:cs typeface="Times New Roman"/>
              </a:rPr>
              <a:t>не</a:t>
            </a:r>
            <a:r>
              <a:rPr sz="2041" i="1" spc="-57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FF0000"/>
                </a:solidFill>
                <a:latin typeface="Times New Roman"/>
                <a:cs typeface="Times New Roman"/>
              </a:rPr>
              <a:t>всегда</a:t>
            </a:r>
            <a:r>
              <a:rPr sz="2041" i="1" spc="-5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FF0000"/>
                </a:solidFill>
                <a:latin typeface="Times New Roman"/>
                <a:cs typeface="Times New Roman"/>
              </a:rPr>
              <a:t>…,низкие</a:t>
            </a:r>
            <a:r>
              <a:rPr sz="2041" i="1" spc="-68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FF0000"/>
                </a:solidFill>
                <a:latin typeface="Times New Roman"/>
                <a:cs typeface="Times New Roman"/>
              </a:rPr>
              <a:t>показатели…,</a:t>
            </a:r>
            <a:endParaRPr sz="2041">
              <a:latin typeface="Times New Roman"/>
              <a:cs typeface="Times New Roman"/>
            </a:endParaRPr>
          </a:p>
        </p:txBody>
      </p:sp>
      <p:pic>
        <p:nvPicPr>
          <p:cNvPr id="3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03647" y="5770641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752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2896" y="1049816"/>
            <a:ext cx="8005651" cy="851949"/>
          </a:xfrm>
          <a:prstGeom prst="rect">
            <a:avLst/>
          </a:prstGeom>
        </p:spPr>
        <p:txBody>
          <a:bodyPr vert="horz" wrap="square" lIns="0" tIns="14400" rIns="0" bIns="0" rtlCol="0" anchor="ctr">
            <a:spAutoFit/>
          </a:bodyPr>
          <a:lstStyle/>
          <a:p>
            <a:pPr marL="14401" marR="5760">
              <a:lnSpc>
                <a:spcPct val="100000"/>
              </a:lnSpc>
              <a:spcBef>
                <a:spcPts val="113"/>
              </a:spcBef>
            </a:pPr>
            <a:r>
              <a:rPr sz="2721" dirty="0">
                <a:solidFill>
                  <a:srgbClr val="77420D"/>
                </a:solidFill>
                <a:latin typeface="Times New Roman"/>
                <a:cs typeface="Times New Roman"/>
              </a:rPr>
              <a:t>Характеристика</a:t>
            </a:r>
            <a:r>
              <a:rPr sz="2721" spc="-113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2721" dirty="0">
                <a:solidFill>
                  <a:srgbClr val="77420D"/>
                </a:solidFill>
                <a:latin typeface="Times New Roman"/>
                <a:cs typeface="Times New Roman"/>
              </a:rPr>
              <a:t>каждой</a:t>
            </a:r>
            <a:r>
              <a:rPr sz="2721" spc="-113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2721" spc="-23" dirty="0">
                <a:solidFill>
                  <a:srgbClr val="77420D"/>
                </a:solidFill>
                <a:latin typeface="Times New Roman"/>
                <a:cs typeface="Times New Roman"/>
              </a:rPr>
              <a:t>компетенции</a:t>
            </a:r>
            <a:r>
              <a:rPr sz="2721" spc="-96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2721" spc="-11" dirty="0">
                <a:solidFill>
                  <a:srgbClr val="77420D"/>
                </a:solidFill>
                <a:latin typeface="Times New Roman"/>
                <a:cs typeface="Times New Roman"/>
              </a:rPr>
              <a:t>подтверждается </a:t>
            </a:r>
            <a:r>
              <a:rPr sz="2721" spc="-23" dirty="0">
                <a:solidFill>
                  <a:srgbClr val="77420D"/>
                </a:solidFill>
                <a:latin typeface="Times New Roman"/>
                <a:cs typeface="Times New Roman"/>
              </a:rPr>
              <a:t>результатами</a:t>
            </a:r>
            <a:r>
              <a:rPr sz="2721" spc="-102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2721" spc="-11" dirty="0">
                <a:solidFill>
                  <a:srgbClr val="77420D"/>
                </a:solidFill>
                <a:latin typeface="Times New Roman"/>
                <a:cs typeface="Times New Roman"/>
              </a:rPr>
              <a:t>работы:</a:t>
            </a:r>
            <a:endParaRPr sz="2721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525328" y="2184753"/>
            <a:ext cx="10368947" cy="5424441"/>
          </a:xfrm>
          <a:prstGeom prst="rect">
            <a:avLst/>
          </a:prstGeom>
        </p:spPr>
        <p:txBody>
          <a:bodyPr vert="horz" wrap="square" lIns="0" tIns="15120" rIns="0" bIns="0" rtlCol="0">
            <a:spAutoFit/>
          </a:bodyPr>
          <a:lstStyle/>
          <a:p>
            <a:pPr marL="411135" indent="-396735">
              <a:lnSpc>
                <a:spcPct val="100000"/>
              </a:lnSpc>
              <a:spcBef>
                <a:spcPts val="119"/>
              </a:spcBef>
              <a:buFont typeface="Wingdings"/>
              <a:buChar char=""/>
              <a:tabLst>
                <a:tab pos="411135" algn="l"/>
              </a:tabLst>
            </a:pPr>
            <a:r>
              <a:rPr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провела…,</a:t>
            </a:r>
            <a:r>
              <a:rPr spc="-74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участвовала…;</a:t>
            </a:r>
          </a:p>
          <a:p>
            <a:pPr marL="411135" indent="-396735">
              <a:lnSpc>
                <a:spcPct val="100000"/>
              </a:lnSpc>
              <a:buFont typeface="Wingdings"/>
              <a:buChar char=""/>
              <a:tabLst>
                <a:tab pos="411135" algn="l"/>
              </a:tabLst>
            </a:pPr>
            <a:r>
              <a:rPr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</a:t>
            </a:r>
            <a:r>
              <a:rPr spc="-79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призером…;</a:t>
            </a:r>
          </a:p>
          <a:p>
            <a:pPr marL="339132" indent="-324732">
              <a:lnSpc>
                <a:spcPct val="100000"/>
              </a:lnSpc>
              <a:buFont typeface="Wingdings"/>
              <a:buChar char=""/>
              <a:tabLst>
                <a:tab pos="339132" algn="l"/>
              </a:tabLst>
            </a:pPr>
            <a:r>
              <a:rPr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транслировала</a:t>
            </a:r>
            <a:r>
              <a:rPr spc="-62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</a:t>
            </a:r>
            <a:r>
              <a:rPr spc="-57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r>
              <a:rPr spc="-62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pc="-4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рамках</a:t>
            </a:r>
            <a:r>
              <a:rPr spc="-45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семинаров/НПК…,</a:t>
            </a:r>
          </a:p>
          <a:p>
            <a:pPr marL="339132" indent="-324732">
              <a:lnSpc>
                <a:spcPct val="100000"/>
              </a:lnSpc>
              <a:buFont typeface="Wingdings"/>
              <a:buChar char=""/>
              <a:tabLst>
                <a:tab pos="339132" algn="l"/>
              </a:tabLst>
            </a:pPr>
            <a:r>
              <a:rPr spc="-1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опубликовала</a:t>
            </a:r>
            <a:r>
              <a:rPr spc="-5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статью</a:t>
            </a:r>
            <a:r>
              <a:rPr spc="-17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pc="-23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сборнике…;</a:t>
            </a:r>
          </a:p>
          <a:p>
            <a:pPr marL="339132" indent="-324732">
              <a:lnSpc>
                <a:spcPct val="100000"/>
              </a:lnSpc>
              <a:buFont typeface="Wingdings"/>
              <a:buChar char=""/>
              <a:tabLst>
                <a:tab pos="339132" algn="l"/>
              </a:tabLst>
            </a:pPr>
            <a:r>
              <a:rPr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разместила</a:t>
            </a:r>
            <a:r>
              <a:rPr spc="-62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</a:t>
            </a:r>
            <a:r>
              <a:rPr spc="-62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pc="-4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сайте….;</a:t>
            </a:r>
          </a:p>
          <a:p>
            <a:pPr marL="339132" indent="-324732">
              <a:lnSpc>
                <a:spcPct val="100000"/>
              </a:lnSpc>
              <a:buFont typeface="Wingdings"/>
              <a:buChar char=""/>
              <a:tabLst>
                <a:tab pos="339132" algn="l"/>
              </a:tabLst>
            </a:pPr>
            <a:r>
              <a:rPr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</a:t>
            </a:r>
            <a:r>
              <a:rPr spc="-9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победителей/призеров…конкурсов…;</a:t>
            </a:r>
          </a:p>
          <a:p>
            <a:pPr marL="339132" indent="-324732">
              <a:lnSpc>
                <a:spcPct val="100000"/>
              </a:lnSpc>
              <a:buFont typeface="Wingdings"/>
              <a:buChar char=""/>
              <a:tabLst>
                <a:tab pos="339132" algn="l"/>
              </a:tabLst>
            </a:pPr>
            <a:r>
              <a:rPr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</a:t>
            </a:r>
            <a:r>
              <a:rPr spc="-9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автором</a:t>
            </a:r>
            <a:r>
              <a:rPr spc="-79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spc="-74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i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…;</a:t>
            </a:r>
            <a:r>
              <a:rPr spc="-5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(рецензия…)</a:t>
            </a:r>
          </a:p>
          <a:p>
            <a:pPr marL="339132" marR="5760" indent="-325452">
              <a:lnSpc>
                <a:spcPct val="100000"/>
              </a:lnSpc>
              <a:buFont typeface="Wingdings"/>
              <a:buChar char=""/>
              <a:tabLst>
                <a:tab pos="339132" algn="l"/>
              </a:tabLst>
            </a:pPr>
            <a:r>
              <a:rPr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</a:t>
            </a:r>
            <a:r>
              <a:rPr spc="-74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автором</a:t>
            </a:r>
            <a:r>
              <a:rPr spc="-74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методической</a:t>
            </a:r>
            <a:r>
              <a:rPr spc="-62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разработки</a:t>
            </a:r>
            <a:r>
              <a:rPr spc="-68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r>
              <a:rPr spc="505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(где</a:t>
            </a:r>
            <a:r>
              <a:rPr spc="-28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представлена, отмечена…)</a:t>
            </a:r>
          </a:p>
          <a:p>
            <a:pPr>
              <a:lnSpc>
                <a:spcPct val="100000"/>
              </a:lnSpc>
              <a:spcBef>
                <a:spcPts val="119"/>
              </a:spcBef>
            </a:pPr>
            <a:endParaRPr spc="-1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401">
              <a:lnSpc>
                <a:spcPct val="100000"/>
              </a:lnSpc>
            </a:pPr>
            <a:r>
              <a:rPr i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Перечисляем</a:t>
            </a:r>
            <a:r>
              <a:rPr spc="-113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</a:t>
            </a:r>
            <a:r>
              <a:rPr spc="-102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значимые!</a:t>
            </a:r>
          </a:p>
        </p:txBody>
      </p:sp>
      <p:pic>
        <p:nvPicPr>
          <p:cNvPr id="4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03647" y="5770641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993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64457" y="1088483"/>
            <a:ext cx="8559329" cy="1549619"/>
          </a:xfrm>
          <a:prstGeom prst="rect">
            <a:avLst/>
          </a:prstGeom>
        </p:spPr>
        <p:txBody>
          <a:bodyPr vert="horz" wrap="square" lIns="0" tIns="13680" rIns="0" bIns="0" rtlCol="0" anchor="ctr">
            <a:spAutoFit/>
          </a:bodyPr>
          <a:lstStyle/>
          <a:p>
            <a:pPr marL="14401" marR="5760" algn="just">
              <a:lnSpc>
                <a:spcPct val="100000"/>
              </a:lnSpc>
              <a:spcBef>
                <a:spcPts val="108"/>
              </a:spcBef>
              <a:tabLst>
                <a:tab pos="6493199" algn="l"/>
              </a:tabLst>
            </a:pPr>
            <a:r>
              <a:rPr sz="249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2495" b="1" spc="102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9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целью</a:t>
            </a:r>
            <a:r>
              <a:rPr sz="2495" b="1" spc="119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9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дальнейшего</a:t>
            </a:r>
            <a:r>
              <a:rPr sz="2495" b="1" spc="119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9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совершенствования</a:t>
            </a:r>
            <a:r>
              <a:rPr sz="2495" b="1" spc="11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9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sz="2495" b="1" spc="11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95" b="1" spc="-57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249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</a:t>
            </a:r>
            <a:r>
              <a:rPr sz="2495" b="1" spc="15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49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имеющегося</a:t>
            </a:r>
            <a:r>
              <a:rPr sz="2495" b="1" spc="15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49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2495" b="1" spc="15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49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</a:t>
            </a:r>
            <a:r>
              <a:rPr sz="2495" b="1" spc="159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495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профессионального </a:t>
            </a:r>
            <a:r>
              <a:rPr sz="249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потенциала</a:t>
            </a:r>
            <a:r>
              <a:rPr sz="2495" b="1" spc="22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9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495" b="1" spc="198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9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</a:t>
            </a:r>
            <a:r>
              <a:rPr sz="2495" b="1" spc="204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9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</a:t>
            </a:r>
            <a:r>
              <a:rPr sz="2495" b="1" spc="2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9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</a:t>
            </a:r>
            <a:r>
              <a:rPr sz="2495" b="1" spc="22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95" b="1" spc="-1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требуется</a:t>
            </a:r>
            <a:r>
              <a:rPr sz="2495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95" b="1" spc="-1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прописать</a:t>
            </a:r>
            <a:r>
              <a:rPr lang="ru-RU" sz="249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95" b="1" spc="-1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</a:t>
            </a:r>
            <a:endParaRPr sz="2495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64457" y="3022922"/>
            <a:ext cx="5777259" cy="433245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>
              <a:spcBef>
                <a:spcPts val="113"/>
              </a:spcBef>
              <a:tabLst>
                <a:tab pos="2751941" algn="l"/>
              </a:tabLst>
            </a:pPr>
            <a:r>
              <a:rPr sz="2721" b="1" i="1" spc="-11" dirty="0">
                <a:solidFill>
                  <a:srgbClr val="001F5F"/>
                </a:solidFill>
                <a:latin typeface="Times New Roman"/>
                <a:cs typeface="Times New Roman"/>
              </a:rPr>
              <a:t>Развивать…,</a:t>
            </a:r>
            <a:r>
              <a:rPr sz="2721" b="1" i="1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r>
              <a:rPr sz="2721" b="1" i="1" spc="-11" dirty="0">
                <a:solidFill>
                  <a:srgbClr val="001F5F"/>
                </a:solidFill>
                <a:latin typeface="Times New Roman"/>
                <a:cs typeface="Times New Roman"/>
              </a:rPr>
              <a:t>совершенствовать,</a:t>
            </a:r>
            <a:endParaRPr sz="2721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08145" y="3437640"/>
            <a:ext cx="2972149" cy="851949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 marR="5760" indent="329772">
              <a:spcBef>
                <a:spcPts val="113"/>
              </a:spcBef>
            </a:pPr>
            <a:r>
              <a:rPr sz="2721" b="1" i="1" spc="-11" dirty="0">
                <a:solidFill>
                  <a:srgbClr val="001F5F"/>
                </a:solidFill>
                <a:latin typeface="Times New Roman"/>
                <a:cs typeface="Times New Roman"/>
              </a:rPr>
              <a:t>использовать…., отрабатывать…,</a:t>
            </a:r>
            <a:endParaRPr sz="2721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15814" y="3022922"/>
            <a:ext cx="2206792" cy="1270654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 marR="5760" indent="97924" algn="r">
              <a:spcBef>
                <a:spcPts val="113"/>
              </a:spcBef>
            </a:pPr>
            <a:r>
              <a:rPr sz="2721" b="1" i="1" spc="-11" dirty="0">
                <a:solidFill>
                  <a:srgbClr val="001F5F"/>
                </a:solidFill>
                <a:latin typeface="Times New Roman"/>
                <a:cs typeface="Times New Roman"/>
              </a:rPr>
              <a:t>повышать…, применять…, применять,</a:t>
            </a:r>
            <a:endParaRPr sz="2721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64457" y="3437640"/>
            <a:ext cx="3038389" cy="1270654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 marR="5760">
              <a:spcBef>
                <a:spcPts val="113"/>
              </a:spcBef>
            </a:pPr>
            <a:r>
              <a:rPr sz="2721" b="1" i="1" spc="-11" dirty="0">
                <a:solidFill>
                  <a:srgbClr val="001F5F"/>
                </a:solidFill>
                <a:latin typeface="Times New Roman"/>
                <a:cs typeface="Times New Roman"/>
              </a:rPr>
              <a:t>активизировать…, учитывать…, разнообразить….</a:t>
            </a:r>
            <a:endParaRPr sz="2721">
              <a:latin typeface="Times New Roman"/>
              <a:cs typeface="Times New Roman"/>
            </a:endParaRPr>
          </a:p>
        </p:txBody>
      </p:sp>
      <p:pic>
        <p:nvPicPr>
          <p:cNvPr id="7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03647" y="5770641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077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26332" y="716264"/>
            <a:ext cx="9324685" cy="49443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5087">
              <a:lnSpc>
                <a:spcPts val="2903"/>
              </a:lnSpc>
              <a:tabLst>
                <a:tab pos="1627980" algn="l"/>
              </a:tabLst>
            </a:pPr>
            <a:r>
              <a:rPr sz="2891" spc="-57" dirty="0">
                <a:solidFill>
                  <a:srgbClr val="575F63"/>
                </a:solidFill>
                <a:latin typeface="Georgia"/>
                <a:cs typeface="Georgia"/>
              </a:rPr>
              <a:t>*</a:t>
            </a:r>
            <a:r>
              <a:rPr sz="2891" dirty="0">
                <a:solidFill>
                  <a:srgbClr val="575F63"/>
                </a:solidFill>
                <a:latin typeface="Georgia"/>
                <a:cs typeface="Georgia"/>
              </a:rPr>
              <a:t>	</a:t>
            </a:r>
            <a:r>
              <a:rPr sz="2268" b="1" dirty="0">
                <a:solidFill>
                  <a:srgbClr val="C00000"/>
                </a:solidFill>
                <a:latin typeface="Times New Roman"/>
                <a:cs typeface="Times New Roman"/>
              </a:rPr>
              <a:t>Профессиональные</a:t>
            </a:r>
            <a:r>
              <a:rPr sz="2268" b="1" spc="-7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268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затруднения</a:t>
            </a:r>
            <a:r>
              <a:rPr sz="2268" b="1" spc="-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268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педагогических</a:t>
            </a:r>
            <a:endParaRPr sz="2268" dirty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marL="307451" algn="ctr">
              <a:lnSpc>
                <a:spcPts val="2523"/>
              </a:lnSpc>
            </a:pPr>
            <a:r>
              <a:rPr sz="2268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работников</a:t>
            </a:r>
            <a:r>
              <a:rPr sz="2268" b="1" spc="-9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268" b="1" dirty="0">
                <a:solidFill>
                  <a:srgbClr val="C00000"/>
                </a:solidFill>
                <a:latin typeface="Times New Roman"/>
                <a:cs typeface="Times New Roman"/>
              </a:rPr>
              <a:t>дошкольных</a:t>
            </a:r>
            <a:r>
              <a:rPr sz="2268" b="1" spc="-6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268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образовательных</a:t>
            </a:r>
            <a:r>
              <a:rPr sz="2268" b="1" spc="-79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268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организаций</a:t>
            </a:r>
            <a:endParaRPr sz="2268" dirty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marL="220328" indent="-205928" algn="just">
              <a:lnSpc>
                <a:spcPts val="2999"/>
              </a:lnSpc>
              <a:buClr>
                <a:srgbClr val="575F63"/>
              </a:buClr>
              <a:buSzPct val="130555"/>
              <a:buFont typeface="Georgia"/>
              <a:buChar char="*"/>
              <a:tabLst>
                <a:tab pos="220328" algn="l"/>
              </a:tabLst>
            </a:pP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недостаточное</a:t>
            </a:r>
            <a:r>
              <a:rPr sz="2041" spc="374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знание</a:t>
            </a:r>
            <a:r>
              <a:rPr sz="2041" spc="374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методик</a:t>
            </a:r>
            <a:r>
              <a:rPr sz="2041" spc="38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проведения</a:t>
            </a:r>
            <a:r>
              <a:rPr sz="2041" spc="374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дидактических</a:t>
            </a:r>
            <a:r>
              <a:rPr sz="2041" spc="38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игр</a:t>
            </a:r>
            <a:r>
              <a:rPr sz="2041" spc="369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2041" spc="369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учетом</a:t>
            </a:r>
            <a:endParaRPr sz="2041" dirty="0">
              <a:latin typeface="Times New Roman"/>
              <a:cs typeface="Times New Roman"/>
            </a:endParaRPr>
          </a:p>
          <a:p>
            <a:pPr marL="221048" algn="just">
              <a:lnSpc>
                <a:spcPts val="2387"/>
              </a:lnSpc>
            </a:pP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психофизиологических</a:t>
            </a:r>
            <a:r>
              <a:rPr sz="2041" spc="6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особенностей</a:t>
            </a:r>
            <a:r>
              <a:rPr sz="2041" spc="6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воспитанников;</a:t>
            </a:r>
            <a:endParaRPr sz="2041" dirty="0">
              <a:latin typeface="Times New Roman"/>
              <a:cs typeface="Times New Roman"/>
            </a:endParaRPr>
          </a:p>
          <a:p>
            <a:pPr marL="221048" marR="6480" indent="-207368" algn="just">
              <a:lnSpc>
                <a:spcPct val="95200"/>
              </a:lnSpc>
              <a:spcBef>
                <a:spcPts val="357"/>
              </a:spcBef>
              <a:buSzPct val="130555"/>
              <a:buFont typeface="Georgia"/>
              <a:buChar char="*"/>
              <a:tabLst>
                <a:tab pos="221048" algn="l"/>
                <a:tab pos="285130" algn="l"/>
              </a:tabLst>
            </a:pPr>
            <a:r>
              <a:rPr sz="2041" dirty="0">
                <a:solidFill>
                  <a:srgbClr val="575F63"/>
                </a:solidFill>
                <a:latin typeface="Times New Roman"/>
                <a:cs typeface="Times New Roman"/>
              </a:rPr>
              <a:t>	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недостаточное</a:t>
            </a:r>
            <a:r>
              <a:rPr sz="2041" spc="516" dirty="0">
                <a:solidFill>
                  <a:srgbClr val="001F5F"/>
                </a:solidFill>
                <a:latin typeface="Times New Roman"/>
                <a:cs typeface="Times New Roman"/>
              </a:rPr>
              <a:t>  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владение</a:t>
            </a:r>
            <a:r>
              <a:rPr sz="2041" spc="516" dirty="0">
                <a:solidFill>
                  <a:srgbClr val="001F5F"/>
                </a:solidFill>
                <a:latin typeface="Times New Roman"/>
                <a:cs typeface="Times New Roman"/>
              </a:rPr>
              <a:t>  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приемами</a:t>
            </a:r>
            <a:r>
              <a:rPr sz="2041" spc="516" dirty="0">
                <a:solidFill>
                  <a:srgbClr val="001F5F"/>
                </a:solidFill>
                <a:latin typeface="Times New Roman"/>
                <a:cs typeface="Times New Roman"/>
              </a:rPr>
              <a:t>  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41" spc="516" dirty="0">
                <a:solidFill>
                  <a:srgbClr val="001F5F"/>
                </a:solidFill>
                <a:latin typeface="Times New Roman"/>
                <a:cs typeface="Times New Roman"/>
              </a:rPr>
              <a:t>  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технологиями</a:t>
            </a:r>
            <a:r>
              <a:rPr sz="2041" spc="520" dirty="0">
                <a:solidFill>
                  <a:srgbClr val="001F5F"/>
                </a:solidFill>
                <a:latin typeface="Times New Roman"/>
                <a:cs typeface="Times New Roman"/>
              </a:rPr>
              <a:t>  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формирования </a:t>
            </a:r>
            <a:r>
              <a:rPr sz="2041" spc="-28" dirty="0">
                <a:solidFill>
                  <a:srgbClr val="001F5F"/>
                </a:solidFill>
                <a:latin typeface="Times New Roman"/>
                <a:cs typeface="Times New Roman"/>
              </a:rPr>
              <a:t>познавательно-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речевой</a:t>
            </a:r>
            <a:r>
              <a:rPr sz="2041" spc="23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деятельности</a:t>
            </a:r>
            <a:r>
              <a:rPr sz="2041" spc="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детей;</a:t>
            </a:r>
            <a:endParaRPr sz="2041" dirty="0">
              <a:latin typeface="Times New Roman"/>
              <a:cs typeface="Times New Roman"/>
            </a:endParaRPr>
          </a:p>
          <a:p>
            <a:pPr marL="221048" marR="5760" indent="-207368" algn="just">
              <a:lnSpc>
                <a:spcPct val="97500"/>
              </a:lnSpc>
              <a:spcBef>
                <a:spcPts val="288"/>
              </a:spcBef>
              <a:buSzPct val="130555"/>
              <a:buFont typeface="Georgia"/>
              <a:buChar char="*"/>
              <a:tabLst>
                <a:tab pos="221048" algn="l"/>
                <a:tab pos="285130" algn="l"/>
              </a:tabLst>
            </a:pPr>
            <a:r>
              <a:rPr sz="2041" dirty="0">
                <a:solidFill>
                  <a:srgbClr val="575F63"/>
                </a:solidFill>
                <a:latin typeface="Times New Roman"/>
                <a:cs typeface="Times New Roman"/>
              </a:rPr>
              <a:t>	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недостаточное</a:t>
            </a:r>
            <a:r>
              <a:rPr sz="2041" spc="317" dirty="0">
                <a:solidFill>
                  <a:srgbClr val="001F5F"/>
                </a:solidFill>
                <a:latin typeface="Times New Roman"/>
                <a:cs typeface="Times New Roman"/>
              </a:rPr>
              <a:t>   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знание</a:t>
            </a:r>
            <a:r>
              <a:rPr sz="2041" spc="329" dirty="0">
                <a:solidFill>
                  <a:srgbClr val="001F5F"/>
                </a:solidFill>
                <a:latin typeface="Times New Roman"/>
                <a:cs typeface="Times New Roman"/>
              </a:rPr>
              <a:t>   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методик</a:t>
            </a:r>
            <a:r>
              <a:rPr sz="2041" spc="329" dirty="0">
                <a:solidFill>
                  <a:srgbClr val="001F5F"/>
                </a:solidFill>
                <a:latin typeface="Times New Roman"/>
                <a:cs typeface="Times New Roman"/>
              </a:rPr>
              <a:t>   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организации</a:t>
            </a:r>
            <a:r>
              <a:rPr sz="2041" spc="329" dirty="0">
                <a:solidFill>
                  <a:srgbClr val="001F5F"/>
                </a:solidFill>
                <a:latin typeface="Times New Roman"/>
                <a:cs typeface="Times New Roman"/>
              </a:rPr>
              <a:t>   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видов</a:t>
            </a:r>
            <a:r>
              <a:rPr sz="2041" spc="335" dirty="0">
                <a:solidFill>
                  <a:srgbClr val="001F5F"/>
                </a:solidFill>
                <a:latin typeface="Times New Roman"/>
                <a:cs typeface="Times New Roman"/>
              </a:rPr>
              <a:t>   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деятельности,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осуществляемых</a:t>
            </a:r>
            <a:r>
              <a:rPr sz="2041" spc="4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041" spc="4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раннем</a:t>
            </a:r>
            <a:r>
              <a:rPr sz="2041" spc="4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41" spc="34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дошкольном</a:t>
            </a:r>
            <a:r>
              <a:rPr sz="2041" spc="4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возрасте,</a:t>
            </a:r>
            <a:r>
              <a:rPr sz="2041" spc="4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041" spc="4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том</a:t>
            </a:r>
            <a:r>
              <a:rPr sz="2041" spc="51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числе</a:t>
            </a:r>
            <a:r>
              <a:rPr sz="2041" spc="4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совместной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деятельности</a:t>
            </a:r>
            <a:r>
              <a:rPr sz="2041" spc="-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взрослых и</a:t>
            </a:r>
            <a:r>
              <a:rPr sz="2041" spc="-23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детей;</a:t>
            </a:r>
            <a:endParaRPr sz="2041" dirty="0">
              <a:latin typeface="Times New Roman"/>
              <a:cs typeface="Times New Roman"/>
            </a:endParaRPr>
          </a:p>
          <a:p>
            <a:pPr marL="219608" marR="7920" indent="-205928" algn="just">
              <a:lnSpc>
                <a:spcPct val="95200"/>
              </a:lnSpc>
              <a:spcBef>
                <a:spcPts val="363"/>
              </a:spcBef>
              <a:buClr>
                <a:srgbClr val="575F63"/>
              </a:buClr>
              <a:buSzPct val="130555"/>
              <a:buFont typeface="Georgia"/>
              <a:buChar char="*"/>
              <a:tabLst>
                <a:tab pos="221048" algn="l"/>
              </a:tabLst>
            </a:pP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недостаточное</a:t>
            </a:r>
            <a:r>
              <a:rPr sz="2041" spc="2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знание</a:t>
            </a:r>
            <a:r>
              <a:rPr sz="2041" spc="31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подходов,</a:t>
            </a:r>
            <a:r>
              <a:rPr sz="2041" spc="3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позволяющих</a:t>
            </a:r>
            <a:r>
              <a:rPr sz="2041" spc="306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наиболее</a:t>
            </a:r>
            <a:r>
              <a:rPr sz="2041" spc="306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эффективно</a:t>
            </a:r>
            <a:r>
              <a:rPr sz="2041" spc="306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развивать 	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активность,</a:t>
            </a:r>
            <a:r>
              <a:rPr sz="204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самостоятельность</a:t>
            </a:r>
            <a:r>
              <a:rPr sz="204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41" spc="-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самодеятельность</a:t>
            </a:r>
            <a:r>
              <a:rPr sz="204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ребенка;</a:t>
            </a:r>
            <a:endParaRPr sz="2041" dirty="0">
              <a:latin typeface="Times New Roman"/>
              <a:cs typeface="Times New Roman"/>
            </a:endParaRPr>
          </a:p>
          <a:p>
            <a:pPr marL="219608" marR="5760" indent="-205928" algn="just">
              <a:lnSpc>
                <a:spcPct val="97600"/>
              </a:lnSpc>
              <a:spcBef>
                <a:spcPts val="283"/>
              </a:spcBef>
              <a:buClr>
                <a:srgbClr val="575F63"/>
              </a:buClr>
              <a:buSzPct val="130555"/>
              <a:buFont typeface="Georgia"/>
              <a:buChar char="*"/>
              <a:tabLst>
                <a:tab pos="221048" algn="l"/>
              </a:tabLst>
            </a:pP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затруднения</a:t>
            </a:r>
            <a:r>
              <a:rPr sz="2041" spc="57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041" spc="51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проектировании</a:t>
            </a:r>
            <a:r>
              <a:rPr sz="2041" spc="62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индивидуального</a:t>
            </a:r>
            <a:r>
              <a:rPr sz="2041" spc="57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маршрута</a:t>
            </a:r>
            <a:r>
              <a:rPr sz="2041" spc="68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развития</a:t>
            </a:r>
            <a:r>
              <a:rPr sz="2041" spc="4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ребенка 	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дошкольного</a:t>
            </a:r>
            <a:r>
              <a:rPr sz="2041" spc="210" dirty="0">
                <a:solidFill>
                  <a:srgbClr val="001F5F"/>
                </a:solidFill>
                <a:latin typeface="Times New Roman"/>
                <a:cs typeface="Times New Roman"/>
              </a:rPr>
              <a:t>  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возраста</a:t>
            </a:r>
            <a:r>
              <a:rPr sz="2041" spc="210" dirty="0">
                <a:solidFill>
                  <a:srgbClr val="001F5F"/>
                </a:solidFill>
                <a:latin typeface="Times New Roman"/>
                <a:cs typeface="Times New Roman"/>
              </a:rPr>
              <a:t>  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на</a:t>
            </a:r>
            <a:r>
              <a:rPr sz="2041" spc="204" dirty="0">
                <a:solidFill>
                  <a:srgbClr val="001F5F"/>
                </a:solidFill>
                <a:latin typeface="Times New Roman"/>
                <a:cs typeface="Times New Roman"/>
              </a:rPr>
              <a:t>  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основе</a:t>
            </a:r>
            <a:r>
              <a:rPr sz="2041" spc="210" dirty="0">
                <a:solidFill>
                  <a:srgbClr val="001F5F"/>
                </a:solidFill>
                <a:latin typeface="Times New Roman"/>
                <a:cs typeface="Times New Roman"/>
              </a:rPr>
              <a:t>  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результатов</a:t>
            </a:r>
            <a:r>
              <a:rPr sz="2041" spc="561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психологопедагогического 	мониторинга;</a:t>
            </a:r>
            <a:endParaRPr sz="2041" dirty="0">
              <a:latin typeface="Times New Roman"/>
              <a:cs typeface="Times New Roman"/>
            </a:endParaRPr>
          </a:p>
          <a:p>
            <a:pPr marL="220328" indent="-205928" algn="just">
              <a:spcBef>
                <a:spcPts val="204"/>
              </a:spcBef>
              <a:buClr>
                <a:srgbClr val="575F63"/>
              </a:buClr>
              <a:buSzPct val="130555"/>
              <a:buFont typeface="Georgia"/>
              <a:buChar char="*"/>
              <a:tabLst>
                <a:tab pos="220328" algn="l"/>
              </a:tabLst>
            </a:pP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затруднения</a:t>
            </a:r>
            <a:r>
              <a:rPr sz="2041" spc="-62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041" spc="-2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проектировании</a:t>
            </a:r>
            <a:r>
              <a:rPr sz="2041" spc="-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процесса</a:t>
            </a:r>
            <a:r>
              <a:rPr sz="2041" spc="-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мониторинга</a:t>
            </a:r>
            <a:r>
              <a:rPr sz="2041" spc="-2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музыкального</a:t>
            </a:r>
            <a:r>
              <a:rPr sz="204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развития.</a:t>
            </a:r>
            <a:endParaRPr sz="2041" dirty="0">
              <a:latin typeface="Times New Roman"/>
              <a:cs typeface="Times New Roman"/>
            </a:endParaRPr>
          </a:p>
        </p:txBody>
      </p:sp>
      <p:pic>
        <p:nvPicPr>
          <p:cNvPr id="6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03647" y="5770641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584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52625" y="744173"/>
            <a:ext cx="3072949" cy="781716"/>
          </a:xfrm>
          <a:prstGeom prst="rect">
            <a:avLst/>
          </a:prstGeom>
        </p:spPr>
        <p:txBody>
          <a:bodyPr vert="horz" wrap="square" lIns="0" tIns="13680" rIns="0" bIns="0" rtlCol="0" anchor="ctr">
            <a:spAutoFit/>
          </a:bodyPr>
          <a:lstStyle/>
          <a:p>
            <a:pPr marL="14401">
              <a:lnSpc>
                <a:spcPct val="100000"/>
              </a:lnSpc>
              <a:spcBef>
                <a:spcPts val="108"/>
              </a:spcBef>
            </a:pPr>
            <a:r>
              <a:rPr sz="249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</a:t>
            </a:r>
            <a:r>
              <a:rPr sz="2495" b="1" spc="272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95" b="1" spc="-28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endParaRPr sz="2495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401">
              <a:lnSpc>
                <a:spcPct val="100000"/>
              </a:lnSpc>
            </a:pPr>
            <a:r>
              <a:rPr sz="2495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Порядка</a:t>
            </a:r>
            <a:r>
              <a:rPr sz="2495" b="1" spc="312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95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аттестации</a:t>
            </a:r>
            <a:endParaRPr sz="2495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9270" y="1494385"/>
            <a:ext cx="7261174" cy="2680634"/>
          </a:xfrm>
          <a:prstGeom prst="rect">
            <a:avLst/>
          </a:prstGeom>
        </p:spPr>
        <p:txBody>
          <a:bodyPr vert="horz" wrap="square" lIns="0" tIns="13680" rIns="0" bIns="0" rtlCol="0">
            <a:spAutoFit/>
          </a:bodyPr>
          <a:lstStyle/>
          <a:p>
            <a:pPr marL="95764">
              <a:spcBef>
                <a:spcPts val="108"/>
              </a:spcBef>
            </a:pPr>
            <a:r>
              <a:rPr sz="2495" b="1" i="1" dirty="0">
                <a:solidFill>
                  <a:srgbClr val="C00000"/>
                </a:solidFill>
                <a:latin typeface="Times New Roman"/>
                <a:cs typeface="Times New Roman"/>
              </a:rPr>
              <a:t>Не</a:t>
            </a:r>
            <a:r>
              <a:rPr sz="2495" b="1" i="1" spc="22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b="1" i="1" dirty="0">
                <a:solidFill>
                  <a:srgbClr val="C00000"/>
                </a:solidFill>
                <a:latin typeface="Times New Roman"/>
                <a:cs typeface="Times New Roman"/>
              </a:rPr>
              <a:t>подлежат</a:t>
            </a:r>
            <a:r>
              <a:rPr sz="2495" b="1" i="1" spc="227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b="1" i="1" dirty="0">
                <a:solidFill>
                  <a:srgbClr val="C00000"/>
                </a:solidFill>
                <a:latin typeface="Times New Roman"/>
                <a:cs typeface="Times New Roman"/>
              </a:rPr>
              <a:t>аттестации</a:t>
            </a:r>
            <a:r>
              <a:rPr sz="2495" b="1" i="1" spc="2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b="1" i="1" dirty="0">
                <a:solidFill>
                  <a:srgbClr val="C00000"/>
                </a:solidFill>
                <a:latin typeface="Times New Roman"/>
                <a:cs typeface="Times New Roman"/>
              </a:rPr>
              <a:t>на</a:t>
            </a:r>
            <a:r>
              <a:rPr sz="2495" b="1" i="1" spc="2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b="1" i="1" dirty="0">
                <a:solidFill>
                  <a:srgbClr val="C00000"/>
                </a:solidFill>
                <a:latin typeface="Times New Roman"/>
                <a:cs typeface="Times New Roman"/>
              </a:rPr>
              <a:t>СЗД</a:t>
            </a:r>
            <a:r>
              <a:rPr sz="2495" b="1" i="1" spc="22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b="1" i="1" spc="-11" dirty="0">
                <a:solidFill>
                  <a:srgbClr val="C00000"/>
                </a:solidFill>
                <a:latin typeface="Times New Roman"/>
                <a:cs typeface="Times New Roman"/>
              </a:rPr>
              <a:t>работники:</a:t>
            </a:r>
            <a:endParaRPr sz="2495" dirty="0">
              <a:latin typeface="Times New Roman"/>
              <a:cs typeface="Times New Roman"/>
            </a:endParaRPr>
          </a:p>
          <a:p>
            <a:pPr>
              <a:spcBef>
                <a:spcPts val="1004"/>
              </a:spcBef>
            </a:pPr>
            <a:endParaRPr sz="2495" dirty="0">
              <a:latin typeface="Times New Roman"/>
              <a:cs typeface="Times New Roman"/>
            </a:endParaRPr>
          </a:p>
          <a:p>
            <a:pPr marL="335532" indent="-321132">
              <a:buClr>
                <a:srgbClr val="575F63"/>
              </a:buClr>
              <a:buSzPct val="130000"/>
              <a:buFont typeface="Arial MT"/>
              <a:buChar char="•"/>
              <a:tabLst>
                <a:tab pos="335532" algn="l"/>
              </a:tabLst>
            </a:pPr>
            <a:r>
              <a:rPr sz="2268" dirty="0">
                <a:solidFill>
                  <a:srgbClr val="224270"/>
                </a:solidFill>
                <a:latin typeface="Times New Roman"/>
                <a:cs typeface="Times New Roman"/>
              </a:rPr>
              <a:t>имеющие</a:t>
            </a:r>
            <a:r>
              <a:rPr sz="2268" spc="-74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spc="-11" dirty="0">
                <a:solidFill>
                  <a:srgbClr val="224270"/>
                </a:solidFill>
                <a:latin typeface="Times New Roman"/>
                <a:cs typeface="Times New Roman"/>
              </a:rPr>
              <a:t>квалификационные</a:t>
            </a:r>
            <a:r>
              <a:rPr sz="2268" spc="11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spc="-11" dirty="0">
                <a:solidFill>
                  <a:srgbClr val="224270"/>
                </a:solidFill>
                <a:latin typeface="Times New Roman"/>
                <a:cs typeface="Times New Roman"/>
              </a:rPr>
              <a:t>категории;</a:t>
            </a:r>
            <a:endParaRPr sz="2268" dirty="0">
              <a:latin typeface="Times New Roman"/>
              <a:cs typeface="Times New Roman"/>
            </a:endParaRPr>
          </a:p>
          <a:p>
            <a:pPr>
              <a:spcBef>
                <a:spcPts val="113"/>
              </a:spcBef>
              <a:buClr>
                <a:srgbClr val="575F63"/>
              </a:buClr>
              <a:buFont typeface="Arial MT"/>
              <a:buChar char="•"/>
            </a:pPr>
            <a:endParaRPr sz="2268" dirty="0">
              <a:latin typeface="Times New Roman"/>
              <a:cs typeface="Times New Roman"/>
            </a:endParaRPr>
          </a:p>
          <a:p>
            <a:pPr marL="335532" indent="-321132">
              <a:buClr>
                <a:srgbClr val="575F63"/>
              </a:buClr>
              <a:buSzPct val="130000"/>
              <a:buFont typeface="Arial MT"/>
              <a:buChar char="•"/>
              <a:tabLst>
                <a:tab pos="335532" algn="l"/>
              </a:tabLst>
            </a:pPr>
            <a:r>
              <a:rPr sz="2268" dirty="0">
                <a:solidFill>
                  <a:srgbClr val="224270"/>
                </a:solidFill>
                <a:latin typeface="Times New Roman"/>
                <a:cs typeface="Times New Roman"/>
              </a:rPr>
              <a:t>проработавшие</a:t>
            </a:r>
            <a:r>
              <a:rPr sz="2268" spc="-57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224270"/>
                </a:solidFill>
                <a:latin typeface="Times New Roman"/>
                <a:cs typeface="Times New Roman"/>
              </a:rPr>
              <a:t>в</a:t>
            </a:r>
            <a:r>
              <a:rPr sz="2268" spc="-6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224270"/>
                </a:solidFill>
                <a:latin typeface="Times New Roman"/>
                <a:cs typeface="Times New Roman"/>
              </a:rPr>
              <a:t>должности</a:t>
            </a:r>
            <a:r>
              <a:rPr sz="2268" spc="-17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224270"/>
                </a:solidFill>
                <a:latin typeface="Times New Roman"/>
                <a:cs typeface="Times New Roman"/>
              </a:rPr>
              <a:t>менее</a:t>
            </a:r>
            <a:r>
              <a:rPr sz="2268" spc="-28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224270"/>
                </a:solidFill>
                <a:latin typeface="Times New Roman"/>
                <a:cs typeface="Times New Roman"/>
              </a:rPr>
              <a:t>2</a:t>
            </a:r>
            <a:r>
              <a:rPr sz="2268" spc="-23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224270"/>
                </a:solidFill>
                <a:latin typeface="Times New Roman"/>
                <a:cs typeface="Times New Roman"/>
              </a:rPr>
              <a:t>лет</a:t>
            </a:r>
            <a:r>
              <a:rPr sz="2268" spc="-17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224270"/>
                </a:solidFill>
                <a:latin typeface="Times New Roman"/>
                <a:cs typeface="Times New Roman"/>
              </a:rPr>
              <a:t>в</a:t>
            </a:r>
            <a:r>
              <a:rPr sz="2268" spc="-6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spc="-11" dirty="0">
                <a:solidFill>
                  <a:srgbClr val="C00000"/>
                </a:solidFill>
                <a:latin typeface="Times New Roman"/>
                <a:cs typeface="Times New Roman"/>
              </a:rPr>
              <a:t>организации;</a:t>
            </a:r>
            <a:endParaRPr sz="2268" dirty="0">
              <a:latin typeface="Times New Roman"/>
              <a:cs typeface="Times New Roman"/>
            </a:endParaRPr>
          </a:p>
          <a:p>
            <a:pPr>
              <a:spcBef>
                <a:spcPts val="119"/>
              </a:spcBef>
              <a:buClr>
                <a:srgbClr val="575F63"/>
              </a:buClr>
              <a:buFont typeface="Arial MT"/>
              <a:buChar char="•"/>
            </a:pPr>
            <a:endParaRPr sz="2268" dirty="0">
              <a:latin typeface="Times New Roman"/>
              <a:cs typeface="Times New Roman"/>
            </a:endParaRPr>
          </a:p>
          <a:p>
            <a:pPr marL="335532" indent="-321132">
              <a:buClr>
                <a:srgbClr val="575F63"/>
              </a:buClr>
              <a:buSzPct val="130000"/>
              <a:buFont typeface="Arial MT"/>
              <a:buChar char="•"/>
              <a:tabLst>
                <a:tab pos="335532" algn="l"/>
              </a:tabLst>
            </a:pPr>
            <a:r>
              <a:rPr sz="2268" dirty="0">
                <a:solidFill>
                  <a:srgbClr val="224270"/>
                </a:solidFill>
                <a:latin typeface="Times New Roman"/>
                <a:cs typeface="Times New Roman"/>
              </a:rPr>
              <a:t>беременные</a:t>
            </a:r>
            <a:r>
              <a:rPr sz="2268" spc="-51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spc="-11" dirty="0">
                <a:solidFill>
                  <a:srgbClr val="224270"/>
                </a:solidFill>
                <a:latin typeface="Times New Roman"/>
                <a:cs typeface="Times New Roman"/>
              </a:rPr>
              <a:t>женщины</a:t>
            </a:r>
            <a:r>
              <a:rPr sz="2268" spc="-23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224270"/>
                </a:solidFill>
                <a:latin typeface="Times New Roman"/>
                <a:cs typeface="Times New Roman"/>
              </a:rPr>
              <a:t>либо</a:t>
            </a:r>
            <a:r>
              <a:rPr sz="2268" spc="-28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spc="-11" dirty="0">
                <a:solidFill>
                  <a:srgbClr val="224270"/>
                </a:solidFill>
                <a:latin typeface="Times New Roman"/>
                <a:cs typeface="Times New Roman"/>
              </a:rPr>
              <a:t>находящиеся</a:t>
            </a:r>
            <a:r>
              <a:rPr sz="2268" spc="-57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224270"/>
                </a:solidFill>
                <a:latin typeface="Times New Roman"/>
                <a:cs typeface="Times New Roman"/>
              </a:rPr>
              <a:t>в</a:t>
            </a:r>
            <a:r>
              <a:rPr sz="2268" spc="-34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spc="-11" dirty="0">
                <a:solidFill>
                  <a:srgbClr val="224270"/>
                </a:solidFill>
                <a:latin typeface="Times New Roman"/>
                <a:cs typeface="Times New Roman"/>
              </a:rPr>
              <a:t>отпуске</a:t>
            </a:r>
            <a:endParaRPr sz="2268" dirty="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22558" y="4100470"/>
            <a:ext cx="8008531" cy="712552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>
              <a:spcBef>
                <a:spcPts val="113"/>
              </a:spcBef>
            </a:pPr>
            <a:r>
              <a:rPr sz="2268" dirty="0">
                <a:solidFill>
                  <a:srgbClr val="224270"/>
                </a:solidFill>
                <a:latin typeface="Times New Roman"/>
                <a:cs typeface="Times New Roman"/>
              </a:rPr>
              <a:t>по</a:t>
            </a:r>
            <a:r>
              <a:rPr sz="2268" spc="-17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224270"/>
                </a:solidFill>
                <a:latin typeface="Times New Roman"/>
                <a:cs typeface="Times New Roman"/>
              </a:rPr>
              <a:t>беременности</a:t>
            </a:r>
            <a:r>
              <a:rPr sz="2268" spc="499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224270"/>
                </a:solidFill>
                <a:latin typeface="Times New Roman"/>
                <a:cs typeface="Times New Roman"/>
              </a:rPr>
              <a:t>и</a:t>
            </a:r>
            <a:r>
              <a:rPr sz="2268" spc="-23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224270"/>
                </a:solidFill>
                <a:latin typeface="Times New Roman"/>
                <a:cs typeface="Times New Roman"/>
              </a:rPr>
              <a:t>родам</a:t>
            </a:r>
            <a:r>
              <a:rPr sz="2268" spc="-57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224270"/>
                </a:solidFill>
                <a:latin typeface="Times New Roman"/>
                <a:cs typeface="Times New Roman"/>
              </a:rPr>
              <a:t>или</a:t>
            </a:r>
            <a:r>
              <a:rPr sz="2268" spc="-17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224270"/>
                </a:solidFill>
                <a:latin typeface="Times New Roman"/>
                <a:cs typeface="Times New Roman"/>
              </a:rPr>
              <a:t>по</a:t>
            </a:r>
            <a:r>
              <a:rPr sz="2268" spc="-17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spc="-11" dirty="0">
                <a:solidFill>
                  <a:srgbClr val="224270"/>
                </a:solidFill>
                <a:latin typeface="Times New Roman"/>
                <a:cs typeface="Times New Roman"/>
              </a:rPr>
              <a:t>уходу</a:t>
            </a:r>
            <a:r>
              <a:rPr sz="2268" spc="-51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224270"/>
                </a:solidFill>
                <a:latin typeface="Times New Roman"/>
                <a:cs typeface="Times New Roman"/>
              </a:rPr>
              <a:t>за</a:t>
            </a:r>
            <a:r>
              <a:rPr sz="2268" spc="-34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spc="-23" dirty="0">
                <a:solidFill>
                  <a:srgbClr val="224270"/>
                </a:solidFill>
                <a:latin typeface="Times New Roman"/>
                <a:cs typeface="Times New Roman"/>
              </a:rPr>
              <a:t>ребенком</a:t>
            </a:r>
            <a:r>
              <a:rPr sz="2268" spc="-57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224270"/>
                </a:solidFill>
                <a:latin typeface="Times New Roman"/>
                <a:cs typeface="Times New Roman"/>
              </a:rPr>
              <a:t>до</a:t>
            </a:r>
            <a:r>
              <a:rPr sz="2268" spc="-40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dirty="0">
                <a:solidFill>
                  <a:srgbClr val="224270"/>
                </a:solidFill>
                <a:latin typeface="Times New Roman"/>
                <a:cs typeface="Times New Roman"/>
              </a:rPr>
              <a:t>3-х</a:t>
            </a:r>
            <a:r>
              <a:rPr sz="2268" spc="-40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spc="-23" dirty="0">
                <a:solidFill>
                  <a:srgbClr val="224270"/>
                </a:solidFill>
                <a:latin typeface="Times New Roman"/>
                <a:cs typeface="Times New Roman"/>
              </a:rPr>
              <a:t>лет;</a:t>
            </a:r>
            <a:endParaRPr sz="2268">
              <a:latin typeface="Times New Roman"/>
              <a:cs typeface="Times New Roman"/>
            </a:endParaRPr>
          </a:p>
          <a:p>
            <a:pPr marL="14401">
              <a:tabLst>
                <a:tab pos="527779" algn="l"/>
                <a:tab pos="3649094" algn="l"/>
                <a:tab pos="4063830" algn="l"/>
                <a:tab pos="5551404" algn="l"/>
                <a:tab pos="6630724" algn="l"/>
                <a:tab pos="7316189" algn="l"/>
              </a:tabLst>
            </a:pPr>
            <a:r>
              <a:rPr sz="2268" i="1" spc="-28" dirty="0">
                <a:solidFill>
                  <a:srgbClr val="006FC0"/>
                </a:solidFill>
                <a:latin typeface="Times New Roman"/>
                <a:cs typeface="Times New Roman"/>
              </a:rPr>
              <a:t>(их</a:t>
            </a:r>
            <a:r>
              <a:rPr sz="2268" i="1" dirty="0">
                <a:solidFill>
                  <a:srgbClr val="006FC0"/>
                </a:solidFill>
                <a:latin typeface="Times New Roman"/>
                <a:cs typeface="Times New Roman"/>
              </a:rPr>
              <a:t>	аттестация</a:t>
            </a:r>
            <a:r>
              <a:rPr sz="2268" i="1" spc="44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68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возможна</a:t>
            </a:r>
            <a:r>
              <a:rPr sz="2268" i="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268" i="1" spc="-28" dirty="0">
                <a:solidFill>
                  <a:srgbClr val="006FC0"/>
                </a:solidFill>
                <a:latin typeface="Times New Roman"/>
                <a:cs typeface="Times New Roman"/>
              </a:rPr>
              <a:t>не</a:t>
            </a:r>
            <a:r>
              <a:rPr sz="2268" i="1" dirty="0">
                <a:solidFill>
                  <a:srgbClr val="006FC0"/>
                </a:solidFill>
                <a:latin typeface="Times New Roman"/>
                <a:cs typeface="Times New Roman"/>
              </a:rPr>
              <a:t>	ранее,</a:t>
            </a:r>
            <a:r>
              <a:rPr sz="2268" i="1" spc="544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68" i="1" spc="-28" dirty="0">
                <a:solidFill>
                  <a:srgbClr val="006FC0"/>
                </a:solidFill>
                <a:latin typeface="Times New Roman"/>
                <a:cs typeface="Times New Roman"/>
              </a:rPr>
              <a:t>чем</a:t>
            </a:r>
            <a:r>
              <a:rPr sz="2268" i="1" dirty="0">
                <a:solidFill>
                  <a:srgbClr val="006FC0"/>
                </a:solidFill>
                <a:latin typeface="Times New Roman"/>
                <a:cs typeface="Times New Roman"/>
              </a:rPr>
              <a:t>	через</a:t>
            </a:r>
            <a:r>
              <a:rPr sz="2268" i="1" spc="5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68" i="1" spc="-57" dirty="0">
                <a:solidFill>
                  <a:srgbClr val="006FC0"/>
                </a:solidFill>
                <a:latin typeface="Times New Roman"/>
                <a:cs typeface="Times New Roman"/>
              </a:rPr>
              <a:t>2</a:t>
            </a:r>
            <a:r>
              <a:rPr sz="2268" i="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268" i="1" spc="-23" dirty="0">
                <a:solidFill>
                  <a:srgbClr val="006FC0"/>
                </a:solidFill>
                <a:latin typeface="Times New Roman"/>
                <a:cs typeface="Times New Roman"/>
              </a:rPr>
              <a:t>года</a:t>
            </a:r>
            <a:r>
              <a:rPr sz="2268" i="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268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после</a:t>
            </a:r>
            <a:endParaRPr sz="2268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590721" y="4446069"/>
            <a:ext cx="1589754" cy="363547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14401">
              <a:spcBef>
                <a:spcPts val="113"/>
              </a:spcBef>
              <a:tabLst>
                <a:tab pos="430576" algn="l"/>
                <a:tab pos="1446533" algn="l"/>
              </a:tabLst>
            </a:pPr>
            <a:r>
              <a:rPr sz="2268" i="1" spc="-28" dirty="0">
                <a:solidFill>
                  <a:srgbClr val="006FC0"/>
                </a:solidFill>
                <a:latin typeface="Times New Roman"/>
                <a:cs typeface="Times New Roman"/>
              </a:rPr>
              <a:t>их</a:t>
            </a:r>
            <a:r>
              <a:rPr sz="2268" i="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268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выхода</a:t>
            </a:r>
            <a:r>
              <a:rPr sz="2268" i="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2268" i="1" spc="-57" dirty="0">
                <a:solidFill>
                  <a:srgbClr val="006FC0"/>
                </a:solidFill>
                <a:latin typeface="Times New Roman"/>
                <a:cs typeface="Times New Roman"/>
              </a:rPr>
              <a:t>с</a:t>
            </a:r>
            <a:endParaRPr sz="2268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70718" y="4791638"/>
            <a:ext cx="9910044" cy="1411291"/>
          </a:xfrm>
          <a:prstGeom prst="rect">
            <a:avLst/>
          </a:prstGeom>
        </p:spPr>
        <p:txBody>
          <a:bodyPr vert="horz" wrap="square" lIns="0" tIns="15120" rIns="0" bIns="0" rtlCol="0">
            <a:spAutoFit/>
          </a:bodyPr>
          <a:lstStyle/>
          <a:p>
            <a:pPr marL="65522">
              <a:spcBef>
                <a:spcPts val="119"/>
              </a:spcBef>
            </a:pPr>
            <a:r>
              <a:rPr sz="2268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отпуска)</a:t>
            </a:r>
            <a:endParaRPr sz="2268">
              <a:latin typeface="Times New Roman"/>
              <a:cs typeface="Times New Roman"/>
            </a:endParaRPr>
          </a:p>
          <a:p>
            <a:pPr marL="403215" marR="5760" indent="-389534">
              <a:buClr>
                <a:srgbClr val="575F63"/>
              </a:buClr>
              <a:buSzPct val="130000"/>
              <a:buFont typeface="Arial MT"/>
              <a:buChar char="•"/>
              <a:tabLst>
                <a:tab pos="403215" algn="l"/>
                <a:tab pos="2746901" algn="l"/>
                <a:tab pos="3268920" algn="l"/>
                <a:tab pos="4516725" algn="l"/>
                <a:tab pos="5456361" algn="l"/>
                <a:tab pos="6623524" algn="l"/>
                <a:tab pos="7247067" algn="l"/>
                <a:tab pos="8486231" algn="l"/>
                <a:tab pos="8863526" algn="l"/>
                <a:tab pos="9767159" algn="l"/>
              </a:tabLst>
            </a:pPr>
            <a:r>
              <a:rPr sz="2268" spc="-11" dirty="0">
                <a:solidFill>
                  <a:srgbClr val="224270"/>
                </a:solidFill>
                <a:latin typeface="Times New Roman"/>
                <a:cs typeface="Times New Roman"/>
              </a:rPr>
              <a:t>отсутствовавшие</a:t>
            </a:r>
            <a:r>
              <a:rPr sz="2268" dirty="0">
                <a:solidFill>
                  <a:srgbClr val="224270"/>
                </a:solidFill>
                <a:latin typeface="Times New Roman"/>
                <a:cs typeface="Times New Roman"/>
              </a:rPr>
              <a:t>	</a:t>
            </a:r>
            <a:r>
              <a:rPr sz="2268" spc="-28" dirty="0">
                <a:solidFill>
                  <a:srgbClr val="224270"/>
                </a:solidFill>
                <a:latin typeface="Times New Roman"/>
                <a:cs typeface="Times New Roman"/>
              </a:rPr>
              <a:t>на</a:t>
            </a:r>
            <a:r>
              <a:rPr sz="2268" dirty="0">
                <a:solidFill>
                  <a:srgbClr val="224270"/>
                </a:solidFill>
                <a:latin typeface="Times New Roman"/>
                <a:cs typeface="Times New Roman"/>
              </a:rPr>
              <a:t>	</a:t>
            </a:r>
            <a:r>
              <a:rPr sz="2268" spc="-11" dirty="0">
                <a:solidFill>
                  <a:srgbClr val="224270"/>
                </a:solidFill>
                <a:latin typeface="Times New Roman"/>
                <a:cs typeface="Times New Roman"/>
              </a:rPr>
              <a:t>рабочем</a:t>
            </a:r>
            <a:r>
              <a:rPr sz="2268" dirty="0">
                <a:solidFill>
                  <a:srgbClr val="224270"/>
                </a:solidFill>
                <a:latin typeface="Times New Roman"/>
                <a:cs typeface="Times New Roman"/>
              </a:rPr>
              <a:t>	</a:t>
            </a:r>
            <a:r>
              <a:rPr sz="2268" spc="-11" dirty="0">
                <a:solidFill>
                  <a:srgbClr val="224270"/>
                </a:solidFill>
                <a:latin typeface="Times New Roman"/>
                <a:cs typeface="Times New Roman"/>
              </a:rPr>
              <a:t>месте</a:t>
            </a:r>
            <a:r>
              <a:rPr sz="2268" dirty="0">
                <a:solidFill>
                  <a:srgbClr val="224270"/>
                </a:solidFill>
                <a:latin typeface="Times New Roman"/>
                <a:cs typeface="Times New Roman"/>
              </a:rPr>
              <a:t>	</a:t>
            </a:r>
            <a:r>
              <a:rPr sz="2268" spc="-11" dirty="0">
                <a:solidFill>
                  <a:srgbClr val="224270"/>
                </a:solidFill>
                <a:latin typeface="Times New Roman"/>
                <a:cs typeface="Times New Roman"/>
              </a:rPr>
              <a:t>более</a:t>
            </a:r>
            <a:r>
              <a:rPr sz="2268" dirty="0">
                <a:solidFill>
                  <a:srgbClr val="224270"/>
                </a:solidFill>
                <a:latin typeface="Times New Roman"/>
                <a:cs typeface="Times New Roman"/>
              </a:rPr>
              <a:t>	</a:t>
            </a:r>
            <a:r>
              <a:rPr sz="2268" spc="-11" dirty="0">
                <a:solidFill>
                  <a:srgbClr val="224270"/>
                </a:solidFill>
                <a:latin typeface="Times New Roman"/>
                <a:cs typeface="Times New Roman"/>
              </a:rPr>
              <a:t>4-</a:t>
            </a:r>
            <a:r>
              <a:rPr sz="2268" spc="-57" dirty="0">
                <a:solidFill>
                  <a:srgbClr val="224270"/>
                </a:solidFill>
                <a:latin typeface="Times New Roman"/>
                <a:cs typeface="Times New Roman"/>
              </a:rPr>
              <a:t>х</a:t>
            </a:r>
            <a:r>
              <a:rPr sz="2268" dirty="0">
                <a:solidFill>
                  <a:srgbClr val="224270"/>
                </a:solidFill>
                <a:latin typeface="Times New Roman"/>
                <a:cs typeface="Times New Roman"/>
              </a:rPr>
              <a:t>	</a:t>
            </a:r>
            <a:r>
              <a:rPr sz="2268" spc="-11" dirty="0">
                <a:solidFill>
                  <a:srgbClr val="224270"/>
                </a:solidFill>
                <a:latin typeface="Times New Roman"/>
                <a:cs typeface="Times New Roman"/>
              </a:rPr>
              <a:t>месяцев</a:t>
            </a:r>
            <a:r>
              <a:rPr sz="2268" dirty="0">
                <a:solidFill>
                  <a:srgbClr val="224270"/>
                </a:solidFill>
                <a:latin typeface="Times New Roman"/>
                <a:cs typeface="Times New Roman"/>
              </a:rPr>
              <a:t>	</a:t>
            </a:r>
            <a:r>
              <a:rPr sz="2268" spc="-57" dirty="0">
                <a:solidFill>
                  <a:srgbClr val="224270"/>
                </a:solidFill>
                <a:latin typeface="Times New Roman"/>
                <a:cs typeface="Times New Roman"/>
              </a:rPr>
              <a:t>в</a:t>
            </a:r>
            <a:r>
              <a:rPr sz="2268" dirty="0">
                <a:solidFill>
                  <a:srgbClr val="224270"/>
                </a:solidFill>
                <a:latin typeface="Times New Roman"/>
                <a:cs typeface="Times New Roman"/>
              </a:rPr>
              <a:t>	</a:t>
            </a:r>
            <a:r>
              <a:rPr sz="2268" spc="-11" dirty="0">
                <a:solidFill>
                  <a:srgbClr val="224270"/>
                </a:solidFill>
                <a:latin typeface="Times New Roman"/>
                <a:cs typeface="Times New Roman"/>
              </a:rPr>
              <a:t>связи</a:t>
            </a:r>
            <a:r>
              <a:rPr sz="2268" dirty="0">
                <a:solidFill>
                  <a:srgbClr val="224270"/>
                </a:solidFill>
                <a:latin typeface="Times New Roman"/>
                <a:cs typeface="Times New Roman"/>
              </a:rPr>
              <a:t>	</a:t>
            </a:r>
            <a:r>
              <a:rPr sz="2268" spc="-57" dirty="0">
                <a:solidFill>
                  <a:srgbClr val="224270"/>
                </a:solidFill>
                <a:latin typeface="Times New Roman"/>
                <a:cs typeface="Times New Roman"/>
              </a:rPr>
              <a:t>с </a:t>
            </a:r>
            <a:r>
              <a:rPr sz="2268" spc="-11" dirty="0">
                <a:solidFill>
                  <a:srgbClr val="224270"/>
                </a:solidFill>
                <a:latin typeface="Times New Roman"/>
                <a:cs typeface="Times New Roman"/>
              </a:rPr>
              <a:t>заболеванием;</a:t>
            </a:r>
            <a:endParaRPr sz="2268">
              <a:latin typeface="Times New Roman"/>
              <a:cs typeface="Times New Roman"/>
            </a:endParaRPr>
          </a:p>
          <a:p>
            <a:pPr marL="14401"/>
            <a:r>
              <a:rPr sz="2268" i="1" dirty="0">
                <a:solidFill>
                  <a:srgbClr val="006FC0"/>
                </a:solidFill>
                <a:latin typeface="Times New Roman"/>
                <a:cs typeface="Times New Roman"/>
              </a:rPr>
              <a:t>(их</a:t>
            </a:r>
            <a:r>
              <a:rPr sz="2268" i="1" spc="-23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68" i="1" dirty="0">
                <a:solidFill>
                  <a:srgbClr val="006FC0"/>
                </a:solidFill>
                <a:latin typeface="Times New Roman"/>
                <a:cs typeface="Times New Roman"/>
              </a:rPr>
              <a:t>аттестация</a:t>
            </a:r>
            <a:r>
              <a:rPr sz="2268" i="1" spc="-51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68" i="1" spc="-23" dirty="0">
                <a:solidFill>
                  <a:srgbClr val="006FC0"/>
                </a:solidFill>
                <a:latin typeface="Times New Roman"/>
                <a:cs typeface="Times New Roman"/>
              </a:rPr>
              <a:t>возможна</a:t>
            </a:r>
            <a:r>
              <a:rPr sz="2268" i="1" spc="-62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68" i="1" dirty="0">
                <a:solidFill>
                  <a:srgbClr val="006FC0"/>
                </a:solidFill>
                <a:latin typeface="Times New Roman"/>
                <a:cs typeface="Times New Roman"/>
              </a:rPr>
              <a:t>не</a:t>
            </a:r>
            <a:r>
              <a:rPr sz="2268" i="1" spc="-34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68" i="1" dirty="0">
                <a:solidFill>
                  <a:srgbClr val="006FC0"/>
                </a:solidFill>
                <a:latin typeface="Times New Roman"/>
                <a:cs typeface="Times New Roman"/>
              </a:rPr>
              <a:t>ранее,</a:t>
            </a:r>
            <a:r>
              <a:rPr sz="2268" i="1" spc="-57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68" i="1" dirty="0">
                <a:solidFill>
                  <a:srgbClr val="006FC0"/>
                </a:solidFill>
                <a:latin typeface="Times New Roman"/>
                <a:cs typeface="Times New Roman"/>
              </a:rPr>
              <a:t>чем</a:t>
            </a:r>
            <a:r>
              <a:rPr sz="2268" i="1" spc="-34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68" i="1" dirty="0">
                <a:solidFill>
                  <a:srgbClr val="006FC0"/>
                </a:solidFill>
                <a:latin typeface="Times New Roman"/>
                <a:cs typeface="Times New Roman"/>
              </a:rPr>
              <a:t>через</a:t>
            </a:r>
            <a:r>
              <a:rPr sz="2268" i="1" spc="-62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68" i="1" dirty="0">
                <a:solidFill>
                  <a:srgbClr val="006FC0"/>
                </a:solidFill>
                <a:latin typeface="Times New Roman"/>
                <a:cs typeface="Times New Roman"/>
              </a:rPr>
              <a:t>год</a:t>
            </a:r>
            <a:r>
              <a:rPr sz="2268" i="1" spc="-34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68" i="1" dirty="0">
                <a:solidFill>
                  <a:srgbClr val="006FC0"/>
                </a:solidFill>
                <a:latin typeface="Times New Roman"/>
                <a:cs typeface="Times New Roman"/>
              </a:rPr>
              <a:t>после</a:t>
            </a:r>
            <a:r>
              <a:rPr sz="2268" i="1" spc="-34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68" i="1" dirty="0">
                <a:solidFill>
                  <a:srgbClr val="006FC0"/>
                </a:solidFill>
                <a:latin typeface="Times New Roman"/>
                <a:cs typeface="Times New Roman"/>
              </a:rPr>
              <a:t>выхода</a:t>
            </a:r>
            <a:r>
              <a:rPr sz="2268" i="1" spc="-34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68" i="1" dirty="0">
                <a:solidFill>
                  <a:srgbClr val="006FC0"/>
                </a:solidFill>
                <a:latin typeface="Times New Roman"/>
                <a:cs typeface="Times New Roman"/>
              </a:rPr>
              <a:t>их</a:t>
            </a:r>
            <a:r>
              <a:rPr sz="2268" i="1" spc="-34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68" i="1" dirty="0">
                <a:solidFill>
                  <a:srgbClr val="006FC0"/>
                </a:solidFill>
                <a:latin typeface="Times New Roman"/>
                <a:cs typeface="Times New Roman"/>
              </a:rPr>
              <a:t>на</a:t>
            </a:r>
            <a:r>
              <a:rPr sz="2268" i="1" spc="-28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268" i="1" spc="-11" dirty="0">
                <a:solidFill>
                  <a:srgbClr val="006FC0"/>
                </a:solidFill>
                <a:latin typeface="Times New Roman"/>
                <a:cs typeface="Times New Roman"/>
              </a:rPr>
              <a:t>работу)</a:t>
            </a:r>
            <a:endParaRPr sz="2268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6784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491211" y="724690"/>
            <a:ext cx="7580853" cy="1479599"/>
          </a:xfrm>
          <a:prstGeom prst="rect">
            <a:avLst/>
          </a:prstGeom>
        </p:spPr>
        <p:txBody>
          <a:bodyPr vert="horz" wrap="square" lIns="0" tIns="13680" rIns="0" bIns="0" rtlCol="0">
            <a:spAutoFit/>
          </a:bodyPr>
          <a:lstStyle/>
          <a:p>
            <a:pPr marL="14401">
              <a:spcBef>
                <a:spcPts val="108"/>
              </a:spcBef>
            </a:pPr>
            <a:r>
              <a:rPr sz="3175" b="1" dirty="0">
                <a:solidFill>
                  <a:srgbClr val="FF0000"/>
                </a:solidFill>
                <a:latin typeface="Times New Roman"/>
                <a:cs typeface="Times New Roman"/>
              </a:rPr>
              <a:t>пункт</a:t>
            </a:r>
            <a:r>
              <a:rPr sz="3175" b="1" spc="238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175" b="1" spc="-28" dirty="0">
                <a:solidFill>
                  <a:srgbClr val="FF0000"/>
                </a:solidFill>
                <a:latin typeface="Times New Roman"/>
                <a:cs typeface="Times New Roman"/>
              </a:rPr>
              <a:t>23</a:t>
            </a:r>
            <a:endParaRPr sz="3175" dirty="0">
              <a:latin typeface="Times New Roman"/>
              <a:cs typeface="Times New Roman"/>
            </a:endParaRPr>
          </a:p>
          <a:p>
            <a:pPr marL="14401"/>
            <a:r>
              <a:rPr sz="3175" b="1" dirty="0">
                <a:solidFill>
                  <a:srgbClr val="FF0000"/>
                </a:solidFill>
                <a:latin typeface="Times New Roman"/>
                <a:cs typeface="Times New Roman"/>
              </a:rPr>
              <a:t>Порядка</a:t>
            </a:r>
            <a:r>
              <a:rPr sz="3175" b="1" spc="2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175" b="1" spc="-11" dirty="0">
                <a:solidFill>
                  <a:srgbClr val="FF0000"/>
                </a:solidFill>
                <a:latin typeface="Times New Roman"/>
                <a:cs typeface="Times New Roman"/>
              </a:rPr>
              <a:t>аттестации</a:t>
            </a:r>
            <a:endParaRPr sz="3175" dirty="0">
              <a:latin typeface="Times New Roman"/>
              <a:cs typeface="Times New Roman"/>
            </a:endParaRPr>
          </a:p>
          <a:p>
            <a:pPr marL="14401"/>
            <a:r>
              <a:rPr sz="3175" b="1" i="1" dirty="0">
                <a:solidFill>
                  <a:srgbClr val="001F5F"/>
                </a:solidFill>
                <a:latin typeface="Times New Roman"/>
                <a:cs typeface="Times New Roman"/>
              </a:rPr>
              <a:t>Полномочия</a:t>
            </a:r>
            <a:r>
              <a:rPr sz="3175" b="1" i="1" spc="3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175" b="1" i="1" dirty="0">
                <a:solidFill>
                  <a:srgbClr val="001F5F"/>
                </a:solidFill>
                <a:latin typeface="Times New Roman"/>
                <a:cs typeface="Times New Roman"/>
              </a:rPr>
              <a:t>аттестационной</a:t>
            </a:r>
            <a:r>
              <a:rPr sz="3175" b="1" i="1" spc="363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175" b="1" i="1" spc="-11" dirty="0">
                <a:solidFill>
                  <a:srgbClr val="001F5F"/>
                </a:solidFill>
                <a:latin typeface="Times New Roman"/>
                <a:cs typeface="Times New Roman"/>
              </a:rPr>
              <a:t>комиссии</a:t>
            </a:r>
            <a:endParaRPr sz="3175" dirty="0">
              <a:latin typeface="Times New Roman"/>
              <a:cs typeface="Times New Roman"/>
            </a:endParaRPr>
          </a:p>
        </p:txBody>
      </p: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8485" y="2417087"/>
            <a:ext cx="8840370" cy="4083301"/>
          </a:xfrm>
          <a:prstGeom prst="rect">
            <a:avLst/>
          </a:prstGeom>
        </p:spPr>
      </p:pic>
      <p:pic>
        <p:nvPicPr>
          <p:cNvPr id="4" name="Google Shape;9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03647" y="5770641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197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9706" y="824669"/>
            <a:ext cx="4498543" cy="468918"/>
          </a:xfrm>
          <a:prstGeom prst="rect">
            <a:avLst/>
          </a:prstGeom>
        </p:spPr>
        <p:txBody>
          <a:bodyPr vert="horz" wrap="square" lIns="0" tIns="15120" rIns="0" bIns="0" rtlCol="0" anchor="ctr">
            <a:spAutoFit/>
          </a:bodyPr>
          <a:lstStyle/>
          <a:p>
            <a:pPr marL="14401">
              <a:lnSpc>
                <a:spcPct val="100000"/>
              </a:lnSpc>
              <a:spcBef>
                <a:spcPts val="119"/>
              </a:spcBef>
            </a:pPr>
            <a:r>
              <a:rPr sz="2948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</a:t>
            </a:r>
            <a:r>
              <a:rPr sz="2948" b="1" spc="-8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948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</a:t>
            </a:r>
            <a:endParaRPr sz="2948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89706" y="1385072"/>
            <a:ext cx="9488126" cy="713279"/>
          </a:xfrm>
          <a:prstGeom prst="rect">
            <a:avLst/>
          </a:prstGeom>
        </p:spPr>
        <p:txBody>
          <a:bodyPr vert="horz" wrap="square" lIns="0" tIns="15120" rIns="0" bIns="0" rtlCol="0">
            <a:spAutoFit/>
          </a:bodyPr>
          <a:lstStyle/>
          <a:p>
            <a:pPr marL="14401" marR="5760">
              <a:spcBef>
                <a:spcPts val="119"/>
              </a:spcBef>
              <a:tabLst>
                <a:tab pos="3714617" algn="l"/>
                <a:tab pos="6568082" algn="l"/>
              </a:tabLst>
            </a:pPr>
            <a:r>
              <a:rPr sz="2268" b="1" dirty="0">
                <a:solidFill>
                  <a:srgbClr val="224270"/>
                </a:solidFill>
                <a:latin typeface="Times New Roman"/>
                <a:cs typeface="Times New Roman"/>
              </a:rPr>
              <a:t>Отказ</a:t>
            </a:r>
            <a:r>
              <a:rPr sz="2268" b="1" spc="340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b="1" dirty="0">
                <a:solidFill>
                  <a:srgbClr val="224270"/>
                </a:solidFill>
                <a:latin typeface="Times New Roman"/>
                <a:cs typeface="Times New Roman"/>
              </a:rPr>
              <a:t>работника</a:t>
            </a:r>
            <a:r>
              <a:rPr sz="2268" b="1" spc="335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b="1" dirty="0">
                <a:solidFill>
                  <a:srgbClr val="224270"/>
                </a:solidFill>
                <a:latin typeface="Times New Roman"/>
                <a:cs typeface="Times New Roman"/>
              </a:rPr>
              <a:t>от</a:t>
            </a:r>
            <a:r>
              <a:rPr sz="2268" b="1" spc="329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b="1" dirty="0">
                <a:solidFill>
                  <a:srgbClr val="224270"/>
                </a:solidFill>
                <a:latin typeface="Times New Roman"/>
                <a:cs typeface="Times New Roman"/>
              </a:rPr>
              <a:t>прохождения</a:t>
            </a:r>
            <a:r>
              <a:rPr sz="2268" b="1" spc="323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b="1" dirty="0">
                <a:solidFill>
                  <a:srgbClr val="224270"/>
                </a:solidFill>
                <a:latin typeface="Times New Roman"/>
                <a:cs typeface="Times New Roman"/>
              </a:rPr>
              <a:t>аттестации</a:t>
            </a:r>
            <a:r>
              <a:rPr sz="2268" b="1" spc="346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b="1" i="1" dirty="0">
                <a:solidFill>
                  <a:srgbClr val="224270"/>
                </a:solidFill>
                <a:latin typeface="Times New Roman"/>
                <a:cs typeface="Times New Roman"/>
              </a:rPr>
              <a:t>с</a:t>
            </a:r>
            <a:r>
              <a:rPr sz="2268" b="1" i="1" spc="340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b="1" i="1" dirty="0">
                <a:solidFill>
                  <a:srgbClr val="224270"/>
                </a:solidFill>
                <a:latin typeface="Times New Roman"/>
                <a:cs typeface="Times New Roman"/>
              </a:rPr>
              <a:t>целью</a:t>
            </a:r>
            <a:r>
              <a:rPr sz="2268" b="1" i="1" spc="323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b="1" i="1" spc="-11" dirty="0">
                <a:solidFill>
                  <a:srgbClr val="224270"/>
                </a:solidFill>
                <a:latin typeface="Times New Roman"/>
                <a:cs typeface="Times New Roman"/>
              </a:rPr>
              <a:t>подтверждения </a:t>
            </a:r>
            <a:r>
              <a:rPr sz="2268" b="1" i="1" dirty="0">
                <a:solidFill>
                  <a:srgbClr val="224270"/>
                </a:solidFill>
                <a:latin typeface="Times New Roman"/>
                <a:cs typeface="Times New Roman"/>
              </a:rPr>
              <a:t>соответствия</a:t>
            </a:r>
            <a:r>
              <a:rPr sz="2268" b="1" i="1" spc="-62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b="1" i="1" spc="-11" dirty="0">
                <a:solidFill>
                  <a:srgbClr val="224270"/>
                </a:solidFill>
                <a:latin typeface="Times New Roman"/>
                <a:cs typeface="Times New Roman"/>
              </a:rPr>
              <a:t>занимаемой</a:t>
            </a:r>
            <a:r>
              <a:rPr sz="2268" b="1" i="1" dirty="0">
                <a:solidFill>
                  <a:srgbClr val="224270"/>
                </a:solidFill>
                <a:latin typeface="Times New Roman"/>
                <a:cs typeface="Times New Roman"/>
              </a:rPr>
              <a:t>	</a:t>
            </a:r>
            <a:r>
              <a:rPr sz="2268" b="1" dirty="0">
                <a:solidFill>
                  <a:srgbClr val="224270"/>
                </a:solidFill>
                <a:latin typeface="Times New Roman"/>
                <a:cs typeface="Times New Roman"/>
              </a:rPr>
              <a:t>должности</a:t>
            </a:r>
            <a:r>
              <a:rPr sz="2268" b="1" spc="45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b="1" u="sng" spc="-11" dirty="0">
                <a:solidFill>
                  <a:srgbClr val="224270"/>
                </a:solidFill>
                <a:uFill>
                  <a:solidFill>
                    <a:srgbClr val="224270"/>
                  </a:solidFill>
                </a:uFill>
                <a:latin typeface="Times New Roman"/>
                <a:cs typeface="Times New Roman"/>
              </a:rPr>
              <a:t>является</a:t>
            </a:r>
            <a:r>
              <a:rPr sz="2268" b="1" u="sng" dirty="0">
                <a:solidFill>
                  <a:srgbClr val="224270"/>
                </a:solidFill>
                <a:uFill>
                  <a:solidFill>
                    <a:srgbClr val="224270"/>
                  </a:solidFill>
                </a:uFill>
                <a:latin typeface="Times New Roman"/>
                <a:cs typeface="Times New Roman"/>
              </a:rPr>
              <a:t>	нарушением</a:t>
            </a:r>
            <a:r>
              <a:rPr sz="2268" b="1" u="sng" spc="91" dirty="0">
                <a:solidFill>
                  <a:srgbClr val="224270"/>
                </a:solidFill>
                <a:uFill>
                  <a:solidFill>
                    <a:srgbClr val="22427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68" b="1" u="sng" spc="-34" dirty="0">
                <a:solidFill>
                  <a:srgbClr val="224270"/>
                </a:solidFill>
                <a:uFill>
                  <a:solidFill>
                    <a:srgbClr val="224270"/>
                  </a:solidFill>
                </a:uFill>
                <a:latin typeface="Times New Roman"/>
                <a:cs typeface="Times New Roman"/>
              </a:rPr>
              <a:t>трудовой</a:t>
            </a:r>
            <a:endParaRPr sz="2268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9706" y="2076270"/>
            <a:ext cx="9488126" cy="364274"/>
          </a:xfrm>
          <a:prstGeom prst="rect">
            <a:avLst/>
          </a:prstGeom>
        </p:spPr>
        <p:txBody>
          <a:bodyPr vert="horz" wrap="square" lIns="0" tIns="15120" rIns="0" bIns="0" rtlCol="0">
            <a:spAutoFit/>
          </a:bodyPr>
          <a:lstStyle/>
          <a:p>
            <a:pPr marL="14401">
              <a:spcBef>
                <a:spcPts val="119"/>
              </a:spcBef>
              <a:tabLst>
                <a:tab pos="2022553" algn="l"/>
                <a:tab pos="3548291" algn="l"/>
                <a:tab pos="4087590" algn="l"/>
                <a:tab pos="5088427" algn="l"/>
                <a:tab pos="7622199" algn="l"/>
                <a:tab pos="9317862" algn="l"/>
              </a:tabLst>
            </a:pPr>
            <a:r>
              <a:rPr sz="2268" b="1" u="sng" spc="-11" dirty="0">
                <a:solidFill>
                  <a:srgbClr val="224270"/>
                </a:solidFill>
                <a:uFill>
                  <a:solidFill>
                    <a:srgbClr val="224270"/>
                  </a:solidFill>
                </a:uFill>
                <a:latin typeface="Times New Roman"/>
                <a:cs typeface="Times New Roman"/>
              </a:rPr>
              <a:t>дисциплины</a:t>
            </a:r>
            <a:r>
              <a:rPr sz="2268" b="1" spc="-11" dirty="0">
                <a:solidFill>
                  <a:srgbClr val="224270"/>
                </a:solidFill>
                <a:latin typeface="Times New Roman"/>
                <a:cs typeface="Times New Roman"/>
              </a:rPr>
              <a:t>,</a:t>
            </a:r>
            <a:r>
              <a:rPr sz="2268" b="1" dirty="0">
                <a:solidFill>
                  <a:srgbClr val="224270"/>
                </a:solidFill>
                <a:latin typeface="Times New Roman"/>
                <a:cs typeface="Times New Roman"/>
              </a:rPr>
              <a:t>	</a:t>
            </a:r>
            <a:r>
              <a:rPr sz="2268" b="1" spc="-11" dirty="0">
                <a:solidFill>
                  <a:srgbClr val="224270"/>
                </a:solidFill>
                <a:latin typeface="Times New Roman"/>
                <a:cs typeface="Times New Roman"/>
              </a:rPr>
              <a:t>влекущее</a:t>
            </a:r>
            <a:r>
              <a:rPr sz="2268" b="1" dirty="0">
                <a:solidFill>
                  <a:srgbClr val="224270"/>
                </a:solidFill>
                <a:latin typeface="Times New Roman"/>
                <a:cs typeface="Times New Roman"/>
              </a:rPr>
              <a:t>	</a:t>
            </a:r>
            <a:r>
              <a:rPr sz="2268" b="1" spc="-28" dirty="0">
                <a:solidFill>
                  <a:srgbClr val="224270"/>
                </a:solidFill>
                <a:latin typeface="Times New Roman"/>
                <a:cs typeface="Times New Roman"/>
              </a:rPr>
              <a:t>за</a:t>
            </a:r>
            <a:r>
              <a:rPr sz="2268" b="1" dirty="0">
                <a:solidFill>
                  <a:srgbClr val="224270"/>
                </a:solidFill>
                <a:latin typeface="Times New Roman"/>
                <a:cs typeface="Times New Roman"/>
              </a:rPr>
              <a:t>	</a:t>
            </a:r>
            <a:r>
              <a:rPr sz="2268" b="1" spc="-11" dirty="0">
                <a:solidFill>
                  <a:srgbClr val="224270"/>
                </a:solidFill>
                <a:latin typeface="Times New Roman"/>
                <a:cs typeface="Times New Roman"/>
              </a:rPr>
              <a:t>собой</a:t>
            </a:r>
            <a:r>
              <a:rPr sz="2268" b="1" dirty="0">
                <a:solidFill>
                  <a:srgbClr val="224270"/>
                </a:solidFill>
                <a:latin typeface="Times New Roman"/>
                <a:cs typeface="Times New Roman"/>
              </a:rPr>
              <a:t>	</a:t>
            </a:r>
            <a:r>
              <a:rPr sz="2268" b="1" spc="-11" dirty="0">
                <a:solidFill>
                  <a:srgbClr val="224270"/>
                </a:solidFill>
                <a:latin typeface="Times New Roman"/>
                <a:cs typeface="Times New Roman"/>
              </a:rPr>
              <a:t>дисциплинарные</a:t>
            </a:r>
            <a:r>
              <a:rPr sz="2268" b="1" dirty="0">
                <a:solidFill>
                  <a:srgbClr val="224270"/>
                </a:solidFill>
                <a:latin typeface="Times New Roman"/>
                <a:cs typeface="Times New Roman"/>
              </a:rPr>
              <a:t>	</a:t>
            </a:r>
            <a:r>
              <a:rPr sz="2268" b="1" spc="-11" dirty="0">
                <a:solidFill>
                  <a:srgbClr val="224270"/>
                </a:solidFill>
                <a:latin typeface="Times New Roman"/>
                <a:cs typeface="Times New Roman"/>
              </a:rPr>
              <a:t>взыскания</a:t>
            </a:r>
            <a:r>
              <a:rPr sz="2268" b="1" dirty="0">
                <a:solidFill>
                  <a:srgbClr val="224270"/>
                </a:solidFill>
                <a:latin typeface="Times New Roman"/>
                <a:cs typeface="Times New Roman"/>
              </a:rPr>
              <a:t>	</a:t>
            </a:r>
            <a:r>
              <a:rPr sz="2268" b="1" spc="-57" dirty="0">
                <a:solidFill>
                  <a:srgbClr val="224270"/>
                </a:solidFill>
                <a:latin typeface="Times New Roman"/>
                <a:cs typeface="Times New Roman"/>
              </a:rPr>
              <a:t>в</a:t>
            </a:r>
            <a:endParaRPr sz="2268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9706" y="2313428"/>
            <a:ext cx="9485966" cy="3295575"/>
          </a:xfrm>
          <a:prstGeom prst="rect">
            <a:avLst/>
          </a:prstGeom>
        </p:spPr>
        <p:txBody>
          <a:bodyPr vert="horz" wrap="square" lIns="0" tIns="123120" rIns="0" bIns="0" rtlCol="0">
            <a:spAutoFit/>
          </a:bodyPr>
          <a:lstStyle/>
          <a:p>
            <a:pPr marL="14401">
              <a:spcBef>
                <a:spcPts val="969"/>
              </a:spcBef>
              <a:tabLst>
                <a:tab pos="2242161" algn="l"/>
              </a:tabLst>
            </a:pPr>
            <a:r>
              <a:rPr sz="2268" b="1" dirty="0">
                <a:solidFill>
                  <a:srgbClr val="224270"/>
                </a:solidFill>
                <a:latin typeface="Times New Roman"/>
                <a:cs typeface="Times New Roman"/>
              </a:rPr>
              <a:t>соответствии</a:t>
            </a:r>
            <a:r>
              <a:rPr sz="2268" b="1" spc="-91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b="1" spc="-28" dirty="0">
                <a:solidFill>
                  <a:srgbClr val="224270"/>
                </a:solidFill>
                <a:latin typeface="Times New Roman"/>
                <a:cs typeface="Times New Roman"/>
              </a:rPr>
              <a:t>со</a:t>
            </a:r>
            <a:r>
              <a:rPr sz="2268" b="1" dirty="0">
                <a:solidFill>
                  <a:srgbClr val="224270"/>
                </a:solidFill>
                <a:latin typeface="Times New Roman"/>
                <a:cs typeface="Times New Roman"/>
              </a:rPr>
              <a:t>	статьей</a:t>
            </a:r>
            <a:r>
              <a:rPr sz="2268" b="1" spc="-34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b="1" dirty="0">
                <a:solidFill>
                  <a:srgbClr val="C00000"/>
                </a:solidFill>
                <a:latin typeface="Times New Roman"/>
                <a:cs typeface="Times New Roman"/>
              </a:rPr>
              <a:t>192</a:t>
            </a:r>
            <a:r>
              <a:rPr sz="2268" b="1" spc="-5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268" b="1" dirty="0">
                <a:solidFill>
                  <a:srgbClr val="C00000"/>
                </a:solidFill>
                <a:latin typeface="Times New Roman"/>
                <a:cs typeface="Times New Roman"/>
              </a:rPr>
              <a:t>ТК</a:t>
            </a:r>
            <a:r>
              <a:rPr sz="2268" b="1" spc="-3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268" b="1" spc="-28" dirty="0">
                <a:solidFill>
                  <a:srgbClr val="C00000"/>
                </a:solidFill>
                <a:latin typeface="Times New Roman"/>
                <a:cs typeface="Times New Roman"/>
              </a:rPr>
              <a:t>РФ</a:t>
            </a:r>
            <a:endParaRPr sz="2268" dirty="0">
              <a:latin typeface="Times New Roman"/>
              <a:cs typeface="Times New Roman"/>
            </a:endParaRPr>
          </a:p>
          <a:p>
            <a:pPr marL="14401" marR="5760">
              <a:spcBef>
                <a:spcPts val="935"/>
              </a:spcBef>
              <a:tabLst>
                <a:tab pos="771148" algn="l"/>
                <a:tab pos="1838948" algn="l"/>
                <a:tab pos="3465488" algn="l"/>
                <a:tab pos="4623290" algn="l"/>
                <a:tab pos="8973690" algn="l"/>
              </a:tabLst>
            </a:pPr>
            <a:r>
              <a:rPr sz="2495" b="1" spc="-28" dirty="0">
                <a:solidFill>
                  <a:srgbClr val="C00000"/>
                </a:solidFill>
                <a:latin typeface="Times New Roman"/>
                <a:cs typeface="Times New Roman"/>
              </a:rPr>
              <a:t>При</a:t>
            </a:r>
            <a:r>
              <a:rPr sz="2495" b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495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отказе</a:t>
            </a:r>
            <a:r>
              <a:rPr sz="2495" b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495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подписать</a:t>
            </a:r>
            <a:r>
              <a:rPr sz="2495" b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495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приказ</a:t>
            </a:r>
            <a:r>
              <a:rPr sz="2495" b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495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(представление)составляется</a:t>
            </a:r>
            <a:r>
              <a:rPr sz="2495" b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495" b="1" spc="-28" dirty="0">
                <a:solidFill>
                  <a:srgbClr val="C00000"/>
                </a:solidFill>
                <a:latin typeface="Times New Roman"/>
                <a:cs typeface="Times New Roman"/>
              </a:rPr>
              <a:t>акт </a:t>
            </a:r>
            <a:r>
              <a:rPr sz="2495" b="1" dirty="0">
                <a:solidFill>
                  <a:srgbClr val="C00000"/>
                </a:solidFill>
                <a:latin typeface="Times New Roman"/>
                <a:cs typeface="Times New Roman"/>
              </a:rPr>
              <a:t>(подписывается</a:t>
            </a:r>
            <a:r>
              <a:rPr sz="2495" b="1" spc="-57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b="1" spc="-23" dirty="0">
                <a:solidFill>
                  <a:srgbClr val="C00000"/>
                </a:solidFill>
                <a:latin typeface="Times New Roman"/>
                <a:cs typeface="Times New Roman"/>
              </a:rPr>
              <a:t>руководителем</a:t>
            </a:r>
            <a:r>
              <a:rPr sz="2495" b="1" spc="-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b="1" dirty="0">
                <a:solidFill>
                  <a:srgbClr val="C00000"/>
                </a:solidFill>
                <a:latin typeface="Times New Roman"/>
                <a:cs typeface="Times New Roman"/>
              </a:rPr>
              <a:t>и</a:t>
            </a:r>
            <a:r>
              <a:rPr sz="2495" b="1" spc="-6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b="1" dirty="0">
                <a:solidFill>
                  <a:srgbClr val="C00000"/>
                </a:solidFill>
                <a:latin typeface="Times New Roman"/>
                <a:cs typeface="Times New Roman"/>
              </a:rPr>
              <a:t>лицами</a:t>
            </a:r>
            <a:r>
              <a:rPr sz="2495" b="1" spc="-6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b="1" dirty="0">
                <a:solidFill>
                  <a:srgbClr val="C00000"/>
                </a:solidFill>
                <a:latin typeface="Times New Roman"/>
                <a:cs typeface="Times New Roman"/>
              </a:rPr>
              <a:t>(не</a:t>
            </a:r>
            <a:r>
              <a:rPr sz="2495" b="1" spc="-6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b="1" dirty="0">
                <a:solidFill>
                  <a:srgbClr val="C00000"/>
                </a:solidFill>
                <a:latin typeface="Times New Roman"/>
                <a:cs typeface="Times New Roman"/>
              </a:rPr>
              <a:t>менее</a:t>
            </a:r>
            <a:r>
              <a:rPr sz="2495" b="1" spc="-62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2-</a:t>
            </a:r>
            <a:r>
              <a:rPr sz="2495" b="1" spc="-28" dirty="0">
                <a:solidFill>
                  <a:srgbClr val="C00000"/>
                </a:solidFill>
                <a:latin typeface="Times New Roman"/>
                <a:cs typeface="Times New Roman"/>
              </a:rPr>
              <a:t>х)</a:t>
            </a:r>
            <a:endParaRPr sz="2495" dirty="0">
              <a:latin typeface="Times New Roman"/>
              <a:cs typeface="Times New Roman"/>
            </a:endParaRPr>
          </a:p>
          <a:p>
            <a:pPr>
              <a:spcBef>
                <a:spcPts val="1604"/>
              </a:spcBef>
            </a:pPr>
            <a:endParaRPr sz="2495" dirty="0">
              <a:latin typeface="Times New Roman"/>
              <a:cs typeface="Times New Roman"/>
            </a:endParaRPr>
          </a:p>
          <a:p>
            <a:pPr marL="14401"/>
            <a:r>
              <a:rPr sz="2948" b="1" dirty="0">
                <a:solidFill>
                  <a:srgbClr val="B16213"/>
                </a:solidFill>
                <a:latin typeface="Times New Roman"/>
                <a:cs typeface="Times New Roman"/>
              </a:rPr>
              <a:t>Ответственность</a:t>
            </a:r>
            <a:r>
              <a:rPr sz="2948" b="1" spc="-85" dirty="0">
                <a:solidFill>
                  <a:srgbClr val="B16213"/>
                </a:solidFill>
                <a:latin typeface="Times New Roman"/>
                <a:cs typeface="Times New Roman"/>
              </a:rPr>
              <a:t> </a:t>
            </a:r>
            <a:r>
              <a:rPr sz="2948" b="1" spc="-11" dirty="0">
                <a:solidFill>
                  <a:srgbClr val="B16213"/>
                </a:solidFill>
                <a:latin typeface="Times New Roman"/>
                <a:cs typeface="Times New Roman"/>
              </a:rPr>
              <a:t>работодателя</a:t>
            </a:r>
            <a:endParaRPr sz="2948" dirty="0">
              <a:latin typeface="Times New Roman"/>
              <a:cs typeface="Times New Roman"/>
            </a:endParaRPr>
          </a:p>
          <a:p>
            <a:pPr marL="14401" marR="5760">
              <a:spcBef>
                <a:spcPts val="957"/>
              </a:spcBef>
              <a:tabLst>
                <a:tab pos="2069355" algn="l"/>
                <a:tab pos="3942865" algn="l"/>
                <a:tab pos="7275148" algn="l"/>
              </a:tabLst>
            </a:pPr>
            <a:r>
              <a:rPr sz="2495" b="1" dirty="0">
                <a:solidFill>
                  <a:srgbClr val="C00000"/>
                </a:solidFill>
                <a:latin typeface="Times New Roman"/>
                <a:cs typeface="Times New Roman"/>
              </a:rPr>
              <a:t>за</a:t>
            </a:r>
            <a:r>
              <a:rPr sz="2495" b="1" spc="-62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b="1" dirty="0">
                <a:solidFill>
                  <a:srgbClr val="C00000"/>
                </a:solidFill>
                <a:latin typeface="Times New Roman"/>
                <a:cs typeface="Times New Roman"/>
              </a:rPr>
              <a:t>своевременное</a:t>
            </a:r>
            <a:r>
              <a:rPr sz="2495" b="1" spc="-57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b="1" dirty="0">
                <a:solidFill>
                  <a:srgbClr val="C00000"/>
                </a:solidFill>
                <a:latin typeface="Times New Roman"/>
                <a:cs typeface="Times New Roman"/>
              </a:rPr>
              <a:t>проведение</a:t>
            </a:r>
            <a:r>
              <a:rPr sz="2495" b="1" spc="-6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95" b="1" dirty="0">
                <a:solidFill>
                  <a:srgbClr val="224270"/>
                </a:solidFill>
                <a:latin typeface="Times New Roman"/>
                <a:cs typeface="Times New Roman"/>
              </a:rPr>
              <a:t>аттестации</a:t>
            </a:r>
            <a:r>
              <a:rPr sz="2495" b="1" spc="-68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495" b="1" dirty="0">
                <a:solidFill>
                  <a:srgbClr val="224270"/>
                </a:solidFill>
                <a:latin typeface="Times New Roman"/>
                <a:cs typeface="Times New Roman"/>
              </a:rPr>
              <a:t>с</a:t>
            </a:r>
            <a:r>
              <a:rPr sz="2495" b="1" spc="-68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495" b="1" spc="-11" dirty="0">
                <a:solidFill>
                  <a:srgbClr val="224270"/>
                </a:solidFill>
                <a:latin typeface="Times New Roman"/>
                <a:cs typeface="Times New Roman"/>
              </a:rPr>
              <a:t>целью</a:t>
            </a:r>
            <a:r>
              <a:rPr sz="2495" b="1" dirty="0">
                <a:solidFill>
                  <a:srgbClr val="224270"/>
                </a:solidFill>
                <a:latin typeface="Times New Roman"/>
                <a:cs typeface="Times New Roman"/>
              </a:rPr>
              <a:t>	</a:t>
            </a:r>
            <a:r>
              <a:rPr sz="2495" b="1" spc="-11" dirty="0">
                <a:solidFill>
                  <a:srgbClr val="224270"/>
                </a:solidFill>
                <a:latin typeface="Times New Roman"/>
                <a:cs typeface="Times New Roman"/>
              </a:rPr>
              <a:t>подтверждения соответствия</a:t>
            </a:r>
            <a:r>
              <a:rPr sz="2495" b="1" dirty="0">
                <a:solidFill>
                  <a:srgbClr val="224270"/>
                </a:solidFill>
                <a:latin typeface="Times New Roman"/>
                <a:cs typeface="Times New Roman"/>
              </a:rPr>
              <a:t>	</a:t>
            </a:r>
            <a:r>
              <a:rPr sz="2495" b="1" spc="-11" dirty="0">
                <a:solidFill>
                  <a:srgbClr val="224270"/>
                </a:solidFill>
                <a:latin typeface="Times New Roman"/>
                <a:cs typeface="Times New Roman"/>
              </a:rPr>
              <a:t>занимаемой</a:t>
            </a:r>
            <a:r>
              <a:rPr sz="2495" b="1" dirty="0">
                <a:solidFill>
                  <a:srgbClr val="224270"/>
                </a:solidFill>
                <a:latin typeface="Times New Roman"/>
                <a:cs typeface="Times New Roman"/>
              </a:rPr>
              <a:t>	должности</a:t>
            </a:r>
            <a:r>
              <a:rPr sz="2495" b="1" spc="-113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495" b="1" spc="-11" dirty="0">
                <a:solidFill>
                  <a:srgbClr val="224270"/>
                </a:solidFill>
                <a:latin typeface="Times New Roman"/>
                <a:cs typeface="Times New Roman"/>
              </a:rPr>
              <a:t>работником.</a:t>
            </a:r>
            <a:endParaRPr sz="2495" dirty="0">
              <a:latin typeface="Times New Roman"/>
              <a:cs typeface="Times New Roman"/>
            </a:endParaRPr>
          </a:p>
        </p:txBody>
      </p:sp>
      <p:pic>
        <p:nvPicPr>
          <p:cNvPr id="6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03647" y="5770641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272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181069" y="525102"/>
            <a:ext cx="9940705" cy="6011500"/>
            <a:chOff x="395541" y="843521"/>
            <a:chExt cx="7670165" cy="409321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5541" y="843597"/>
              <a:ext cx="3312414" cy="40925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44008" y="843521"/>
              <a:ext cx="3421634" cy="4078351"/>
            </a:xfrm>
            <a:prstGeom prst="rect">
              <a:avLst/>
            </a:prstGeom>
          </p:spPr>
        </p:pic>
      </p:grpSp>
      <p:pic>
        <p:nvPicPr>
          <p:cNvPr id="8" name="Google Shape;91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03647" y="5770641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169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9428" y="683506"/>
            <a:ext cx="9269246" cy="5696759"/>
          </a:xfrm>
          <a:prstGeom prst="rect">
            <a:avLst/>
          </a:prstGeom>
        </p:spPr>
        <p:txBody>
          <a:bodyPr vert="horz" wrap="square" lIns="0" tIns="15120" rIns="0" bIns="0" rtlCol="0">
            <a:spAutoFit/>
          </a:bodyPr>
          <a:lstStyle/>
          <a:p>
            <a:pPr marL="14401" marR="275050">
              <a:spcBef>
                <a:spcPts val="119"/>
              </a:spcBef>
            </a:pPr>
            <a:r>
              <a:rPr sz="1587" dirty="0">
                <a:solidFill>
                  <a:srgbClr val="C00000"/>
                </a:solidFill>
                <a:latin typeface="Times New Roman"/>
                <a:cs typeface="Times New Roman"/>
              </a:rPr>
              <a:t>2.2.</a:t>
            </a:r>
            <a:r>
              <a:rPr sz="1587" spc="-3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587" spc="-23" dirty="0">
                <a:solidFill>
                  <a:srgbClr val="C00000"/>
                </a:solidFill>
                <a:latin typeface="Times New Roman"/>
                <a:cs typeface="Times New Roman"/>
              </a:rPr>
              <a:t>Уровень</a:t>
            </a:r>
            <a:r>
              <a:rPr sz="1587" spc="-5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C00000"/>
                </a:solidFill>
                <a:latin typeface="Times New Roman"/>
                <a:cs typeface="Times New Roman"/>
              </a:rPr>
              <a:t>оплаты</a:t>
            </a:r>
            <a:r>
              <a:rPr sz="1587" spc="-2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587" spc="-11" dirty="0">
                <a:solidFill>
                  <a:srgbClr val="C00000"/>
                </a:solidFill>
                <a:latin typeface="Times New Roman"/>
                <a:cs typeface="Times New Roman"/>
              </a:rPr>
              <a:t>труда педагогического</a:t>
            </a:r>
            <a:r>
              <a:rPr sz="1587" spc="-23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587" spc="-11" dirty="0">
                <a:solidFill>
                  <a:srgbClr val="C00000"/>
                </a:solidFill>
                <a:latin typeface="Times New Roman"/>
                <a:cs typeface="Times New Roman"/>
              </a:rPr>
              <a:t>работника,</a:t>
            </a:r>
            <a:r>
              <a:rPr sz="1587" spc="-57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587" spc="-11" dirty="0">
                <a:solidFill>
                  <a:srgbClr val="C00000"/>
                </a:solidFill>
                <a:latin typeface="Times New Roman"/>
                <a:cs typeface="Times New Roman"/>
              </a:rPr>
              <a:t>установленный</a:t>
            </a:r>
            <a:r>
              <a:rPr sz="1587" spc="-17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C00000"/>
                </a:solidFill>
                <a:latin typeface="Times New Roman"/>
                <a:cs typeface="Times New Roman"/>
              </a:rPr>
              <a:t>ему</a:t>
            </a:r>
            <a:r>
              <a:rPr sz="1587" spc="-2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C00000"/>
                </a:solidFill>
                <a:latin typeface="Times New Roman"/>
                <a:cs typeface="Times New Roman"/>
              </a:rPr>
              <a:t>по</a:t>
            </a:r>
            <a:r>
              <a:rPr sz="1587" spc="-3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C00000"/>
                </a:solidFill>
                <a:latin typeface="Times New Roman"/>
                <a:cs typeface="Times New Roman"/>
              </a:rPr>
              <a:t>ранее</a:t>
            </a:r>
            <a:r>
              <a:rPr sz="1587" spc="-17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587" spc="-11" dirty="0">
                <a:solidFill>
                  <a:srgbClr val="C00000"/>
                </a:solidFill>
                <a:latin typeface="Times New Roman"/>
                <a:cs typeface="Times New Roman"/>
              </a:rPr>
              <a:t>имевшейся квалификационной</a:t>
            </a:r>
            <a:r>
              <a:rPr sz="1587" spc="-6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587" spc="-11" dirty="0">
                <a:solidFill>
                  <a:srgbClr val="C00000"/>
                </a:solidFill>
                <a:latin typeface="Times New Roman"/>
                <a:cs typeface="Times New Roman"/>
              </a:rPr>
              <a:t>категории,</a:t>
            </a:r>
            <a:r>
              <a:rPr sz="1587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C00000"/>
                </a:solidFill>
                <a:latin typeface="Times New Roman"/>
                <a:cs typeface="Times New Roman"/>
              </a:rPr>
              <a:t>сохраняется</a:t>
            </a:r>
            <a:r>
              <a:rPr sz="1587" spc="-23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C00000"/>
                </a:solidFill>
                <a:latin typeface="Times New Roman"/>
                <a:cs typeface="Times New Roman"/>
              </a:rPr>
              <a:t>на</a:t>
            </a:r>
            <a:r>
              <a:rPr sz="1587" spc="-6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C00000"/>
                </a:solidFill>
                <a:latin typeface="Times New Roman"/>
                <a:cs typeface="Times New Roman"/>
              </a:rPr>
              <a:t>срок</a:t>
            </a:r>
            <a:r>
              <a:rPr sz="1587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C00000"/>
                </a:solidFill>
                <a:latin typeface="Times New Roman"/>
                <a:cs typeface="Times New Roman"/>
              </a:rPr>
              <a:t>не</a:t>
            </a:r>
            <a:r>
              <a:rPr sz="1587" spc="-6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C00000"/>
                </a:solidFill>
                <a:latin typeface="Times New Roman"/>
                <a:cs typeface="Times New Roman"/>
              </a:rPr>
              <a:t>более</a:t>
            </a:r>
            <a:r>
              <a:rPr sz="1587" spc="-23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587" spc="-11" dirty="0">
                <a:solidFill>
                  <a:srgbClr val="C00000"/>
                </a:solidFill>
                <a:latin typeface="Times New Roman"/>
                <a:cs typeface="Times New Roman"/>
              </a:rPr>
              <a:t>одного</a:t>
            </a:r>
            <a:r>
              <a:rPr sz="1587" spc="-5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587" spc="-11" dirty="0">
                <a:solidFill>
                  <a:srgbClr val="C00000"/>
                </a:solidFill>
                <a:latin typeface="Times New Roman"/>
                <a:cs typeface="Times New Roman"/>
              </a:rPr>
              <a:t>года</a:t>
            </a:r>
            <a:r>
              <a:rPr sz="1587" spc="-23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C00000"/>
                </a:solidFill>
                <a:latin typeface="Times New Roman"/>
                <a:cs typeface="Times New Roman"/>
              </a:rPr>
              <a:t>со</a:t>
            </a:r>
            <a:r>
              <a:rPr sz="1587" spc="-17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C00000"/>
                </a:solidFill>
                <a:latin typeface="Times New Roman"/>
                <a:cs typeface="Times New Roman"/>
              </a:rPr>
              <a:t>дня</a:t>
            </a:r>
            <a:r>
              <a:rPr sz="1587" spc="-23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587" spc="-11" dirty="0">
                <a:solidFill>
                  <a:srgbClr val="C00000"/>
                </a:solidFill>
                <a:latin typeface="Times New Roman"/>
                <a:cs typeface="Times New Roman"/>
              </a:rPr>
              <a:t>возобновления</a:t>
            </a:r>
            <a:r>
              <a:rPr sz="1587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587" spc="-11" dirty="0">
                <a:solidFill>
                  <a:srgbClr val="C00000"/>
                </a:solidFill>
                <a:latin typeface="Times New Roman"/>
                <a:cs typeface="Times New Roman"/>
              </a:rPr>
              <a:t>трудовой </a:t>
            </a:r>
            <a:r>
              <a:rPr sz="1587" dirty="0">
                <a:solidFill>
                  <a:srgbClr val="C00000"/>
                </a:solidFill>
                <a:latin typeface="Times New Roman"/>
                <a:cs typeface="Times New Roman"/>
              </a:rPr>
              <a:t>деятельности</a:t>
            </a:r>
            <a:r>
              <a:rPr sz="1587" spc="-3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587" spc="-11" dirty="0">
                <a:solidFill>
                  <a:srgbClr val="C00000"/>
                </a:solidFill>
                <a:latin typeface="Times New Roman"/>
                <a:cs typeface="Times New Roman"/>
              </a:rPr>
              <a:t>(выхода</a:t>
            </a:r>
            <a:r>
              <a:rPr sz="1587" spc="-62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C00000"/>
                </a:solidFill>
                <a:latin typeface="Times New Roman"/>
                <a:cs typeface="Times New Roman"/>
              </a:rPr>
              <a:t>из</a:t>
            </a:r>
            <a:r>
              <a:rPr sz="1587" spc="-23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C00000"/>
                </a:solidFill>
                <a:latin typeface="Times New Roman"/>
                <a:cs typeface="Times New Roman"/>
              </a:rPr>
              <a:t>отпуска)</a:t>
            </a:r>
            <a:r>
              <a:rPr sz="1587" spc="-17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C00000"/>
                </a:solidFill>
                <a:latin typeface="Times New Roman"/>
                <a:cs typeface="Times New Roman"/>
              </a:rPr>
              <a:t>в</a:t>
            </a:r>
            <a:r>
              <a:rPr sz="1587" spc="-23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C00000"/>
                </a:solidFill>
                <a:latin typeface="Times New Roman"/>
                <a:cs typeface="Times New Roman"/>
              </a:rPr>
              <a:t>случае,</a:t>
            </a:r>
            <a:r>
              <a:rPr sz="1587" spc="6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C00000"/>
                </a:solidFill>
                <a:latin typeface="Times New Roman"/>
                <a:cs typeface="Times New Roman"/>
              </a:rPr>
              <a:t>если</a:t>
            </a:r>
            <a:r>
              <a:rPr sz="1587" spc="-17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C00000"/>
                </a:solidFill>
                <a:latin typeface="Times New Roman"/>
                <a:cs typeface="Times New Roman"/>
              </a:rPr>
              <a:t>срок</a:t>
            </a:r>
            <a:r>
              <a:rPr sz="1587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C00000"/>
                </a:solidFill>
                <a:latin typeface="Times New Roman"/>
                <a:cs typeface="Times New Roman"/>
              </a:rPr>
              <a:t>действия</a:t>
            </a:r>
            <a:r>
              <a:rPr sz="1587" spc="-3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587" spc="-11" dirty="0">
                <a:solidFill>
                  <a:srgbClr val="C00000"/>
                </a:solidFill>
                <a:latin typeface="Times New Roman"/>
                <a:cs typeface="Times New Roman"/>
              </a:rPr>
              <a:t>квалификационной</a:t>
            </a:r>
            <a:r>
              <a:rPr sz="1587" spc="-7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587" spc="-11" dirty="0">
                <a:solidFill>
                  <a:srgbClr val="C00000"/>
                </a:solidFill>
                <a:latin typeface="Times New Roman"/>
                <a:cs typeface="Times New Roman"/>
              </a:rPr>
              <a:t>категории</a:t>
            </a:r>
            <a:r>
              <a:rPr sz="1587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587" spc="-11" dirty="0">
                <a:solidFill>
                  <a:srgbClr val="C00000"/>
                </a:solidFill>
                <a:latin typeface="Times New Roman"/>
                <a:cs typeface="Times New Roman"/>
              </a:rPr>
              <a:t>истек:</a:t>
            </a:r>
            <a:endParaRPr sz="1587" dirty="0">
              <a:latin typeface="Times New Roman"/>
              <a:cs typeface="Times New Roman"/>
            </a:endParaRPr>
          </a:p>
          <a:p>
            <a:pPr>
              <a:spcBef>
                <a:spcPts val="79"/>
              </a:spcBef>
            </a:pPr>
            <a:endParaRPr sz="1587" dirty="0">
              <a:latin typeface="Times New Roman"/>
              <a:cs typeface="Times New Roman"/>
            </a:endParaRPr>
          </a:p>
          <a:p>
            <a:pPr marL="339132" marR="603382" indent="-325452">
              <a:buFont typeface="Arial MT"/>
              <a:buChar char="•"/>
              <a:tabLst>
                <a:tab pos="339132" algn="l"/>
              </a:tabLst>
            </a:pPr>
            <a:r>
              <a:rPr sz="1587" i="1" dirty="0">
                <a:solidFill>
                  <a:srgbClr val="77420D"/>
                </a:solidFill>
                <a:latin typeface="Times New Roman"/>
                <a:cs typeface="Times New Roman"/>
              </a:rPr>
              <a:t>в</a:t>
            </a:r>
            <a:r>
              <a:rPr sz="1587" i="1" spc="-17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587" i="1" dirty="0">
                <a:solidFill>
                  <a:srgbClr val="77420D"/>
                </a:solidFill>
                <a:latin typeface="Times New Roman"/>
                <a:cs typeface="Times New Roman"/>
              </a:rPr>
              <a:t>период</a:t>
            </a:r>
            <a:r>
              <a:rPr sz="1587" i="1" spc="-40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587" i="1" spc="-11" dirty="0">
                <a:solidFill>
                  <a:srgbClr val="77420D"/>
                </a:solidFill>
                <a:latin typeface="Times New Roman"/>
                <a:cs typeface="Times New Roman"/>
              </a:rPr>
              <a:t>нахождения</a:t>
            </a:r>
            <a:r>
              <a:rPr sz="1587" i="1" spc="-40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587" i="1" spc="-11" dirty="0">
                <a:solidFill>
                  <a:srgbClr val="77420D"/>
                </a:solidFill>
                <a:latin typeface="Times New Roman"/>
                <a:cs typeface="Times New Roman"/>
              </a:rPr>
              <a:t>педагогического</a:t>
            </a:r>
            <a:r>
              <a:rPr sz="1587" i="1" spc="-57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587" i="1" spc="-11" dirty="0">
                <a:solidFill>
                  <a:srgbClr val="77420D"/>
                </a:solidFill>
                <a:latin typeface="Times New Roman"/>
                <a:cs typeface="Times New Roman"/>
              </a:rPr>
              <a:t>работника</a:t>
            </a:r>
            <a:r>
              <a:rPr sz="1587" i="1" spc="-62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587" i="1" dirty="0">
                <a:solidFill>
                  <a:srgbClr val="77420D"/>
                </a:solidFill>
                <a:latin typeface="Times New Roman"/>
                <a:cs typeface="Times New Roman"/>
              </a:rPr>
              <a:t>в</a:t>
            </a:r>
            <a:r>
              <a:rPr sz="1587" i="1" spc="-6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587" i="1" dirty="0">
                <a:solidFill>
                  <a:srgbClr val="77420D"/>
                </a:solidFill>
                <a:latin typeface="Times New Roman"/>
                <a:cs typeface="Times New Roman"/>
              </a:rPr>
              <a:t>отпуске</a:t>
            </a:r>
            <a:r>
              <a:rPr sz="1587" i="1" spc="-51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587" i="1" dirty="0">
                <a:solidFill>
                  <a:srgbClr val="77420D"/>
                </a:solidFill>
                <a:latin typeface="Times New Roman"/>
                <a:cs typeface="Times New Roman"/>
              </a:rPr>
              <a:t>по</a:t>
            </a:r>
            <a:r>
              <a:rPr sz="1587" i="1" spc="-28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587" i="1" spc="-11" dirty="0">
                <a:solidFill>
                  <a:srgbClr val="77420D"/>
                </a:solidFill>
                <a:latin typeface="Times New Roman"/>
                <a:cs typeface="Times New Roman"/>
              </a:rPr>
              <a:t>беременности</a:t>
            </a:r>
            <a:r>
              <a:rPr sz="1587" i="1" spc="-45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587" i="1" dirty="0">
                <a:solidFill>
                  <a:srgbClr val="77420D"/>
                </a:solidFill>
                <a:latin typeface="Times New Roman"/>
                <a:cs typeface="Times New Roman"/>
              </a:rPr>
              <a:t>и</a:t>
            </a:r>
            <a:r>
              <a:rPr sz="1587" i="1" spc="-11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587" i="1" dirty="0">
                <a:solidFill>
                  <a:srgbClr val="77420D"/>
                </a:solidFill>
                <a:latin typeface="Times New Roman"/>
                <a:cs typeface="Times New Roman"/>
              </a:rPr>
              <a:t>родам</a:t>
            </a:r>
            <a:r>
              <a:rPr sz="1587" i="1" spc="-40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587" i="1" dirty="0">
                <a:solidFill>
                  <a:srgbClr val="77420D"/>
                </a:solidFill>
                <a:latin typeface="Times New Roman"/>
                <a:cs typeface="Times New Roman"/>
              </a:rPr>
              <a:t>и</a:t>
            </a:r>
            <a:r>
              <a:rPr sz="1587" i="1" spc="-34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587" i="1" spc="-11" dirty="0">
                <a:solidFill>
                  <a:srgbClr val="77420D"/>
                </a:solidFill>
                <a:latin typeface="Times New Roman"/>
                <a:cs typeface="Times New Roman"/>
              </a:rPr>
              <a:t>уходу</a:t>
            </a:r>
            <a:r>
              <a:rPr sz="1587" i="1" spc="6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587" i="1" spc="-28" dirty="0">
                <a:solidFill>
                  <a:srgbClr val="77420D"/>
                </a:solidFill>
                <a:latin typeface="Times New Roman"/>
                <a:cs typeface="Times New Roman"/>
              </a:rPr>
              <a:t>за </a:t>
            </a:r>
            <a:r>
              <a:rPr sz="1587" i="1" spc="-23" dirty="0">
                <a:solidFill>
                  <a:srgbClr val="77420D"/>
                </a:solidFill>
                <a:latin typeface="Times New Roman"/>
                <a:cs typeface="Times New Roman"/>
              </a:rPr>
              <a:t>ребенком</a:t>
            </a:r>
            <a:r>
              <a:rPr sz="1587" i="1" spc="-68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587" i="1" dirty="0">
                <a:solidFill>
                  <a:srgbClr val="77420D"/>
                </a:solidFill>
                <a:latin typeface="Times New Roman"/>
                <a:cs typeface="Times New Roman"/>
              </a:rPr>
              <a:t>до</a:t>
            </a:r>
            <a:r>
              <a:rPr sz="1587" i="1" spc="-11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587" i="1" dirty="0">
                <a:solidFill>
                  <a:srgbClr val="77420D"/>
                </a:solidFill>
                <a:latin typeface="Times New Roman"/>
                <a:cs typeface="Times New Roman"/>
              </a:rPr>
              <a:t>достижения</a:t>
            </a:r>
            <a:r>
              <a:rPr sz="1587" i="1" spc="-23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587" i="1" dirty="0">
                <a:solidFill>
                  <a:srgbClr val="77420D"/>
                </a:solidFill>
                <a:latin typeface="Times New Roman"/>
                <a:cs typeface="Times New Roman"/>
              </a:rPr>
              <a:t>им</a:t>
            </a:r>
            <a:r>
              <a:rPr sz="1587" i="1" spc="-40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587" i="1" dirty="0">
                <a:solidFill>
                  <a:srgbClr val="77420D"/>
                </a:solidFill>
                <a:latin typeface="Times New Roman"/>
                <a:cs typeface="Times New Roman"/>
              </a:rPr>
              <a:t>трех</a:t>
            </a:r>
            <a:r>
              <a:rPr sz="1587" i="1" spc="-6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587" i="1" dirty="0">
                <a:solidFill>
                  <a:srgbClr val="77420D"/>
                </a:solidFill>
                <a:latin typeface="Times New Roman"/>
                <a:cs typeface="Times New Roman"/>
              </a:rPr>
              <a:t>лет,</a:t>
            </a:r>
            <a:r>
              <a:rPr sz="1587" i="1" spc="-6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587" i="1" dirty="0">
                <a:solidFill>
                  <a:srgbClr val="77420D"/>
                </a:solidFill>
                <a:latin typeface="Times New Roman"/>
                <a:cs typeface="Times New Roman"/>
              </a:rPr>
              <a:t>либо</a:t>
            </a:r>
            <a:r>
              <a:rPr sz="1587" i="1" spc="-40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587" i="1" dirty="0">
                <a:solidFill>
                  <a:srgbClr val="77420D"/>
                </a:solidFill>
                <a:latin typeface="Times New Roman"/>
                <a:cs typeface="Times New Roman"/>
              </a:rPr>
              <a:t>срок</a:t>
            </a:r>
            <a:r>
              <a:rPr sz="1587" i="1" spc="-40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587" i="1" dirty="0">
                <a:solidFill>
                  <a:srgbClr val="77420D"/>
                </a:solidFill>
                <a:latin typeface="Times New Roman"/>
                <a:cs typeface="Times New Roman"/>
              </a:rPr>
              <a:t>ее</a:t>
            </a:r>
            <a:r>
              <a:rPr sz="1587" i="1" spc="-6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587" i="1" dirty="0">
                <a:solidFill>
                  <a:srgbClr val="77420D"/>
                </a:solidFill>
                <a:latin typeface="Times New Roman"/>
                <a:cs typeface="Times New Roman"/>
              </a:rPr>
              <a:t>действия</a:t>
            </a:r>
            <a:r>
              <a:rPr sz="1587" i="1" spc="-17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587" i="1" spc="-11" dirty="0">
                <a:solidFill>
                  <a:srgbClr val="77420D"/>
                </a:solidFill>
                <a:latin typeface="Times New Roman"/>
                <a:cs typeface="Times New Roman"/>
              </a:rPr>
              <a:t>заканчивается</a:t>
            </a:r>
            <a:r>
              <a:rPr sz="1587" i="1" spc="-34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587" i="1" dirty="0">
                <a:solidFill>
                  <a:srgbClr val="77420D"/>
                </a:solidFill>
                <a:latin typeface="Times New Roman"/>
                <a:cs typeface="Times New Roman"/>
              </a:rPr>
              <a:t>в</a:t>
            </a:r>
            <a:r>
              <a:rPr sz="1587" i="1" spc="-11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587" i="1" dirty="0">
                <a:solidFill>
                  <a:srgbClr val="77420D"/>
                </a:solidFill>
                <a:latin typeface="Times New Roman"/>
                <a:cs typeface="Times New Roman"/>
              </a:rPr>
              <a:t>текущем</a:t>
            </a:r>
            <a:r>
              <a:rPr sz="1587" i="1" spc="-28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587" i="1" spc="-11" dirty="0">
                <a:solidFill>
                  <a:srgbClr val="77420D"/>
                </a:solidFill>
                <a:latin typeface="Times New Roman"/>
                <a:cs typeface="Times New Roman"/>
              </a:rPr>
              <a:t>году;</a:t>
            </a:r>
            <a:endParaRPr sz="1587" dirty="0">
              <a:latin typeface="Times New Roman"/>
              <a:cs typeface="Times New Roman"/>
            </a:endParaRPr>
          </a:p>
          <a:p>
            <a:pPr>
              <a:spcBef>
                <a:spcPts val="79"/>
              </a:spcBef>
              <a:buFont typeface="Arial MT"/>
              <a:buChar char="•"/>
            </a:pPr>
            <a:endParaRPr sz="1587" dirty="0">
              <a:latin typeface="Times New Roman"/>
              <a:cs typeface="Times New Roman"/>
            </a:endParaRPr>
          </a:p>
          <a:p>
            <a:pPr marL="339132" marR="5760" indent="-325452">
              <a:spcBef>
                <a:spcPts val="6"/>
              </a:spcBef>
              <a:buFont typeface="Arial MT"/>
              <a:buChar char="•"/>
              <a:tabLst>
                <a:tab pos="339132" algn="l"/>
              </a:tabLst>
            </a:pPr>
            <a:r>
              <a:rPr sz="1587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587" spc="-2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001F5F"/>
                </a:solidFill>
                <a:latin typeface="Times New Roman"/>
                <a:cs typeface="Times New Roman"/>
              </a:rPr>
              <a:t>период</a:t>
            </a:r>
            <a:r>
              <a:rPr sz="1587" spc="-62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001F5F"/>
                </a:solidFill>
                <a:latin typeface="Times New Roman"/>
                <a:cs typeface="Times New Roman"/>
              </a:rPr>
              <a:t>длительной</a:t>
            </a:r>
            <a:r>
              <a:rPr sz="1587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001F5F"/>
                </a:solidFill>
                <a:latin typeface="Times New Roman"/>
                <a:cs typeface="Times New Roman"/>
              </a:rPr>
              <a:t>потери</a:t>
            </a:r>
            <a:r>
              <a:rPr sz="1587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001F5F"/>
                </a:solidFill>
                <a:latin typeface="Times New Roman"/>
                <a:cs typeface="Times New Roman"/>
              </a:rPr>
              <a:t>трудоспособности</a:t>
            </a:r>
            <a:r>
              <a:rPr sz="1587" spc="-62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001F5F"/>
                </a:solidFill>
                <a:latin typeface="Times New Roman"/>
                <a:cs typeface="Times New Roman"/>
              </a:rPr>
              <a:t>(2</a:t>
            </a:r>
            <a:r>
              <a:rPr sz="1587" spc="-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001F5F"/>
                </a:solidFill>
                <a:latin typeface="Times New Roman"/>
                <a:cs typeface="Times New Roman"/>
              </a:rPr>
              <a:t>месяца</a:t>
            </a:r>
            <a:r>
              <a:rPr sz="1587" spc="-23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587" spc="-23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001F5F"/>
                </a:solidFill>
                <a:latin typeface="Times New Roman"/>
                <a:cs typeface="Times New Roman"/>
              </a:rPr>
              <a:t>более)</a:t>
            </a:r>
            <a:r>
              <a:rPr sz="1587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587" spc="-2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001F5F"/>
                </a:solidFill>
                <a:latin typeface="Times New Roman"/>
                <a:cs typeface="Times New Roman"/>
              </a:rPr>
              <a:t>связи</a:t>
            </a:r>
            <a:r>
              <a:rPr sz="1587" spc="-1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587" spc="-23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001F5F"/>
                </a:solidFill>
                <a:latin typeface="Times New Roman"/>
                <a:cs typeface="Times New Roman"/>
              </a:rPr>
              <a:t>тяжелым</a:t>
            </a:r>
            <a:r>
              <a:rPr sz="1587" spc="-23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587" spc="-11" dirty="0">
                <a:solidFill>
                  <a:srgbClr val="001F5F"/>
                </a:solidFill>
                <a:latin typeface="Times New Roman"/>
                <a:cs typeface="Times New Roman"/>
              </a:rPr>
              <a:t>заболеванием</a:t>
            </a:r>
            <a:r>
              <a:rPr sz="1587" spc="-23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587" spc="-28" dirty="0">
                <a:solidFill>
                  <a:srgbClr val="001F5F"/>
                </a:solidFill>
                <a:latin typeface="Times New Roman"/>
                <a:cs typeface="Times New Roman"/>
              </a:rPr>
              <a:t>при </a:t>
            </a:r>
            <a:r>
              <a:rPr sz="1587" dirty="0">
                <a:solidFill>
                  <a:srgbClr val="001F5F"/>
                </a:solidFill>
                <a:latin typeface="Times New Roman"/>
                <a:cs typeface="Times New Roman"/>
              </a:rPr>
              <a:t>наличии</a:t>
            </a:r>
            <a:r>
              <a:rPr sz="1587" spc="-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1587" spc="-23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001F5F"/>
                </a:solidFill>
                <a:latin typeface="Times New Roman"/>
                <a:cs typeface="Times New Roman"/>
              </a:rPr>
              <a:t>работника</a:t>
            </a:r>
            <a:r>
              <a:rPr sz="1587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001F5F"/>
                </a:solidFill>
                <a:latin typeface="Times New Roman"/>
                <a:cs typeface="Times New Roman"/>
              </a:rPr>
              <a:t>листа нетрудоспособности</a:t>
            </a:r>
            <a:r>
              <a:rPr sz="1587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001F5F"/>
                </a:solidFill>
                <a:latin typeface="Times New Roman"/>
                <a:cs typeface="Times New Roman"/>
              </a:rPr>
              <a:t>или</a:t>
            </a:r>
            <a:r>
              <a:rPr sz="1587" spc="-6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587" spc="-23" dirty="0">
                <a:solidFill>
                  <a:srgbClr val="001F5F"/>
                </a:solidFill>
                <a:latin typeface="Times New Roman"/>
                <a:cs typeface="Times New Roman"/>
              </a:rPr>
              <a:t>медицинского</a:t>
            </a:r>
            <a:r>
              <a:rPr sz="1587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587" spc="-11" dirty="0">
                <a:solidFill>
                  <a:srgbClr val="001F5F"/>
                </a:solidFill>
                <a:latin typeface="Times New Roman"/>
                <a:cs typeface="Times New Roman"/>
              </a:rPr>
              <a:t>заключения</a:t>
            </a:r>
            <a:r>
              <a:rPr sz="1587" spc="-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001F5F"/>
                </a:solidFill>
                <a:latin typeface="Times New Roman"/>
                <a:cs typeface="Times New Roman"/>
              </a:rPr>
              <a:t>(справки)</a:t>
            </a:r>
            <a:r>
              <a:rPr sz="1587" spc="-5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001F5F"/>
                </a:solidFill>
                <a:latin typeface="Times New Roman"/>
                <a:cs typeface="Times New Roman"/>
              </a:rPr>
              <a:t>о </a:t>
            </a:r>
            <a:r>
              <a:rPr sz="1587" spc="-11" dirty="0">
                <a:solidFill>
                  <a:srgbClr val="001F5F"/>
                </a:solidFill>
                <a:latin typeface="Times New Roman"/>
                <a:cs typeface="Times New Roman"/>
              </a:rPr>
              <a:t>наличии заболевания,</a:t>
            </a:r>
            <a:r>
              <a:rPr sz="1587" spc="-2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587" spc="-11" dirty="0">
                <a:solidFill>
                  <a:srgbClr val="001F5F"/>
                </a:solidFill>
                <a:latin typeface="Times New Roman"/>
                <a:cs typeface="Times New Roman"/>
              </a:rPr>
              <a:t>вызвавшего</a:t>
            </a:r>
            <a:r>
              <a:rPr sz="1587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001F5F"/>
                </a:solidFill>
                <a:latin typeface="Times New Roman"/>
                <a:cs typeface="Times New Roman"/>
              </a:rPr>
              <a:t>длительную</a:t>
            </a:r>
            <a:r>
              <a:rPr sz="1587" spc="-23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001F5F"/>
                </a:solidFill>
                <a:latin typeface="Times New Roman"/>
                <a:cs typeface="Times New Roman"/>
              </a:rPr>
              <a:t>потерю</a:t>
            </a:r>
            <a:r>
              <a:rPr sz="1587" spc="-2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587" spc="-11" dirty="0">
                <a:solidFill>
                  <a:srgbClr val="001F5F"/>
                </a:solidFill>
                <a:latin typeface="Times New Roman"/>
                <a:cs typeface="Times New Roman"/>
              </a:rPr>
              <a:t>трудоспособности;</a:t>
            </a:r>
            <a:endParaRPr sz="1587" dirty="0">
              <a:latin typeface="Times New Roman"/>
              <a:cs typeface="Times New Roman"/>
            </a:endParaRPr>
          </a:p>
          <a:p>
            <a:pPr>
              <a:spcBef>
                <a:spcPts val="79"/>
              </a:spcBef>
              <a:buFont typeface="Arial MT"/>
              <a:buChar char="•"/>
            </a:pPr>
            <a:endParaRPr sz="1587" dirty="0">
              <a:latin typeface="Times New Roman"/>
              <a:cs typeface="Times New Roman"/>
            </a:endParaRPr>
          </a:p>
          <a:p>
            <a:pPr marL="339132" marR="31681" indent="-325452">
              <a:buFont typeface="Arial MT"/>
              <a:buChar char="•"/>
              <a:tabLst>
                <a:tab pos="339132" algn="l"/>
              </a:tabLst>
            </a:pPr>
            <a:r>
              <a:rPr sz="1587" i="1" dirty="0">
                <a:latin typeface="Times New Roman"/>
                <a:cs typeface="Times New Roman"/>
              </a:rPr>
              <a:t>в</a:t>
            </a:r>
            <a:r>
              <a:rPr sz="1587" i="1" spc="-34" dirty="0">
                <a:latin typeface="Times New Roman"/>
                <a:cs typeface="Times New Roman"/>
              </a:rPr>
              <a:t> </a:t>
            </a:r>
            <a:r>
              <a:rPr sz="1587" i="1" dirty="0">
                <a:latin typeface="Times New Roman"/>
                <a:cs typeface="Times New Roman"/>
              </a:rPr>
              <a:t>период,</a:t>
            </a:r>
            <a:r>
              <a:rPr sz="1587" i="1" spc="-62" dirty="0">
                <a:latin typeface="Times New Roman"/>
                <a:cs typeface="Times New Roman"/>
              </a:rPr>
              <a:t> </a:t>
            </a:r>
            <a:r>
              <a:rPr sz="1587" i="1" dirty="0">
                <a:latin typeface="Times New Roman"/>
                <a:cs typeface="Times New Roman"/>
              </a:rPr>
              <a:t>когда</a:t>
            </a:r>
            <a:r>
              <a:rPr sz="1587" i="1" spc="-57" dirty="0">
                <a:latin typeface="Times New Roman"/>
                <a:cs typeface="Times New Roman"/>
              </a:rPr>
              <a:t> </a:t>
            </a:r>
            <a:r>
              <a:rPr sz="1587" i="1" dirty="0">
                <a:latin typeface="Times New Roman"/>
                <a:cs typeface="Times New Roman"/>
              </a:rPr>
              <a:t>работник</a:t>
            </a:r>
            <a:r>
              <a:rPr sz="1587" i="1" spc="-79" dirty="0">
                <a:latin typeface="Times New Roman"/>
                <a:cs typeface="Times New Roman"/>
              </a:rPr>
              <a:t> </a:t>
            </a:r>
            <a:r>
              <a:rPr sz="1587" i="1" dirty="0">
                <a:latin typeface="Times New Roman"/>
                <a:cs typeface="Times New Roman"/>
              </a:rPr>
              <a:t>пенсионного</a:t>
            </a:r>
            <a:r>
              <a:rPr sz="1587" i="1" spc="-57" dirty="0">
                <a:latin typeface="Times New Roman"/>
                <a:cs typeface="Times New Roman"/>
              </a:rPr>
              <a:t> </a:t>
            </a:r>
            <a:r>
              <a:rPr sz="1587" i="1" spc="-11" dirty="0">
                <a:latin typeface="Times New Roman"/>
                <a:cs typeface="Times New Roman"/>
              </a:rPr>
              <a:t>возраста,</a:t>
            </a:r>
            <a:r>
              <a:rPr sz="1587" i="1" spc="-57" dirty="0">
                <a:latin typeface="Times New Roman"/>
                <a:cs typeface="Times New Roman"/>
              </a:rPr>
              <a:t> </a:t>
            </a:r>
            <a:r>
              <a:rPr sz="1587" i="1" dirty="0">
                <a:latin typeface="Times New Roman"/>
                <a:cs typeface="Times New Roman"/>
              </a:rPr>
              <a:t>имеющий</a:t>
            </a:r>
            <a:r>
              <a:rPr sz="1587" i="1" spc="-51" dirty="0">
                <a:latin typeface="Times New Roman"/>
                <a:cs typeface="Times New Roman"/>
              </a:rPr>
              <a:t> </a:t>
            </a:r>
            <a:r>
              <a:rPr sz="1587" i="1" dirty="0">
                <a:latin typeface="Times New Roman"/>
                <a:cs typeface="Times New Roman"/>
              </a:rPr>
              <a:t>первую</a:t>
            </a:r>
            <a:r>
              <a:rPr sz="1587" i="1" spc="-57" dirty="0">
                <a:latin typeface="Times New Roman"/>
                <a:cs typeface="Times New Roman"/>
              </a:rPr>
              <a:t> </a:t>
            </a:r>
            <a:r>
              <a:rPr sz="1587" i="1" dirty="0">
                <a:latin typeface="Times New Roman"/>
                <a:cs typeface="Times New Roman"/>
              </a:rPr>
              <a:t>или</a:t>
            </a:r>
            <a:r>
              <a:rPr sz="1587" i="1" spc="-45" dirty="0">
                <a:latin typeface="Times New Roman"/>
                <a:cs typeface="Times New Roman"/>
              </a:rPr>
              <a:t> </a:t>
            </a:r>
            <a:r>
              <a:rPr sz="1587" i="1" dirty="0">
                <a:latin typeface="Times New Roman"/>
                <a:cs typeface="Times New Roman"/>
              </a:rPr>
              <a:t>высшую</a:t>
            </a:r>
            <a:r>
              <a:rPr sz="1587" i="1" spc="-23" dirty="0">
                <a:latin typeface="Times New Roman"/>
                <a:cs typeface="Times New Roman"/>
              </a:rPr>
              <a:t> </a:t>
            </a:r>
            <a:r>
              <a:rPr sz="1587" i="1" spc="-11" dirty="0">
                <a:latin typeface="Times New Roman"/>
                <a:cs typeface="Times New Roman"/>
              </a:rPr>
              <a:t>квалификационную категорию,</a:t>
            </a:r>
            <a:r>
              <a:rPr sz="1587" i="1" spc="-62" dirty="0">
                <a:latin typeface="Times New Roman"/>
                <a:cs typeface="Times New Roman"/>
              </a:rPr>
              <a:t> </a:t>
            </a:r>
            <a:r>
              <a:rPr sz="1587" i="1" spc="-11" dirty="0">
                <a:latin typeface="Times New Roman"/>
                <a:cs typeface="Times New Roman"/>
              </a:rPr>
              <a:t>уведомил</a:t>
            </a:r>
            <a:r>
              <a:rPr sz="1587" i="1" spc="-28" dirty="0">
                <a:latin typeface="Times New Roman"/>
                <a:cs typeface="Times New Roman"/>
              </a:rPr>
              <a:t> </a:t>
            </a:r>
            <a:r>
              <a:rPr sz="1587" i="1" dirty="0">
                <a:latin typeface="Times New Roman"/>
                <a:cs typeface="Times New Roman"/>
              </a:rPr>
              <a:t>письменно</a:t>
            </a:r>
            <a:r>
              <a:rPr sz="1587" i="1" spc="-34" dirty="0">
                <a:latin typeface="Times New Roman"/>
                <a:cs typeface="Times New Roman"/>
              </a:rPr>
              <a:t> </a:t>
            </a:r>
            <a:r>
              <a:rPr sz="1587" i="1" spc="-11" dirty="0">
                <a:latin typeface="Times New Roman"/>
                <a:cs typeface="Times New Roman"/>
              </a:rPr>
              <a:t>работодателя</a:t>
            </a:r>
            <a:r>
              <a:rPr sz="1587" i="1" spc="-45" dirty="0">
                <a:latin typeface="Times New Roman"/>
                <a:cs typeface="Times New Roman"/>
              </a:rPr>
              <a:t> </a:t>
            </a:r>
            <a:r>
              <a:rPr sz="1587" i="1" dirty="0">
                <a:latin typeface="Times New Roman"/>
                <a:cs typeface="Times New Roman"/>
              </a:rPr>
              <a:t>об</a:t>
            </a:r>
            <a:r>
              <a:rPr sz="1587" i="1" spc="-11" dirty="0">
                <a:latin typeface="Times New Roman"/>
                <a:cs typeface="Times New Roman"/>
              </a:rPr>
              <a:t> увольнении</a:t>
            </a:r>
            <a:r>
              <a:rPr sz="1587" i="1" spc="-23" dirty="0">
                <a:latin typeface="Times New Roman"/>
                <a:cs typeface="Times New Roman"/>
              </a:rPr>
              <a:t> </a:t>
            </a:r>
            <a:r>
              <a:rPr sz="1587" i="1" dirty="0">
                <a:latin typeface="Times New Roman"/>
                <a:cs typeface="Times New Roman"/>
              </a:rPr>
              <a:t>по</a:t>
            </a:r>
            <a:r>
              <a:rPr sz="1587" i="1" spc="-28" dirty="0">
                <a:latin typeface="Times New Roman"/>
                <a:cs typeface="Times New Roman"/>
              </a:rPr>
              <a:t> </a:t>
            </a:r>
            <a:r>
              <a:rPr sz="1587" i="1" spc="-23" dirty="0">
                <a:latin typeface="Times New Roman"/>
                <a:cs typeface="Times New Roman"/>
              </a:rPr>
              <a:t>собственному </a:t>
            </a:r>
            <a:r>
              <a:rPr sz="1587" i="1" dirty="0">
                <a:latin typeface="Times New Roman"/>
                <a:cs typeface="Times New Roman"/>
              </a:rPr>
              <a:t>желанию</a:t>
            </a:r>
            <a:r>
              <a:rPr sz="1587" i="1" spc="-17" dirty="0">
                <a:latin typeface="Times New Roman"/>
                <a:cs typeface="Times New Roman"/>
              </a:rPr>
              <a:t> </a:t>
            </a:r>
            <a:r>
              <a:rPr sz="1587" i="1" dirty="0">
                <a:latin typeface="Times New Roman"/>
                <a:cs typeface="Times New Roman"/>
              </a:rPr>
              <a:t>по</a:t>
            </a:r>
            <a:r>
              <a:rPr sz="1587" i="1" spc="-23" dirty="0">
                <a:latin typeface="Times New Roman"/>
                <a:cs typeface="Times New Roman"/>
              </a:rPr>
              <a:t> </a:t>
            </a:r>
            <a:r>
              <a:rPr sz="1587" i="1" spc="-11" dirty="0">
                <a:latin typeface="Times New Roman"/>
                <a:cs typeface="Times New Roman"/>
              </a:rPr>
              <a:t>окончании </a:t>
            </a:r>
            <a:r>
              <a:rPr sz="1587" i="1" dirty="0">
                <a:latin typeface="Times New Roman"/>
                <a:cs typeface="Times New Roman"/>
              </a:rPr>
              <a:t>текущего</a:t>
            </a:r>
            <a:r>
              <a:rPr sz="1587" i="1" spc="-17" dirty="0">
                <a:latin typeface="Times New Roman"/>
                <a:cs typeface="Times New Roman"/>
              </a:rPr>
              <a:t> </a:t>
            </a:r>
            <a:r>
              <a:rPr sz="1587" i="1" dirty="0">
                <a:latin typeface="Times New Roman"/>
                <a:cs typeface="Times New Roman"/>
              </a:rPr>
              <a:t>учебного</a:t>
            </a:r>
            <a:r>
              <a:rPr sz="1587" i="1" spc="-51" dirty="0">
                <a:latin typeface="Times New Roman"/>
                <a:cs typeface="Times New Roman"/>
              </a:rPr>
              <a:t> </a:t>
            </a:r>
            <a:r>
              <a:rPr sz="1587" i="1" dirty="0">
                <a:latin typeface="Times New Roman"/>
                <a:cs typeface="Times New Roman"/>
              </a:rPr>
              <a:t>года.</a:t>
            </a:r>
            <a:r>
              <a:rPr sz="1587" i="1" spc="-40" dirty="0">
                <a:latin typeface="Times New Roman"/>
                <a:cs typeface="Times New Roman"/>
              </a:rPr>
              <a:t> </a:t>
            </a:r>
            <a:r>
              <a:rPr sz="1587" i="1" dirty="0">
                <a:latin typeface="Times New Roman"/>
                <a:cs typeface="Times New Roman"/>
              </a:rPr>
              <a:t>Данная</a:t>
            </a:r>
            <a:r>
              <a:rPr sz="1587" i="1" spc="-23" dirty="0">
                <a:latin typeface="Times New Roman"/>
                <a:cs typeface="Times New Roman"/>
              </a:rPr>
              <a:t> </a:t>
            </a:r>
            <a:r>
              <a:rPr sz="1587" i="1" dirty="0">
                <a:latin typeface="Times New Roman"/>
                <a:cs typeface="Times New Roman"/>
              </a:rPr>
              <a:t>льгота</a:t>
            </a:r>
            <a:r>
              <a:rPr sz="1587" i="1" spc="-17" dirty="0">
                <a:latin typeface="Times New Roman"/>
                <a:cs typeface="Times New Roman"/>
              </a:rPr>
              <a:t> </a:t>
            </a:r>
            <a:r>
              <a:rPr sz="1587" i="1" spc="-11" dirty="0">
                <a:latin typeface="Times New Roman"/>
                <a:cs typeface="Times New Roman"/>
              </a:rPr>
              <a:t>однократная;</a:t>
            </a:r>
            <a:endParaRPr sz="1587" dirty="0">
              <a:latin typeface="Times New Roman"/>
              <a:cs typeface="Times New Roman"/>
            </a:endParaRPr>
          </a:p>
          <a:p>
            <a:pPr>
              <a:spcBef>
                <a:spcPts val="79"/>
              </a:spcBef>
              <a:buFont typeface="Arial MT"/>
              <a:buChar char="•"/>
            </a:pPr>
            <a:endParaRPr sz="1587" dirty="0">
              <a:latin typeface="Times New Roman"/>
              <a:cs typeface="Times New Roman"/>
            </a:endParaRPr>
          </a:p>
          <a:p>
            <a:pPr marL="339132" marR="142565" indent="-325452">
              <a:buFont typeface="Arial MT"/>
              <a:buChar char="•"/>
              <a:tabLst>
                <a:tab pos="339132" algn="l"/>
              </a:tabLst>
            </a:pPr>
            <a:r>
              <a:rPr sz="1587" dirty="0">
                <a:solidFill>
                  <a:srgbClr val="6F2F9F"/>
                </a:solidFill>
                <a:latin typeface="Times New Roman"/>
                <a:cs typeface="Times New Roman"/>
              </a:rPr>
              <a:t>-в</a:t>
            </a:r>
            <a:r>
              <a:rPr sz="1587" spc="-23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6F2F9F"/>
                </a:solidFill>
                <a:latin typeface="Times New Roman"/>
                <a:cs typeface="Times New Roman"/>
              </a:rPr>
              <a:t>случае</a:t>
            </a:r>
            <a:r>
              <a:rPr sz="1587" spc="-6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6F2F9F"/>
                </a:solidFill>
                <a:latin typeface="Times New Roman"/>
                <a:cs typeface="Times New Roman"/>
              </a:rPr>
              <a:t>истечения</a:t>
            </a:r>
            <a:r>
              <a:rPr sz="1587" spc="-34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6F2F9F"/>
                </a:solidFill>
                <a:latin typeface="Times New Roman"/>
                <a:cs typeface="Times New Roman"/>
              </a:rPr>
              <a:t>у</a:t>
            </a:r>
            <a:r>
              <a:rPr sz="1587" spc="-34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spc="-11" dirty="0">
                <a:solidFill>
                  <a:srgbClr val="6F2F9F"/>
                </a:solidFill>
                <a:latin typeface="Times New Roman"/>
                <a:cs typeface="Times New Roman"/>
              </a:rPr>
              <a:t>педагогического</a:t>
            </a:r>
            <a:r>
              <a:rPr sz="1587" spc="-62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6F2F9F"/>
                </a:solidFill>
                <a:latin typeface="Times New Roman"/>
                <a:cs typeface="Times New Roman"/>
              </a:rPr>
              <a:t>работника</a:t>
            </a:r>
            <a:r>
              <a:rPr sz="1587" spc="-5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6F2F9F"/>
                </a:solidFill>
                <a:latin typeface="Times New Roman"/>
                <a:cs typeface="Times New Roman"/>
              </a:rPr>
              <a:t>перед</a:t>
            </a:r>
            <a:r>
              <a:rPr sz="1587" spc="-28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spc="-11" dirty="0">
                <a:solidFill>
                  <a:srgbClr val="6F2F9F"/>
                </a:solidFill>
                <a:latin typeface="Times New Roman"/>
                <a:cs typeface="Times New Roman"/>
              </a:rPr>
              <a:t>наступлением</a:t>
            </a:r>
            <a:r>
              <a:rPr sz="1587" spc="-17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spc="-11" dirty="0">
                <a:solidFill>
                  <a:srgbClr val="6F2F9F"/>
                </a:solidFill>
                <a:latin typeface="Times New Roman"/>
                <a:cs typeface="Times New Roman"/>
              </a:rPr>
              <a:t>пенсионного</a:t>
            </a:r>
            <a:r>
              <a:rPr sz="1587" spc="-62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6F2F9F"/>
                </a:solidFill>
                <a:latin typeface="Times New Roman"/>
                <a:cs typeface="Times New Roman"/>
              </a:rPr>
              <a:t>возраста</a:t>
            </a:r>
            <a:r>
              <a:rPr sz="1587" spc="-17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spc="-11" dirty="0">
                <a:solidFill>
                  <a:srgbClr val="6F2F9F"/>
                </a:solidFill>
                <a:latin typeface="Times New Roman"/>
                <a:cs typeface="Times New Roman"/>
              </a:rPr>
              <a:t>срока </a:t>
            </a:r>
            <a:r>
              <a:rPr sz="1587" dirty="0">
                <a:solidFill>
                  <a:srgbClr val="6F2F9F"/>
                </a:solidFill>
                <a:latin typeface="Times New Roman"/>
                <a:cs typeface="Times New Roman"/>
              </a:rPr>
              <a:t>действия</a:t>
            </a:r>
            <a:r>
              <a:rPr sz="1587" spc="-5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spc="-11" dirty="0">
                <a:solidFill>
                  <a:srgbClr val="6F2F9F"/>
                </a:solidFill>
                <a:latin typeface="Times New Roman"/>
                <a:cs typeface="Times New Roman"/>
              </a:rPr>
              <a:t>квалификационной</a:t>
            </a:r>
            <a:r>
              <a:rPr sz="1587" spc="-8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spc="-11" dirty="0">
                <a:solidFill>
                  <a:srgbClr val="6F2F9F"/>
                </a:solidFill>
                <a:latin typeface="Times New Roman"/>
                <a:cs typeface="Times New Roman"/>
              </a:rPr>
              <a:t>категории</a:t>
            </a:r>
            <a:r>
              <a:rPr sz="1587" spc="-57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spc="-11" dirty="0">
                <a:solidFill>
                  <a:srgbClr val="6F2F9F"/>
                </a:solidFill>
                <a:latin typeface="Times New Roman"/>
                <a:cs typeface="Times New Roman"/>
              </a:rPr>
              <a:t>сохранять</a:t>
            </a:r>
            <a:r>
              <a:rPr sz="1587" spc="-68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6F2F9F"/>
                </a:solidFill>
                <a:latin typeface="Times New Roman"/>
                <a:cs typeface="Times New Roman"/>
              </a:rPr>
              <a:t>оплату</a:t>
            </a:r>
            <a:r>
              <a:rPr sz="1587" spc="-34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spc="-11" dirty="0">
                <a:solidFill>
                  <a:srgbClr val="6F2F9F"/>
                </a:solidFill>
                <a:latin typeface="Times New Roman"/>
                <a:cs typeface="Times New Roman"/>
              </a:rPr>
              <a:t>труда</a:t>
            </a:r>
            <a:r>
              <a:rPr sz="1587" spc="-28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6F2F9F"/>
                </a:solidFill>
                <a:latin typeface="Times New Roman"/>
                <a:cs typeface="Times New Roman"/>
              </a:rPr>
              <a:t>с</a:t>
            </a:r>
            <a:r>
              <a:rPr sz="1587" spc="-28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6F2F9F"/>
                </a:solidFill>
                <a:latin typeface="Times New Roman"/>
                <a:cs typeface="Times New Roman"/>
              </a:rPr>
              <a:t>учетом</a:t>
            </a:r>
            <a:r>
              <a:rPr sz="1587" spc="-34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spc="-11" dirty="0">
                <a:solidFill>
                  <a:srgbClr val="6F2F9F"/>
                </a:solidFill>
                <a:latin typeface="Times New Roman"/>
                <a:cs typeface="Times New Roman"/>
              </a:rPr>
              <a:t>имевшейся квалификационной</a:t>
            </a:r>
            <a:r>
              <a:rPr sz="1587" spc="-74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spc="-11" dirty="0">
                <a:solidFill>
                  <a:srgbClr val="6F2F9F"/>
                </a:solidFill>
                <a:latin typeface="Times New Roman"/>
                <a:cs typeface="Times New Roman"/>
              </a:rPr>
              <a:t>категории</a:t>
            </a:r>
            <a:r>
              <a:rPr sz="1587" spc="-4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6F2F9F"/>
                </a:solidFill>
                <a:latin typeface="Times New Roman"/>
                <a:cs typeface="Times New Roman"/>
              </a:rPr>
              <a:t>до</a:t>
            </a:r>
            <a:r>
              <a:rPr sz="1587" spc="-28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6F2F9F"/>
                </a:solidFill>
                <a:latin typeface="Times New Roman"/>
                <a:cs typeface="Times New Roman"/>
              </a:rPr>
              <a:t>дня</a:t>
            </a:r>
            <a:r>
              <a:rPr sz="1587" spc="-34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6F2F9F"/>
                </a:solidFill>
                <a:latin typeface="Times New Roman"/>
                <a:cs typeface="Times New Roman"/>
              </a:rPr>
              <a:t>наступления</a:t>
            </a:r>
            <a:r>
              <a:rPr sz="1587" spc="-6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spc="-11" dirty="0">
                <a:solidFill>
                  <a:srgbClr val="6F2F9F"/>
                </a:solidFill>
                <a:latin typeface="Times New Roman"/>
                <a:cs typeface="Times New Roman"/>
              </a:rPr>
              <a:t>пенсионного</a:t>
            </a:r>
            <a:r>
              <a:rPr sz="1587" spc="-23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6F2F9F"/>
                </a:solidFill>
                <a:latin typeface="Times New Roman"/>
                <a:cs typeface="Times New Roman"/>
              </a:rPr>
              <a:t>возраста,</a:t>
            </a:r>
            <a:r>
              <a:rPr sz="1587" spc="-4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6F2F9F"/>
                </a:solidFill>
                <a:latin typeface="Times New Roman"/>
                <a:cs typeface="Times New Roman"/>
              </a:rPr>
              <a:t>но</a:t>
            </a:r>
            <a:r>
              <a:rPr sz="1587" spc="-28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6F2F9F"/>
                </a:solidFill>
                <a:latin typeface="Times New Roman"/>
                <a:cs typeface="Times New Roman"/>
              </a:rPr>
              <a:t>не</a:t>
            </a:r>
            <a:r>
              <a:rPr sz="1587" spc="-34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6F2F9F"/>
                </a:solidFill>
                <a:latin typeface="Times New Roman"/>
                <a:cs typeface="Times New Roman"/>
              </a:rPr>
              <a:t>более</a:t>
            </a:r>
            <a:r>
              <a:rPr sz="1587" spc="-17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6F2F9F"/>
                </a:solidFill>
                <a:latin typeface="Times New Roman"/>
                <a:cs typeface="Times New Roman"/>
              </a:rPr>
              <a:t>чем</a:t>
            </a:r>
            <a:r>
              <a:rPr sz="1587" spc="-17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6F2F9F"/>
                </a:solidFill>
                <a:latin typeface="Times New Roman"/>
                <a:cs typeface="Times New Roman"/>
              </a:rPr>
              <a:t>на</a:t>
            </a:r>
            <a:r>
              <a:rPr sz="1587" spc="-28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dirty="0">
                <a:solidFill>
                  <a:srgbClr val="6F2F9F"/>
                </a:solidFill>
                <a:latin typeface="Times New Roman"/>
                <a:cs typeface="Times New Roman"/>
              </a:rPr>
              <a:t>один</a:t>
            </a:r>
            <a:r>
              <a:rPr sz="1587" spc="-4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587" spc="-23" dirty="0">
                <a:solidFill>
                  <a:srgbClr val="6F2F9F"/>
                </a:solidFill>
                <a:latin typeface="Times New Roman"/>
                <a:cs typeface="Times New Roman"/>
              </a:rPr>
              <a:t>год.</a:t>
            </a:r>
            <a:endParaRPr sz="1587" dirty="0">
              <a:latin typeface="Times New Roman"/>
              <a:cs typeface="Times New Roman"/>
            </a:endParaRPr>
          </a:p>
          <a:p>
            <a:pPr>
              <a:spcBef>
                <a:spcPts val="79"/>
              </a:spcBef>
            </a:pPr>
            <a:endParaRPr sz="1587" dirty="0">
              <a:latin typeface="Times New Roman"/>
              <a:cs typeface="Times New Roman"/>
            </a:endParaRPr>
          </a:p>
          <a:p>
            <a:pPr marL="14401">
              <a:spcBef>
                <a:spcPts val="6"/>
              </a:spcBef>
            </a:pPr>
            <a:r>
              <a:rPr sz="1587" dirty="0">
                <a:latin typeface="Times New Roman"/>
                <a:cs typeface="Times New Roman"/>
              </a:rPr>
              <a:t>2.3.</a:t>
            </a:r>
            <a:r>
              <a:rPr sz="1587" spc="-34" dirty="0">
                <a:latin typeface="Times New Roman"/>
                <a:cs typeface="Times New Roman"/>
              </a:rPr>
              <a:t> </a:t>
            </a:r>
            <a:r>
              <a:rPr sz="1587" spc="-11" dirty="0">
                <a:latin typeface="Times New Roman"/>
                <a:cs typeface="Times New Roman"/>
              </a:rPr>
              <a:t>Сохранить</a:t>
            </a:r>
            <a:r>
              <a:rPr sz="1587" spc="-51" dirty="0">
                <a:latin typeface="Times New Roman"/>
                <a:cs typeface="Times New Roman"/>
              </a:rPr>
              <a:t> </a:t>
            </a:r>
            <a:r>
              <a:rPr sz="1587" dirty="0">
                <a:latin typeface="Times New Roman"/>
                <a:cs typeface="Times New Roman"/>
              </a:rPr>
              <a:t>за</a:t>
            </a:r>
            <a:r>
              <a:rPr sz="1587" spc="-17" dirty="0">
                <a:latin typeface="Times New Roman"/>
                <a:cs typeface="Times New Roman"/>
              </a:rPr>
              <a:t> </a:t>
            </a:r>
            <a:r>
              <a:rPr sz="1587" spc="-11" dirty="0">
                <a:latin typeface="Times New Roman"/>
                <a:cs typeface="Times New Roman"/>
              </a:rPr>
              <a:t>педагогическим</a:t>
            </a:r>
            <a:r>
              <a:rPr sz="1587" spc="-57" dirty="0">
                <a:latin typeface="Times New Roman"/>
                <a:cs typeface="Times New Roman"/>
              </a:rPr>
              <a:t> </a:t>
            </a:r>
            <a:r>
              <a:rPr sz="1587" spc="-11" dirty="0">
                <a:latin typeface="Times New Roman"/>
                <a:cs typeface="Times New Roman"/>
              </a:rPr>
              <a:t>работником</a:t>
            </a:r>
            <a:r>
              <a:rPr sz="1587" spc="-28" dirty="0">
                <a:latin typeface="Times New Roman"/>
                <a:cs typeface="Times New Roman"/>
              </a:rPr>
              <a:t> </a:t>
            </a:r>
            <a:r>
              <a:rPr sz="1587" spc="-11" dirty="0">
                <a:latin typeface="Times New Roman"/>
                <a:cs typeface="Times New Roman"/>
              </a:rPr>
              <a:t>уровень</a:t>
            </a:r>
            <a:r>
              <a:rPr sz="1587" spc="-45" dirty="0">
                <a:latin typeface="Times New Roman"/>
                <a:cs typeface="Times New Roman"/>
              </a:rPr>
              <a:t> </a:t>
            </a:r>
            <a:r>
              <a:rPr sz="1587" dirty="0">
                <a:latin typeface="Times New Roman"/>
                <a:cs typeface="Times New Roman"/>
              </a:rPr>
              <a:t>оплаты</a:t>
            </a:r>
            <a:r>
              <a:rPr sz="1587" spc="-28" dirty="0">
                <a:latin typeface="Times New Roman"/>
                <a:cs typeface="Times New Roman"/>
              </a:rPr>
              <a:t> </a:t>
            </a:r>
            <a:r>
              <a:rPr sz="1587" spc="-11" dirty="0">
                <a:latin typeface="Times New Roman"/>
                <a:cs typeface="Times New Roman"/>
              </a:rPr>
              <a:t>труда</a:t>
            </a:r>
            <a:r>
              <a:rPr sz="1587" spc="-6" dirty="0">
                <a:latin typeface="Times New Roman"/>
                <a:cs typeface="Times New Roman"/>
              </a:rPr>
              <a:t> </a:t>
            </a:r>
            <a:r>
              <a:rPr sz="1587" dirty="0">
                <a:latin typeface="Times New Roman"/>
                <a:cs typeface="Times New Roman"/>
              </a:rPr>
              <a:t>с</a:t>
            </a:r>
            <a:r>
              <a:rPr sz="1587" spc="-11" dirty="0">
                <a:latin typeface="Times New Roman"/>
                <a:cs typeface="Times New Roman"/>
              </a:rPr>
              <a:t> </a:t>
            </a:r>
            <a:r>
              <a:rPr sz="1587" dirty="0">
                <a:latin typeface="Times New Roman"/>
                <a:cs typeface="Times New Roman"/>
              </a:rPr>
              <a:t>учетом</a:t>
            </a:r>
            <a:r>
              <a:rPr sz="1587" spc="-11" dirty="0">
                <a:latin typeface="Times New Roman"/>
                <a:cs typeface="Times New Roman"/>
              </a:rPr>
              <a:t> имевшейся</a:t>
            </a:r>
            <a:endParaRPr sz="1587" dirty="0">
              <a:latin typeface="Times New Roman"/>
              <a:cs typeface="Times New Roman"/>
            </a:endParaRPr>
          </a:p>
          <a:p>
            <a:pPr marL="14401"/>
            <a:r>
              <a:rPr sz="1587" spc="-11" dirty="0">
                <a:latin typeface="Times New Roman"/>
                <a:cs typeface="Times New Roman"/>
              </a:rPr>
              <a:t>квалификационной</a:t>
            </a:r>
            <a:r>
              <a:rPr sz="1587" spc="-79" dirty="0">
                <a:latin typeface="Times New Roman"/>
                <a:cs typeface="Times New Roman"/>
              </a:rPr>
              <a:t> </a:t>
            </a:r>
            <a:r>
              <a:rPr sz="1587" spc="-11" dirty="0">
                <a:latin typeface="Times New Roman"/>
                <a:cs typeface="Times New Roman"/>
              </a:rPr>
              <a:t>категории</a:t>
            </a:r>
            <a:r>
              <a:rPr sz="1587" spc="-45" dirty="0">
                <a:latin typeface="Times New Roman"/>
                <a:cs typeface="Times New Roman"/>
              </a:rPr>
              <a:t> </a:t>
            </a:r>
            <a:r>
              <a:rPr sz="1587" dirty="0">
                <a:latin typeface="Times New Roman"/>
                <a:cs typeface="Times New Roman"/>
              </a:rPr>
              <a:t>в</a:t>
            </a:r>
            <a:r>
              <a:rPr sz="1587" spc="-34" dirty="0">
                <a:latin typeface="Times New Roman"/>
                <a:cs typeface="Times New Roman"/>
              </a:rPr>
              <a:t> </a:t>
            </a:r>
            <a:r>
              <a:rPr sz="1587" dirty="0">
                <a:latin typeface="Times New Roman"/>
                <a:cs typeface="Times New Roman"/>
              </a:rPr>
              <a:t>случае истечения</a:t>
            </a:r>
            <a:r>
              <a:rPr sz="1587" spc="-51" dirty="0">
                <a:latin typeface="Times New Roman"/>
                <a:cs typeface="Times New Roman"/>
              </a:rPr>
              <a:t> </a:t>
            </a:r>
            <a:r>
              <a:rPr sz="1587" dirty="0">
                <a:latin typeface="Times New Roman"/>
                <a:cs typeface="Times New Roman"/>
              </a:rPr>
              <a:t>срока</a:t>
            </a:r>
            <a:r>
              <a:rPr sz="1587" spc="-40" dirty="0">
                <a:latin typeface="Times New Roman"/>
                <a:cs typeface="Times New Roman"/>
              </a:rPr>
              <a:t> </a:t>
            </a:r>
            <a:r>
              <a:rPr sz="1587" dirty="0">
                <a:latin typeface="Times New Roman"/>
                <a:cs typeface="Times New Roman"/>
              </a:rPr>
              <a:t>ее</a:t>
            </a:r>
            <a:r>
              <a:rPr sz="1587" spc="-23" dirty="0">
                <a:latin typeface="Times New Roman"/>
                <a:cs typeface="Times New Roman"/>
              </a:rPr>
              <a:t> </a:t>
            </a:r>
            <a:r>
              <a:rPr sz="1587" dirty="0">
                <a:latin typeface="Times New Roman"/>
                <a:cs typeface="Times New Roman"/>
              </a:rPr>
              <a:t>действия</a:t>
            </a:r>
            <a:r>
              <a:rPr sz="1587" spc="-40" dirty="0">
                <a:latin typeface="Times New Roman"/>
                <a:cs typeface="Times New Roman"/>
              </a:rPr>
              <a:t> </a:t>
            </a:r>
            <a:r>
              <a:rPr sz="1587" dirty="0">
                <a:latin typeface="Times New Roman"/>
                <a:cs typeface="Times New Roman"/>
              </a:rPr>
              <a:t>после</a:t>
            </a:r>
            <a:r>
              <a:rPr sz="1587" spc="-23" dirty="0">
                <a:latin typeface="Times New Roman"/>
                <a:cs typeface="Times New Roman"/>
              </a:rPr>
              <a:t> </a:t>
            </a:r>
            <a:r>
              <a:rPr sz="1587" spc="-11" dirty="0">
                <a:latin typeface="Times New Roman"/>
                <a:cs typeface="Times New Roman"/>
              </a:rPr>
              <a:t>подачи</a:t>
            </a:r>
            <a:r>
              <a:rPr sz="1587" spc="-57" dirty="0">
                <a:latin typeface="Times New Roman"/>
                <a:cs typeface="Times New Roman"/>
              </a:rPr>
              <a:t> </a:t>
            </a:r>
            <a:r>
              <a:rPr sz="1587" dirty="0">
                <a:latin typeface="Times New Roman"/>
                <a:cs typeface="Times New Roman"/>
              </a:rPr>
              <a:t>заявления</a:t>
            </a:r>
            <a:r>
              <a:rPr sz="1587" spc="-23" dirty="0">
                <a:latin typeface="Times New Roman"/>
                <a:cs typeface="Times New Roman"/>
              </a:rPr>
              <a:t> </a:t>
            </a:r>
            <a:r>
              <a:rPr sz="1587" spc="-57" dirty="0">
                <a:latin typeface="Times New Roman"/>
                <a:cs typeface="Times New Roman"/>
              </a:rPr>
              <a:t>в</a:t>
            </a:r>
            <a:endParaRPr sz="1587" dirty="0">
              <a:latin typeface="Times New Roman"/>
              <a:cs typeface="Times New Roman"/>
            </a:endParaRPr>
          </a:p>
          <a:p>
            <a:pPr marL="14401" marR="257049"/>
            <a:r>
              <a:rPr sz="1587" dirty="0">
                <a:latin typeface="Times New Roman"/>
                <a:cs typeface="Times New Roman"/>
              </a:rPr>
              <a:t>аттестационную</a:t>
            </a:r>
            <a:r>
              <a:rPr sz="1587" spc="-40" dirty="0">
                <a:latin typeface="Times New Roman"/>
                <a:cs typeface="Times New Roman"/>
              </a:rPr>
              <a:t> </a:t>
            </a:r>
            <a:r>
              <a:rPr sz="1587" spc="-11" dirty="0">
                <a:latin typeface="Times New Roman"/>
                <a:cs typeface="Times New Roman"/>
              </a:rPr>
              <a:t>комиссию</a:t>
            </a:r>
            <a:r>
              <a:rPr sz="1587" spc="-62" dirty="0">
                <a:latin typeface="Times New Roman"/>
                <a:cs typeface="Times New Roman"/>
              </a:rPr>
              <a:t> </a:t>
            </a:r>
            <a:r>
              <a:rPr sz="1587" dirty="0">
                <a:latin typeface="Times New Roman"/>
                <a:cs typeface="Times New Roman"/>
              </a:rPr>
              <a:t>на</a:t>
            </a:r>
            <a:r>
              <a:rPr sz="1587" spc="-34" dirty="0">
                <a:latin typeface="Times New Roman"/>
                <a:cs typeface="Times New Roman"/>
              </a:rPr>
              <a:t> </a:t>
            </a:r>
            <a:r>
              <a:rPr sz="1587" dirty="0">
                <a:latin typeface="Times New Roman"/>
                <a:cs typeface="Times New Roman"/>
              </a:rPr>
              <a:t>период</a:t>
            </a:r>
            <a:r>
              <a:rPr sz="1587" spc="-68" dirty="0">
                <a:latin typeface="Times New Roman"/>
                <a:cs typeface="Times New Roman"/>
              </a:rPr>
              <a:t> </a:t>
            </a:r>
            <a:r>
              <a:rPr sz="1587" dirty="0">
                <a:latin typeface="Times New Roman"/>
                <a:cs typeface="Times New Roman"/>
              </a:rPr>
              <a:t>до</a:t>
            </a:r>
            <a:r>
              <a:rPr sz="1587" spc="-45" dirty="0">
                <a:latin typeface="Times New Roman"/>
                <a:cs typeface="Times New Roman"/>
              </a:rPr>
              <a:t> </a:t>
            </a:r>
            <a:r>
              <a:rPr sz="1587" dirty="0">
                <a:latin typeface="Times New Roman"/>
                <a:cs typeface="Times New Roman"/>
              </a:rPr>
              <a:t>принятия</a:t>
            </a:r>
            <a:r>
              <a:rPr sz="1587" spc="-57" dirty="0">
                <a:latin typeface="Times New Roman"/>
                <a:cs typeface="Times New Roman"/>
              </a:rPr>
              <a:t> </a:t>
            </a:r>
            <a:r>
              <a:rPr sz="1587" dirty="0">
                <a:latin typeface="Times New Roman"/>
                <a:cs typeface="Times New Roman"/>
              </a:rPr>
              <a:t>аттестационной</a:t>
            </a:r>
            <a:r>
              <a:rPr sz="1587" spc="-74" dirty="0">
                <a:latin typeface="Times New Roman"/>
                <a:cs typeface="Times New Roman"/>
              </a:rPr>
              <a:t> </a:t>
            </a:r>
            <a:r>
              <a:rPr sz="1587" spc="-11" dirty="0">
                <a:latin typeface="Times New Roman"/>
                <a:cs typeface="Times New Roman"/>
              </a:rPr>
              <a:t>комиссией</a:t>
            </a:r>
            <a:r>
              <a:rPr sz="1587" spc="-68" dirty="0">
                <a:latin typeface="Times New Roman"/>
                <a:cs typeface="Times New Roman"/>
              </a:rPr>
              <a:t> </a:t>
            </a:r>
            <a:r>
              <a:rPr sz="1587" dirty="0">
                <a:latin typeface="Times New Roman"/>
                <a:cs typeface="Times New Roman"/>
              </a:rPr>
              <a:t>решения</a:t>
            </a:r>
            <a:r>
              <a:rPr sz="1587" spc="-51" dirty="0">
                <a:latin typeface="Times New Roman"/>
                <a:cs typeface="Times New Roman"/>
              </a:rPr>
              <a:t> </a:t>
            </a:r>
            <a:r>
              <a:rPr sz="1587" dirty="0">
                <a:latin typeface="Times New Roman"/>
                <a:cs typeface="Times New Roman"/>
              </a:rPr>
              <a:t>об</a:t>
            </a:r>
            <a:r>
              <a:rPr sz="1587" spc="-40" dirty="0">
                <a:latin typeface="Times New Roman"/>
                <a:cs typeface="Times New Roman"/>
              </a:rPr>
              <a:t> </a:t>
            </a:r>
            <a:r>
              <a:rPr sz="1587" spc="-11" dirty="0">
                <a:latin typeface="Times New Roman"/>
                <a:cs typeface="Times New Roman"/>
              </a:rPr>
              <a:t>установлении </a:t>
            </a:r>
            <a:r>
              <a:rPr sz="1587" dirty="0">
                <a:latin typeface="Times New Roman"/>
                <a:cs typeface="Times New Roman"/>
              </a:rPr>
              <a:t>(отказе</a:t>
            </a:r>
            <a:r>
              <a:rPr sz="1587" spc="-28" dirty="0">
                <a:latin typeface="Times New Roman"/>
                <a:cs typeface="Times New Roman"/>
              </a:rPr>
              <a:t> </a:t>
            </a:r>
            <a:r>
              <a:rPr sz="1587" dirty="0">
                <a:latin typeface="Times New Roman"/>
                <a:cs typeface="Times New Roman"/>
              </a:rPr>
              <a:t>в</a:t>
            </a:r>
            <a:r>
              <a:rPr sz="1587" spc="-11" dirty="0">
                <a:latin typeface="Times New Roman"/>
                <a:cs typeface="Times New Roman"/>
              </a:rPr>
              <a:t> установлении)</a:t>
            </a:r>
            <a:r>
              <a:rPr sz="1587" spc="6" dirty="0">
                <a:latin typeface="Times New Roman"/>
                <a:cs typeface="Times New Roman"/>
              </a:rPr>
              <a:t> </a:t>
            </a:r>
            <a:r>
              <a:rPr sz="1587" dirty="0">
                <a:latin typeface="Times New Roman"/>
                <a:cs typeface="Times New Roman"/>
              </a:rPr>
              <a:t>кв.</a:t>
            </a:r>
            <a:r>
              <a:rPr sz="1587" spc="-28" dirty="0">
                <a:latin typeface="Times New Roman"/>
                <a:cs typeface="Times New Roman"/>
              </a:rPr>
              <a:t> </a:t>
            </a:r>
            <a:r>
              <a:rPr sz="1587" spc="-11" dirty="0">
                <a:latin typeface="Times New Roman"/>
                <a:cs typeface="Times New Roman"/>
              </a:rPr>
              <a:t>категории.</a:t>
            </a:r>
            <a:endParaRPr sz="1587" dirty="0">
              <a:latin typeface="Times New Roman"/>
              <a:cs typeface="Times New Roman"/>
            </a:endParaRPr>
          </a:p>
        </p:txBody>
      </p:sp>
      <p:pic>
        <p:nvPicPr>
          <p:cNvPr id="3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03647" y="5770641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650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3512746" y="-289248"/>
            <a:ext cx="13468509" cy="6562414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200149"/>
              <a:ext cx="9144000" cy="382905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23055" y="915583"/>
              <a:ext cx="4865242" cy="413892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628128" y="2522855"/>
              <a:ext cx="511175" cy="884555"/>
            </a:xfrm>
            <a:custGeom>
              <a:avLst/>
              <a:gdLst/>
              <a:ahLst/>
              <a:cxnLst/>
              <a:rect l="l" t="t" r="r" b="b"/>
              <a:pathLst>
                <a:path w="511175" h="884554">
                  <a:moveTo>
                    <a:pt x="449579" y="0"/>
                  </a:moveTo>
                  <a:lnTo>
                    <a:pt x="30479" y="807212"/>
                  </a:lnTo>
                  <a:lnTo>
                    <a:pt x="0" y="791463"/>
                  </a:lnTo>
                  <a:lnTo>
                    <a:pt x="29337" y="884301"/>
                  </a:lnTo>
                  <a:lnTo>
                    <a:pt x="122174" y="854837"/>
                  </a:lnTo>
                  <a:lnTo>
                    <a:pt x="91694" y="838962"/>
                  </a:lnTo>
                  <a:lnTo>
                    <a:pt x="510667" y="31750"/>
                  </a:lnTo>
                  <a:lnTo>
                    <a:pt x="44957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2041"/>
            </a:p>
          </p:txBody>
        </p:sp>
        <p:sp>
          <p:nvSpPr>
            <p:cNvPr id="7" name="object 7"/>
            <p:cNvSpPr/>
            <p:nvPr/>
          </p:nvSpPr>
          <p:spPr>
            <a:xfrm>
              <a:off x="7628128" y="2522855"/>
              <a:ext cx="511175" cy="884555"/>
            </a:xfrm>
            <a:custGeom>
              <a:avLst/>
              <a:gdLst/>
              <a:ahLst/>
              <a:cxnLst/>
              <a:rect l="l" t="t" r="r" b="b"/>
              <a:pathLst>
                <a:path w="511175" h="884554">
                  <a:moveTo>
                    <a:pt x="510667" y="31750"/>
                  </a:moveTo>
                  <a:lnTo>
                    <a:pt x="91694" y="838962"/>
                  </a:lnTo>
                  <a:lnTo>
                    <a:pt x="122174" y="854837"/>
                  </a:lnTo>
                  <a:lnTo>
                    <a:pt x="29337" y="884301"/>
                  </a:lnTo>
                  <a:lnTo>
                    <a:pt x="0" y="791463"/>
                  </a:lnTo>
                  <a:lnTo>
                    <a:pt x="30479" y="807212"/>
                  </a:lnTo>
                  <a:lnTo>
                    <a:pt x="449579" y="0"/>
                  </a:lnTo>
                  <a:lnTo>
                    <a:pt x="510667" y="31750"/>
                  </a:lnTo>
                  <a:close/>
                </a:path>
              </a:pathLst>
            </a:custGeom>
            <a:ln w="158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2041"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-549245" y="44759"/>
            <a:ext cx="10387314" cy="706849"/>
          </a:xfrm>
          <a:prstGeom prst="rect">
            <a:avLst/>
          </a:prstGeom>
        </p:spPr>
        <p:txBody>
          <a:bodyPr vert="horz" wrap="square" lIns="0" tIns="216143" rIns="0" bIns="0" rtlCol="0" anchor="ctr">
            <a:spAutoFit/>
          </a:bodyPr>
          <a:lstStyle/>
          <a:p>
            <a:pPr marL="1954151">
              <a:lnSpc>
                <a:spcPct val="100000"/>
              </a:lnSpc>
              <a:spcBef>
                <a:spcPts val="108"/>
              </a:spcBef>
            </a:pPr>
            <a:r>
              <a:rPr dirty="0"/>
              <a:t>Приказ</a:t>
            </a:r>
            <a:r>
              <a:rPr spc="-176" dirty="0"/>
              <a:t> </a:t>
            </a:r>
            <a:r>
              <a:rPr spc="-40" dirty="0"/>
              <a:t>ОО</a:t>
            </a:r>
          </a:p>
        </p:txBody>
      </p:sp>
      <p:pic>
        <p:nvPicPr>
          <p:cNvPr id="9" name="Google Shape;91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03647" y="5770641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064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79918" y="577065"/>
            <a:ext cx="9321281" cy="752477"/>
          </a:xfrm>
          <a:prstGeom prst="rect">
            <a:avLst/>
          </a:prstGeom>
        </p:spPr>
        <p:txBody>
          <a:bodyPr vert="horz" wrap="square" lIns="0" tIns="13680" rIns="0" bIns="0" rtlCol="0" anchor="ctr">
            <a:spAutoFit/>
          </a:bodyPr>
          <a:lstStyle/>
          <a:p>
            <a:pPr marL="14401" algn="ctr">
              <a:lnSpc>
                <a:spcPct val="100000"/>
              </a:lnSpc>
              <a:spcBef>
                <a:spcPts val="108"/>
              </a:spcBef>
            </a:pPr>
            <a:r>
              <a:rPr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</a:t>
            </a:r>
            <a:r>
              <a:rPr b="1" spc="-187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52950" y="1635183"/>
            <a:ext cx="9060447" cy="4268196"/>
          </a:xfrm>
          <a:prstGeom prst="rect">
            <a:avLst/>
          </a:prstGeom>
        </p:spPr>
        <p:txBody>
          <a:bodyPr vert="horz" wrap="square" lIns="0" tIns="41760" rIns="0" bIns="0" rtlCol="0">
            <a:spAutoFit/>
          </a:bodyPr>
          <a:lstStyle/>
          <a:p>
            <a:pPr marL="55442" algn="ctr">
              <a:spcBef>
                <a:spcPts val="329"/>
              </a:spcBef>
            </a:pPr>
            <a:r>
              <a:rPr sz="1814" b="1" dirty="0">
                <a:solidFill>
                  <a:srgbClr val="001F5F"/>
                </a:solidFill>
                <a:latin typeface="Times New Roman"/>
                <a:cs typeface="Times New Roman"/>
              </a:rPr>
              <a:t>МИНИСТЕРСТВО</a:t>
            </a:r>
            <a:r>
              <a:rPr sz="1814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ОБРАЗОВАНИЯ</a:t>
            </a:r>
            <a:r>
              <a:rPr sz="1814" b="1" spc="-1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14" b="1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814" b="1" spc="-6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14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НАУКИ</a:t>
            </a:r>
            <a:endParaRPr sz="1814" dirty="0">
              <a:latin typeface="Times New Roman"/>
              <a:cs typeface="Times New Roman"/>
            </a:endParaRPr>
          </a:p>
          <a:p>
            <a:pPr marL="43202" algn="ctr">
              <a:spcBef>
                <a:spcPts val="221"/>
              </a:spcBef>
            </a:pPr>
            <a:r>
              <a:rPr sz="1814" b="1" dirty="0">
                <a:solidFill>
                  <a:srgbClr val="001F5F"/>
                </a:solidFill>
                <a:latin typeface="Times New Roman"/>
                <a:cs typeface="Times New Roman"/>
              </a:rPr>
              <a:t>РОССИЙСКОЙ</a:t>
            </a:r>
            <a:r>
              <a:rPr sz="1814" b="1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814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ФЕДЕРАЦИИ</a:t>
            </a:r>
            <a:endParaRPr sz="1814" dirty="0">
              <a:latin typeface="Times New Roman"/>
              <a:cs typeface="Times New Roman"/>
            </a:endParaRPr>
          </a:p>
          <a:p>
            <a:pPr marL="54722" algn="ctr">
              <a:spcBef>
                <a:spcPts val="45"/>
              </a:spcBef>
            </a:pPr>
            <a:r>
              <a:rPr sz="204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ПРИКАЗ</a:t>
            </a:r>
            <a:endParaRPr sz="2041" dirty="0">
              <a:latin typeface="Times New Roman"/>
              <a:cs typeface="Times New Roman"/>
            </a:endParaRPr>
          </a:p>
          <a:p>
            <a:pPr marL="53282" algn="ctr"/>
            <a:r>
              <a:rPr sz="2041" b="1" dirty="0">
                <a:solidFill>
                  <a:srgbClr val="FF0000"/>
                </a:solidFill>
                <a:latin typeface="Times New Roman"/>
                <a:cs typeface="Times New Roman"/>
              </a:rPr>
              <a:t>Новый</a:t>
            </a:r>
            <a:r>
              <a:rPr sz="2041" b="1" spc="-68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41" b="1" spc="-11" dirty="0">
                <a:solidFill>
                  <a:srgbClr val="FF0000"/>
                </a:solidFill>
                <a:latin typeface="Times New Roman"/>
                <a:cs typeface="Times New Roman"/>
              </a:rPr>
              <a:t>Порядок</a:t>
            </a:r>
            <a:endParaRPr sz="2041" dirty="0">
              <a:latin typeface="Times New Roman"/>
              <a:cs typeface="Times New Roman"/>
            </a:endParaRPr>
          </a:p>
          <a:p>
            <a:pPr marL="51122" algn="ctr"/>
            <a:r>
              <a:rPr sz="204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проведения</a:t>
            </a:r>
            <a:r>
              <a:rPr sz="2041" b="1" spc="-7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b="1" dirty="0">
                <a:solidFill>
                  <a:srgbClr val="001F5F"/>
                </a:solidFill>
                <a:latin typeface="Times New Roman"/>
                <a:cs typeface="Times New Roman"/>
              </a:rPr>
              <a:t>аттестации</a:t>
            </a:r>
            <a:r>
              <a:rPr sz="2041" b="1" spc="-5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педагогических</a:t>
            </a:r>
            <a:r>
              <a:rPr sz="2041" b="1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работников</a:t>
            </a:r>
            <a:r>
              <a:rPr sz="2041" b="1" spc="-5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образовательных</a:t>
            </a:r>
            <a:endParaRPr sz="2041" dirty="0">
              <a:latin typeface="Times New Roman"/>
              <a:cs typeface="Times New Roman"/>
            </a:endParaRPr>
          </a:p>
          <a:p>
            <a:pPr marL="56882" algn="ctr">
              <a:spcBef>
                <a:spcPts val="6"/>
              </a:spcBef>
            </a:pPr>
            <a:r>
              <a:rPr sz="204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организаций</a:t>
            </a:r>
            <a:endParaRPr sz="2041" dirty="0">
              <a:latin typeface="Times New Roman"/>
              <a:cs typeface="Times New Roman"/>
            </a:endParaRPr>
          </a:p>
          <a:p>
            <a:pPr marL="2003114" marR="1945512" algn="ctr"/>
            <a:r>
              <a:rPr sz="2041" b="1" dirty="0">
                <a:solidFill>
                  <a:srgbClr val="001F5F"/>
                </a:solidFill>
                <a:latin typeface="Times New Roman"/>
                <a:cs typeface="Times New Roman"/>
              </a:rPr>
              <a:t>Утвержден</a:t>
            </a:r>
            <a:r>
              <a:rPr sz="2041" b="1" spc="-5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приказом</a:t>
            </a:r>
            <a:r>
              <a:rPr sz="2041" b="1" spc="-6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Минпросвещения</a:t>
            </a:r>
            <a:r>
              <a:rPr sz="2041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b="1" spc="-28" dirty="0">
                <a:solidFill>
                  <a:srgbClr val="001F5F"/>
                </a:solidFill>
                <a:latin typeface="Times New Roman"/>
                <a:cs typeface="Times New Roman"/>
              </a:rPr>
              <a:t>РФ </a:t>
            </a:r>
            <a:r>
              <a:rPr sz="2041" b="1" dirty="0">
                <a:solidFill>
                  <a:srgbClr val="FF0000"/>
                </a:solidFill>
                <a:latin typeface="Times New Roman"/>
                <a:cs typeface="Times New Roman"/>
              </a:rPr>
              <a:t>от</a:t>
            </a:r>
            <a:r>
              <a:rPr sz="2041" b="1" spc="482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41" b="1" dirty="0">
                <a:solidFill>
                  <a:srgbClr val="FF0000"/>
                </a:solidFill>
                <a:latin typeface="Times New Roman"/>
                <a:cs typeface="Times New Roman"/>
              </a:rPr>
              <a:t>24.03.2023</a:t>
            </a:r>
            <a:r>
              <a:rPr sz="2041" b="1" spc="-23" dirty="0">
                <a:solidFill>
                  <a:srgbClr val="FF0000"/>
                </a:solidFill>
                <a:latin typeface="Times New Roman"/>
                <a:cs typeface="Times New Roman"/>
              </a:rPr>
              <a:t> №196</a:t>
            </a:r>
            <a:endParaRPr sz="2041" dirty="0">
              <a:latin typeface="Times New Roman"/>
              <a:cs typeface="Times New Roman"/>
            </a:endParaRPr>
          </a:p>
          <a:p>
            <a:pPr marL="51122" algn="ctr"/>
            <a:r>
              <a:rPr sz="2041" b="1" i="1" dirty="0">
                <a:solidFill>
                  <a:srgbClr val="001F5F"/>
                </a:solidFill>
                <a:latin typeface="Times New Roman"/>
                <a:cs typeface="Times New Roman"/>
              </a:rPr>
              <a:t>действует</a:t>
            </a:r>
            <a:r>
              <a:rPr sz="2041" b="1" i="1" spc="-5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b="1" i="1" dirty="0">
                <a:solidFill>
                  <a:srgbClr val="001F5F"/>
                </a:solidFill>
                <a:latin typeface="Times New Roman"/>
                <a:cs typeface="Times New Roman"/>
              </a:rPr>
              <a:t>до</a:t>
            </a:r>
            <a:r>
              <a:rPr sz="2041" b="1" i="1" spc="-11" dirty="0">
                <a:solidFill>
                  <a:srgbClr val="001F5F"/>
                </a:solidFill>
                <a:latin typeface="Times New Roman"/>
                <a:cs typeface="Times New Roman"/>
              </a:rPr>
              <a:t> 31.08.2029г.</a:t>
            </a:r>
            <a:endParaRPr sz="2041" dirty="0">
              <a:latin typeface="Times New Roman"/>
              <a:cs typeface="Times New Roman"/>
            </a:endParaRPr>
          </a:p>
          <a:p>
            <a:pPr>
              <a:spcBef>
                <a:spcPts val="113"/>
              </a:spcBef>
            </a:pPr>
            <a:endParaRPr sz="2041" dirty="0">
              <a:latin typeface="Times New Roman"/>
              <a:cs typeface="Times New Roman"/>
            </a:endParaRPr>
          </a:p>
          <a:p>
            <a:pPr marL="2469691" marR="2462491" algn="ctr"/>
            <a:r>
              <a:rPr sz="1814" b="1" i="1" dirty="0">
                <a:solidFill>
                  <a:srgbClr val="77420D"/>
                </a:solidFill>
                <a:latin typeface="Times New Roman"/>
                <a:cs typeface="Times New Roman"/>
              </a:rPr>
              <a:t>Утратил</a:t>
            </a:r>
            <a:r>
              <a:rPr sz="1814" b="1" i="1" spc="-34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814" b="1" i="1" dirty="0">
                <a:solidFill>
                  <a:srgbClr val="77420D"/>
                </a:solidFill>
                <a:latin typeface="Times New Roman"/>
                <a:cs typeface="Times New Roman"/>
              </a:rPr>
              <a:t>силу</a:t>
            </a:r>
            <a:r>
              <a:rPr sz="1814" b="1" i="1" spc="-34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814" b="1" i="1" dirty="0">
                <a:solidFill>
                  <a:srgbClr val="77420D"/>
                </a:solidFill>
                <a:latin typeface="Times New Roman"/>
                <a:cs typeface="Times New Roman"/>
              </a:rPr>
              <a:t>от</a:t>
            </a:r>
            <a:r>
              <a:rPr sz="1814" b="1" i="1" spc="-40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814" b="1" i="1" dirty="0">
                <a:solidFill>
                  <a:srgbClr val="77420D"/>
                </a:solidFill>
                <a:latin typeface="Times New Roman"/>
                <a:cs typeface="Times New Roman"/>
              </a:rPr>
              <a:t>7</a:t>
            </a:r>
            <a:r>
              <a:rPr sz="1814" b="1" i="1" spc="-51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814" b="1" i="1" dirty="0">
                <a:solidFill>
                  <a:srgbClr val="77420D"/>
                </a:solidFill>
                <a:latin typeface="Times New Roman"/>
                <a:cs typeface="Times New Roman"/>
              </a:rPr>
              <a:t>апреля</a:t>
            </a:r>
            <a:r>
              <a:rPr sz="1814" b="1" i="1" spc="-57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814" b="1" i="1" dirty="0">
                <a:solidFill>
                  <a:srgbClr val="77420D"/>
                </a:solidFill>
                <a:latin typeface="Times New Roman"/>
                <a:cs typeface="Times New Roman"/>
              </a:rPr>
              <a:t>2014</a:t>
            </a:r>
            <a:r>
              <a:rPr sz="1814" b="1" i="1" spc="-62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814" b="1" i="1" dirty="0">
                <a:solidFill>
                  <a:srgbClr val="77420D"/>
                </a:solidFill>
                <a:latin typeface="Times New Roman"/>
                <a:cs typeface="Times New Roman"/>
              </a:rPr>
              <a:t>г.</a:t>
            </a:r>
            <a:r>
              <a:rPr sz="1814" b="1" i="1" spc="-51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814" b="1" i="1" dirty="0">
                <a:solidFill>
                  <a:srgbClr val="77420D"/>
                </a:solidFill>
                <a:latin typeface="Times New Roman"/>
                <a:cs typeface="Times New Roman"/>
              </a:rPr>
              <a:t>N</a:t>
            </a:r>
            <a:r>
              <a:rPr sz="1814" b="1" i="1" spc="-51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814" b="1" i="1" spc="-28" dirty="0">
                <a:solidFill>
                  <a:srgbClr val="77420D"/>
                </a:solidFill>
                <a:latin typeface="Times New Roman"/>
                <a:cs typeface="Times New Roman"/>
              </a:rPr>
              <a:t>276 </a:t>
            </a:r>
            <a:r>
              <a:rPr sz="1814" b="1" i="1" dirty="0">
                <a:solidFill>
                  <a:srgbClr val="77420D"/>
                </a:solidFill>
                <a:latin typeface="Times New Roman"/>
                <a:cs typeface="Times New Roman"/>
              </a:rPr>
              <a:t>ОБ</a:t>
            </a:r>
            <a:r>
              <a:rPr sz="1814" b="1" i="1" spc="-45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814" b="1" i="1" spc="-11" dirty="0">
                <a:solidFill>
                  <a:srgbClr val="77420D"/>
                </a:solidFill>
                <a:latin typeface="Times New Roman"/>
                <a:cs typeface="Times New Roman"/>
              </a:rPr>
              <a:t>УТВЕРЖДЕНИИ </a:t>
            </a:r>
            <a:r>
              <a:rPr sz="1814" b="1" i="1" u="sng" spc="-11" dirty="0">
                <a:solidFill>
                  <a:srgbClr val="77420D"/>
                </a:solidFill>
                <a:uFill>
                  <a:solidFill>
                    <a:srgbClr val="77420D"/>
                  </a:solidFill>
                </a:uFill>
                <a:latin typeface="Times New Roman"/>
                <a:cs typeface="Times New Roman"/>
              </a:rPr>
              <a:t>ПОРЯДКА</a:t>
            </a:r>
            <a:endParaRPr sz="1814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14" b="1" i="1" dirty="0">
                <a:solidFill>
                  <a:srgbClr val="77420D"/>
                </a:solidFill>
                <a:latin typeface="Times New Roman"/>
                <a:cs typeface="Times New Roman"/>
              </a:rPr>
              <a:t>ПРОВЕДЕНИЯ</a:t>
            </a:r>
            <a:r>
              <a:rPr sz="1814" b="1" i="1" spc="-40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814" b="1" i="1" spc="-23" dirty="0">
                <a:solidFill>
                  <a:srgbClr val="77420D"/>
                </a:solidFill>
                <a:latin typeface="Times New Roman"/>
                <a:cs typeface="Times New Roman"/>
              </a:rPr>
              <a:t>АТТЕСТАЦИИ</a:t>
            </a:r>
            <a:r>
              <a:rPr sz="1814" b="1" i="1" spc="-45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814" b="1" i="1" spc="-11" dirty="0">
                <a:solidFill>
                  <a:srgbClr val="77420D"/>
                </a:solidFill>
                <a:latin typeface="Times New Roman"/>
                <a:cs typeface="Times New Roman"/>
              </a:rPr>
              <a:t>ПЕДАГОГИЧЕСКИХ </a:t>
            </a:r>
            <a:r>
              <a:rPr sz="1814" b="1" i="1" spc="-28" dirty="0">
                <a:solidFill>
                  <a:srgbClr val="77420D"/>
                </a:solidFill>
                <a:latin typeface="Times New Roman"/>
                <a:cs typeface="Times New Roman"/>
              </a:rPr>
              <a:t>РАБОТНИКОВ,</a:t>
            </a:r>
            <a:r>
              <a:rPr sz="1814" b="1" i="1" spc="-23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814" b="1" i="1" spc="-11" dirty="0">
                <a:solidFill>
                  <a:srgbClr val="77420D"/>
                </a:solidFill>
                <a:latin typeface="Times New Roman"/>
                <a:cs typeface="Times New Roman"/>
              </a:rPr>
              <a:t>ОРГАНИЗАЦИЙ,</a:t>
            </a:r>
            <a:endParaRPr sz="1814" dirty="0">
              <a:latin typeface="Times New Roman"/>
              <a:cs typeface="Times New Roman"/>
            </a:endParaRPr>
          </a:p>
          <a:p>
            <a:pPr marL="1440" algn="ctr"/>
            <a:r>
              <a:rPr sz="1814" b="1" i="1" spc="-11" dirty="0">
                <a:solidFill>
                  <a:srgbClr val="77420D"/>
                </a:solidFill>
                <a:latin typeface="Times New Roman"/>
                <a:cs typeface="Times New Roman"/>
              </a:rPr>
              <a:t>ОСУЩЕСТВЛЯЮЩИХ</a:t>
            </a:r>
            <a:r>
              <a:rPr sz="1814" b="1" i="1" spc="23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814" b="1" i="1" spc="-28" dirty="0">
                <a:solidFill>
                  <a:srgbClr val="77420D"/>
                </a:solidFill>
                <a:latin typeface="Times New Roman"/>
                <a:cs typeface="Times New Roman"/>
              </a:rPr>
              <a:t>ОБРАЗОВАТЕЛЬНУЮ</a:t>
            </a:r>
            <a:r>
              <a:rPr sz="1814" b="1" i="1" spc="40" dirty="0">
                <a:solidFill>
                  <a:srgbClr val="77420D"/>
                </a:solidFill>
                <a:latin typeface="Times New Roman"/>
                <a:cs typeface="Times New Roman"/>
              </a:rPr>
              <a:t> </a:t>
            </a:r>
            <a:r>
              <a:rPr sz="1814" b="1" i="1" spc="-11" dirty="0">
                <a:solidFill>
                  <a:srgbClr val="77420D"/>
                </a:solidFill>
                <a:latin typeface="Times New Roman"/>
                <a:cs typeface="Times New Roman"/>
              </a:rPr>
              <a:t>ДЕЯТЕЛЬНОСТЬ</a:t>
            </a:r>
            <a:endParaRPr sz="1814" dirty="0">
              <a:latin typeface="Times New Roman"/>
              <a:cs typeface="Times New Roman"/>
            </a:endParaRPr>
          </a:p>
        </p:txBody>
      </p:sp>
      <p:pic>
        <p:nvPicPr>
          <p:cNvPr id="7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50863" y="5783770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427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" y="513011"/>
            <a:ext cx="10367963" cy="5831979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91639" y="1995716"/>
              <a:ext cx="5760593" cy="262826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3483" y="477011"/>
              <a:ext cx="6742176" cy="3032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3483" y="842771"/>
              <a:ext cx="7866888" cy="3032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3483" y="1208532"/>
              <a:ext cx="6958583" cy="3032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27164" y="1208532"/>
              <a:ext cx="778764" cy="3032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3483" y="1574292"/>
              <a:ext cx="2923031" cy="30327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91611" y="1574292"/>
              <a:ext cx="1927860" cy="30327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44567" y="1574292"/>
              <a:ext cx="527303" cy="30327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96967" y="1574292"/>
              <a:ext cx="477012" cy="30327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799076" y="1574292"/>
              <a:ext cx="2688335" cy="30327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112507" y="1574292"/>
              <a:ext cx="629411" cy="303275"/>
            </a:xfrm>
            <a:prstGeom prst="rect">
              <a:avLst/>
            </a:prstGeom>
          </p:spPr>
        </p:pic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701334" y="698230"/>
            <a:ext cx="8434049" cy="1689358"/>
          </a:xfrm>
          <a:prstGeom prst="rect">
            <a:avLst/>
          </a:prstGeom>
        </p:spPr>
        <p:txBody>
          <a:bodyPr vert="horz" wrap="square" lIns="0" tIns="14400" rIns="0" bIns="0" rtlCol="0" anchor="ctr">
            <a:spAutoFit/>
          </a:bodyPr>
          <a:lstStyle/>
          <a:p>
            <a:pPr marL="14401" marR="5760">
              <a:lnSpc>
                <a:spcPct val="100000"/>
              </a:lnSpc>
              <a:spcBef>
                <a:spcPts val="113"/>
              </a:spcBef>
              <a:tabLst>
                <a:tab pos="2903867" algn="l"/>
              </a:tabLst>
            </a:pPr>
            <a:r>
              <a:rPr sz="2721" spc="-11" dirty="0">
                <a:solidFill>
                  <a:srgbClr val="224270"/>
                </a:solidFill>
              </a:rPr>
              <a:t>Приказом</a:t>
            </a:r>
            <a:r>
              <a:rPr sz="2721" spc="-57" dirty="0">
                <a:solidFill>
                  <a:srgbClr val="224270"/>
                </a:solidFill>
              </a:rPr>
              <a:t> </a:t>
            </a:r>
            <a:r>
              <a:rPr sz="2721" dirty="0">
                <a:solidFill>
                  <a:srgbClr val="224270"/>
                </a:solidFill>
              </a:rPr>
              <a:t>по</a:t>
            </a:r>
            <a:r>
              <a:rPr sz="2721" spc="-74" dirty="0">
                <a:solidFill>
                  <a:srgbClr val="224270"/>
                </a:solidFill>
              </a:rPr>
              <a:t> </a:t>
            </a:r>
            <a:r>
              <a:rPr sz="2721" dirty="0">
                <a:solidFill>
                  <a:srgbClr val="224270"/>
                </a:solidFill>
              </a:rPr>
              <a:t>ОО</a:t>
            </a:r>
            <a:r>
              <a:rPr sz="2721" spc="-85" dirty="0">
                <a:solidFill>
                  <a:srgbClr val="224270"/>
                </a:solidFill>
              </a:rPr>
              <a:t> </a:t>
            </a:r>
            <a:r>
              <a:rPr sz="2721" dirty="0">
                <a:solidFill>
                  <a:srgbClr val="224270"/>
                </a:solidFill>
              </a:rPr>
              <a:t>отменить</a:t>
            </a:r>
            <a:r>
              <a:rPr sz="2721" spc="-62" dirty="0">
                <a:solidFill>
                  <a:srgbClr val="224270"/>
                </a:solidFill>
              </a:rPr>
              <a:t> </a:t>
            </a:r>
            <a:r>
              <a:rPr sz="2721" dirty="0">
                <a:solidFill>
                  <a:srgbClr val="224270"/>
                </a:solidFill>
              </a:rPr>
              <a:t>действие</a:t>
            </a:r>
            <a:r>
              <a:rPr sz="2721" spc="-68" dirty="0">
                <a:solidFill>
                  <a:srgbClr val="224270"/>
                </a:solidFill>
              </a:rPr>
              <a:t> </a:t>
            </a:r>
            <a:r>
              <a:rPr sz="2721" spc="-11" dirty="0">
                <a:solidFill>
                  <a:srgbClr val="224270"/>
                </a:solidFill>
              </a:rPr>
              <a:t>приказа, </a:t>
            </a:r>
            <a:r>
              <a:rPr sz="2721" dirty="0">
                <a:solidFill>
                  <a:srgbClr val="224270"/>
                </a:solidFill>
              </a:rPr>
              <a:t>утверждающего</a:t>
            </a:r>
            <a:r>
              <a:rPr sz="2721" spc="-142" dirty="0">
                <a:solidFill>
                  <a:srgbClr val="224270"/>
                </a:solidFill>
              </a:rPr>
              <a:t> </a:t>
            </a:r>
            <a:r>
              <a:rPr sz="2721" spc="-23" dirty="0">
                <a:solidFill>
                  <a:srgbClr val="224270"/>
                </a:solidFill>
              </a:rPr>
              <a:t>Регламент</a:t>
            </a:r>
            <a:r>
              <a:rPr sz="2721" spc="-129" dirty="0">
                <a:solidFill>
                  <a:srgbClr val="224270"/>
                </a:solidFill>
              </a:rPr>
              <a:t> </a:t>
            </a:r>
            <a:r>
              <a:rPr sz="2721" spc="-11" dirty="0">
                <a:solidFill>
                  <a:srgbClr val="224270"/>
                </a:solidFill>
              </a:rPr>
              <a:t>проведения</a:t>
            </a:r>
            <a:r>
              <a:rPr sz="2721" spc="-96" dirty="0">
                <a:solidFill>
                  <a:srgbClr val="224270"/>
                </a:solidFill>
              </a:rPr>
              <a:t> </a:t>
            </a:r>
            <a:r>
              <a:rPr sz="2721" dirty="0">
                <a:solidFill>
                  <a:srgbClr val="224270"/>
                </a:solidFill>
              </a:rPr>
              <a:t>аттестации</a:t>
            </a:r>
            <a:r>
              <a:rPr sz="2721" spc="-129" dirty="0">
                <a:solidFill>
                  <a:srgbClr val="224270"/>
                </a:solidFill>
              </a:rPr>
              <a:t> </a:t>
            </a:r>
            <a:r>
              <a:rPr sz="2721" spc="-28" dirty="0">
                <a:solidFill>
                  <a:srgbClr val="224270"/>
                </a:solidFill>
              </a:rPr>
              <a:t>на </a:t>
            </a:r>
            <a:r>
              <a:rPr sz="2721" spc="-23" dirty="0">
                <a:solidFill>
                  <a:srgbClr val="224270"/>
                </a:solidFill>
              </a:rPr>
              <a:t>СЗД</a:t>
            </a:r>
            <a:r>
              <a:rPr sz="2721" spc="-85" dirty="0">
                <a:solidFill>
                  <a:srgbClr val="224270"/>
                </a:solidFill>
              </a:rPr>
              <a:t> </a:t>
            </a:r>
            <a:r>
              <a:rPr sz="2721" dirty="0">
                <a:solidFill>
                  <a:srgbClr val="224270"/>
                </a:solidFill>
              </a:rPr>
              <a:t>и</a:t>
            </a:r>
            <a:r>
              <a:rPr sz="2721" spc="-74" dirty="0">
                <a:solidFill>
                  <a:srgbClr val="224270"/>
                </a:solidFill>
              </a:rPr>
              <a:t> </a:t>
            </a:r>
            <a:r>
              <a:rPr sz="2721" spc="-11" dirty="0">
                <a:solidFill>
                  <a:srgbClr val="224270"/>
                </a:solidFill>
              </a:rPr>
              <a:t>Положение</a:t>
            </a:r>
            <a:r>
              <a:rPr sz="2721" spc="-62" dirty="0">
                <a:solidFill>
                  <a:srgbClr val="224270"/>
                </a:solidFill>
              </a:rPr>
              <a:t> </a:t>
            </a:r>
            <a:r>
              <a:rPr sz="2721" dirty="0">
                <a:solidFill>
                  <a:srgbClr val="224270"/>
                </a:solidFill>
              </a:rPr>
              <a:t>об</a:t>
            </a:r>
            <a:r>
              <a:rPr sz="2721" spc="-74" dirty="0">
                <a:solidFill>
                  <a:srgbClr val="224270"/>
                </a:solidFill>
              </a:rPr>
              <a:t> </a:t>
            </a:r>
            <a:r>
              <a:rPr sz="2721" spc="-11" dirty="0">
                <a:solidFill>
                  <a:srgbClr val="224270"/>
                </a:solidFill>
              </a:rPr>
              <a:t>аттестационной</a:t>
            </a:r>
            <a:r>
              <a:rPr sz="2721" spc="-62" dirty="0">
                <a:solidFill>
                  <a:srgbClr val="224270"/>
                </a:solidFill>
              </a:rPr>
              <a:t> </a:t>
            </a:r>
            <a:r>
              <a:rPr sz="2721" spc="-11" dirty="0">
                <a:solidFill>
                  <a:srgbClr val="224270"/>
                </a:solidFill>
              </a:rPr>
              <a:t>комиссии</a:t>
            </a:r>
            <a:r>
              <a:rPr sz="2721" spc="-23" dirty="0">
                <a:solidFill>
                  <a:srgbClr val="224270"/>
                </a:solidFill>
              </a:rPr>
              <a:t> </a:t>
            </a:r>
            <a:r>
              <a:rPr sz="2721" spc="-28" dirty="0">
                <a:solidFill>
                  <a:srgbClr val="224270"/>
                </a:solidFill>
              </a:rPr>
              <a:t>по </a:t>
            </a:r>
            <a:r>
              <a:rPr sz="2721" dirty="0">
                <a:solidFill>
                  <a:srgbClr val="224270"/>
                </a:solidFill>
              </a:rPr>
              <a:t>старому</a:t>
            </a:r>
            <a:r>
              <a:rPr sz="2721" spc="-57" dirty="0">
                <a:solidFill>
                  <a:srgbClr val="224270"/>
                </a:solidFill>
              </a:rPr>
              <a:t> </a:t>
            </a:r>
            <a:r>
              <a:rPr sz="2721" spc="-11" dirty="0">
                <a:solidFill>
                  <a:srgbClr val="224270"/>
                </a:solidFill>
              </a:rPr>
              <a:t>Порядку</a:t>
            </a:r>
            <a:r>
              <a:rPr sz="2721" dirty="0">
                <a:solidFill>
                  <a:srgbClr val="224270"/>
                </a:solidFill>
              </a:rPr>
              <a:t>	</a:t>
            </a:r>
            <a:r>
              <a:rPr sz="2721" i="1" dirty="0">
                <a:solidFill>
                  <a:srgbClr val="E68421"/>
                </a:solidFill>
              </a:rPr>
              <a:t>(приказ</a:t>
            </a:r>
            <a:r>
              <a:rPr sz="2721" i="1" spc="-34" dirty="0">
                <a:solidFill>
                  <a:srgbClr val="E68421"/>
                </a:solidFill>
              </a:rPr>
              <a:t> </a:t>
            </a:r>
            <a:r>
              <a:rPr sz="2721" i="1" dirty="0">
                <a:solidFill>
                  <a:srgbClr val="E68421"/>
                </a:solidFill>
              </a:rPr>
              <a:t>от</a:t>
            </a:r>
            <a:r>
              <a:rPr sz="2721" i="1" spc="-45" dirty="0">
                <a:solidFill>
                  <a:srgbClr val="E68421"/>
                </a:solidFill>
              </a:rPr>
              <a:t> </a:t>
            </a:r>
            <a:r>
              <a:rPr sz="2721" i="1" spc="-11" dirty="0">
                <a:solidFill>
                  <a:srgbClr val="E68421"/>
                </a:solidFill>
              </a:rPr>
              <a:t>2-</a:t>
            </a:r>
            <a:r>
              <a:rPr sz="2721" i="1" dirty="0">
                <a:solidFill>
                  <a:srgbClr val="E68421"/>
                </a:solidFill>
              </a:rPr>
              <a:t>5сентября</a:t>
            </a:r>
            <a:r>
              <a:rPr sz="2721" i="1" spc="-34" dirty="0">
                <a:solidFill>
                  <a:srgbClr val="E68421"/>
                </a:solidFill>
              </a:rPr>
              <a:t> </a:t>
            </a:r>
            <a:r>
              <a:rPr sz="2721" i="1" dirty="0">
                <a:solidFill>
                  <a:srgbClr val="E68421"/>
                </a:solidFill>
              </a:rPr>
              <a:t>2023</a:t>
            </a:r>
            <a:r>
              <a:rPr sz="2721" i="1" spc="-40" dirty="0">
                <a:solidFill>
                  <a:srgbClr val="E68421"/>
                </a:solidFill>
              </a:rPr>
              <a:t> </a:t>
            </a:r>
            <a:r>
              <a:rPr sz="2721" i="1" spc="-28" dirty="0">
                <a:solidFill>
                  <a:srgbClr val="E68421"/>
                </a:solidFill>
              </a:rPr>
              <a:t>г.)</a:t>
            </a:r>
            <a:endParaRPr sz="2721" dirty="0"/>
          </a:p>
        </p:txBody>
      </p:sp>
      <p:pic>
        <p:nvPicPr>
          <p:cNvPr id="15" name="Google Shape;91;p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896131" y="5755931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68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75791" y="654383"/>
            <a:ext cx="8074051" cy="876315"/>
          </a:xfrm>
          <a:prstGeom prst="rect">
            <a:avLst/>
          </a:prstGeom>
        </p:spPr>
        <p:txBody>
          <a:bodyPr vert="horz" wrap="square" lIns="0" tIns="14400" rIns="0" bIns="0" rtlCol="0" anchor="ctr">
            <a:spAutoFit/>
          </a:bodyPr>
          <a:lstStyle/>
          <a:p>
            <a:pPr marL="14401">
              <a:lnSpc>
                <a:spcPct val="100000"/>
              </a:lnSpc>
              <a:spcBef>
                <a:spcPts val="113"/>
              </a:spcBef>
            </a:pPr>
            <a:r>
              <a:rPr sz="2800" b="1" spc="-11" dirty="0">
                <a:solidFill>
                  <a:srgbClr val="2242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</a:t>
            </a:r>
            <a:r>
              <a:rPr sz="2800" b="1" spc="-68" dirty="0">
                <a:solidFill>
                  <a:srgbClr val="2242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>
                <a:solidFill>
                  <a:srgbClr val="2242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приказа</a:t>
            </a:r>
            <a:r>
              <a:rPr sz="2800" b="1" spc="-57" dirty="0">
                <a:solidFill>
                  <a:srgbClr val="2242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>
                <a:solidFill>
                  <a:srgbClr val="2242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sz="2800" b="1" spc="-85" dirty="0">
                <a:solidFill>
                  <a:srgbClr val="2242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11" dirty="0">
                <a:solidFill>
                  <a:srgbClr val="2242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аттестационной</a:t>
            </a:r>
            <a:r>
              <a:rPr sz="2800" b="1" spc="-68" dirty="0">
                <a:solidFill>
                  <a:srgbClr val="2242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11" dirty="0">
                <a:solidFill>
                  <a:srgbClr val="2242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комиссии</a:t>
            </a:r>
            <a:r>
              <a:rPr sz="2800" b="1" spc="-57" dirty="0">
                <a:solidFill>
                  <a:srgbClr val="2242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28" dirty="0">
                <a:solidFill>
                  <a:srgbClr val="2242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</a:t>
            </a: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401">
              <a:lnSpc>
                <a:spcPct val="100000"/>
              </a:lnSpc>
            </a:pPr>
            <a:r>
              <a:rPr sz="2800" b="1" i="1" spc="-11" dirty="0">
                <a:solidFill>
                  <a:srgbClr val="2242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(ежегодно,</a:t>
            </a:r>
            <a:r>
              <a:rPr sz="2800" b="1" i="1" spc="-51" dirty="0">
                <a:solidFill>
                  <a:srgbClr val="2242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i="1" dirty="0">
                <a:solidFill>
                  <a:srgbClr val="2242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800" b="1" i="1" spc="-40" dirty="0">
                <a:solidFill>
                  <a:srgbClr val="2242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i="1" dirty="0">
                <a:solidFill>
                  <a:srgbClr val="2242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sz="2800" b="1" i="1" spc="-45" dirty="0">
                <a:solidFill>
                  <a:srgbClr val="2242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i="1" spc="-11" dirty="0">
                <a:solidFill>
                  <a:srgbClr val="2242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сентября)</a:t>
            </a: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18809" y="1530698"/>
            <a:ext cx="4171089" cy="4498543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89707" y="1986788"/>
            <a:ext cx="4577023" cy="2932305"/>
          </a:xfrm>
          <a:prstGeom prst="rect">
            <a:avLst/>
          </a:prstGeom>
        </p:spPr>
        <p:txBody>
          <a:bodyPr vert="horz" wrap="square" lIns="0" tIns="13680" rIns="0" bIns="0" rtlCol="0">
            <a:spAutoFit/>
          </a:bodyPr>
          <a:lstStyle/>
          <a:p>
            <a:pPr marL="220328" indent="-205928">
              <a:spcBef>
                <a:spcPts val="108"/>
              </a:spcBef>
              <a:buClr>
                <a:srgbClr val="575F63"/>
              </a:buClr>
              <a:buSzPct val="129545"/>
              <a:buFont typeface="Arial MT"/>
              <a:buChar char="•"/>
              <a:tabLst>
                <a:tab pos="220328" algn="l"/>
              </a:tabLst>
            </a:pPr>
            <a:r>
              <a:rPr sz="2495" b="1" i="1" spc="-28" dirty="0">
                <a:solidFill>
                  <a:srgbClr val="E68421"/>
                </a:solidFill>
                <a:latin typeface="Times New Roman"/>
                <a:cs typeface="Times New Roman"/>
              </a:rPr>
              <a:t>Руководитель</a:t>
            </a:r>
            <a:r>
              <a:rPr sz="2495" b="1" i="1" spc="-68" dirty="0">
                <a:solidFill>
                  <a:srgbClr val="E68421"/>
                </a:solidFill>
                <a:latin typeface="Times New Roman"/>
                <a:cs typeface="Times New Roman"/>
              </a:rPr>
              <a:t> </a:t>
            </a:r>
            <a:r>
              <a:rPr sz="2495" b="1" i="1" dirty="0">
                <a:solidFill>
                  <a:srgbClr val="E68421"/>
                </a:solidFill>
                <a:latin typeface="Times New Roman"/>
                <a:cs typeface="Times New Roman"/>
              </a:rPr>
              <a:t>не</a:t>
            </a:r>
            <a:r>
              <a:rPr sz="2495" b="1" i="1" spc="-62" dirty="0">
                <a:solidFill>
                  <a:srgbClr val="E68421"/>
                </a:solidFill>
                <a:latin typeface="Times New Roman"/>
                <a:cs typeface="Times New Roman"/>
              </a:rPr>
              <a:t> </a:t>
            </a:r>
            <a:r>
              <a:rPr sz="2495" b="1" i="1" spc="-11" dirty="0">
                <a:solidFill>
                  <a:srgbClr val="E68421"/>
                </a:solidFill>
                <a:latin typeface="Times New Roman"/>
                <a:cs typeface="Times New Roman"/>
              </a:rPr>
              <a:t>входит</a:t>
            </a:r>
            <a:r>
              <a:rPr sz="2495" b="1" i="1" spc="-57" dirty="0">
                <a:solidFill>
                  <a:srgbClr val="E68421"/>
                </a:solidFill>
                <a:latin typeface="Times New Roman"/>
                <a:cs typeface="Times New Roman"/>
              </a:rPr>
              <a:t> </a:t>
            </a:r>
            <a:r>
              <a:rPr sz="2495" b="1" i="1" spc="-68" dirty="0">
                <a:solidFill>
                  <a:srgbClr val="E68421"/>
                </a:solidFill>
                <a:latin typeface="Times New Roman"/>
                <a:cs typeface="Times New Roman"/>
              </a:rPr>
              <a:t>в</a:t>
            </a:r>
            <a:endParaRPr sz="2495" dirty="0">
              <a:latin typeface="Times New Roman"/>
              <a:cs typeface="Times New Roman"/>
            </a:endParaRPr>
          </a:p>
          <a:p>
            <a:pPr marL="221048"/>
            <a:r>
              <a:rPr sz="2495" b="1" i="1" dirty="0">
                <a:solidFill>
                  <a:srgbClr val="E68421"/>
                </a:solidFill>
                <a:latin typeface="Times New Roman"/>
                <a:cs typeface="Times New Roman"/>
              </a:rPr>
              <a:t>состав</a:t>
            </a:r>
            <a:r>
              <a:rPr sz="2495" b="1" i="1" spc="-136" dirty="0">
                <a:solidFill>
                  <a:srgbClr val="E68421"/>
                </a:solidFill>
                <a:latin typeface="Times New Roman"/>
                <a:cs typeface="Times New Roman"/>
              </a:rPr>
              <a:t> </a:t>
            </a:r>
            <a:r>
              <a:rPr sz="2495" b="1" i="1" spc="-11" dirty="0">
                <a:solidFill>
                  <a:srgbClr val="E68421"/>
                </a:solidFill>
                <a:latin typeface="Times New Roman"/>
                <a:cs typeface="Times New Roman"/>
              </a:rPr>
              <a:t>комиссии;</a:t>
            </a:r>
            <a:endParaRPr sz="2495" dirty="0">
              <a:latin typeface="Times New Roman"/>
              <a:cs typeface="Times New Roman"/>
            </a:endParaRPr>
          </a:p>
          <a:p>
            <a:pPr marL="220328" indent="-205928">
              <a:spcBef>
                <a:spcPts val="941"/>
              </a:spcBef>
              <a:buClr>
                <a:srgbClr val="575F63"/>
              </a:buClr>
              <a:buSzPct val="129545"/>
              <a:buFont typeface="Arial MT"/>
              <a:buChar char="•"/>
              <a:tabLst>
                <a:tab pos="220328" algn="l"/>
              </a:tabLst>
            </a:pPr>
            <a:r>
              <a:rPr sz="2495" b="1" i="1" spc="-23" dirty="0">
                <a:solidFill>
                  <a:srgbClr val="E68421"/>
                </a:solidFill>
                <a:latin typeface="Times New Roman"/>
                <a:cs typeface="Times New Roman"/>
              </a:rPr>
              <a:t>Обязательно</a:t>
            </a:r>
            <a:r>
              <a:rPr sz="2495" b="1" i="1" spc="-62" dirty="0">
                <a:solidFill>
                  <a:srgbClr val="E68421"/>
                </a:solidFill>
                <a:latin typeface="Times New Roman"/>
                <a:cs typeface="Times New Roman"/>
              </a:rPr>
              <a:t> </a:t>
            </a:r>
            <a:r>
              <a:rPr sz="2495" b="1" i="1" spc="-11" dirty="0">
                <a:solidFill>
                  <a:srgbClr val="E68421"/>
                </a:solidFill>
                <a:latin typeface="Times New Roman"/>
                <a:cs typeface="Times New Roman"/>
              </a:rPr>
              <a:t>включить</a:t>
            </a:r>
            <a:endParaRPr sz="2495" dirty="0">
              <a:latin typeface="Times New Roman"/>
              <a:cs typeface="Times New Roman"/>
            </a:endParaRPr>
          </a:p>
          <a:p>
            <a:pPr marL="221048"/>
            <a:r>
              <a:rPr sz="2495" b="1" i="1" spc="-28" dirty="0">
                <a:solidFill>
                  <a:srgbClr val="E68421"/>
                </a:solidFill>
                <a:latin typeface="Times New Roman"/>
                <a:cs typeface="Times New Roman"/>
              </a:rPr>
              <a:t>председателя</a:t>
            </a:r>
            <a:r>
              <a:rPr sz="2495" b="1" i="1" spc="-45" dirty="0">
                <a:solidFill>
                  <a:srgbClr val="E68421"/>
                </a:solidFill>
                <a:latin typeface="Times New Roman"/>
                <a:cs typeface="Times New Roman"/>
              </a:rPr>
              <a:t> </a:t>
            </a:r>
            <a:r>
              <a:rPr sz="2495" b="1" i="1" spc="-11" dirty="0">
                <a:solidFill>
                  <a:srgbClr val="E68421"/>
                </a:solidFill>
                <a:latin typeface="Times New Roman"/>
                <a:cs typeface="Times New Roman"/>
              </a:rPr>
              <a:t>профсоюзной</a:t>
            </a:r>
            <a:endParaRPr sz="2495" dirty="0">
              <a:latin typeface="Times New Roman"/>
              <a:cs typeface="Times New Roman"/>
            </a:endParaRPr>
          </a:p>
          <a:p>
            <a:pPr marL="221048"/>
            <a:r>
              <a:rPr sz="2495" b="1" i="1" spc="-11" dirty="0">
                <a:solidFill>
                  <a:srgbClr val="E68421"/>
                </a:solidFill>
                <a:latin typeface="Times New Roman"/>
                <a:cs typeface="Times New Roman"/>
              </a:rPr>
              <a:t>организации;</a:t>
            </a:r>
            <a:endParaRPr sz="2495" dirty="0">
              <a:latin typeface="Times New Roman"/>
              <a:cs typeface="Times New Roman"/>
            </a:endParaRPr>
          </a:p>
          <a:p>
            <a:pPr marL="220328" indent="-205928">
              <a:spcBef>
                <a:spcPts val="941"/>
              </a:spcBef>
              <a:buClr>
                <a:srgbClr val="575F63"/>
              </a:buClr>
              <a:buSzPct val="129545"/>
              <a:buFont typeface="Arial MT"/>
              <a:buChar char="•"/>
              <a:tabLst>
                <a:tab pos="220328" algn="l"/>
              </a:tabLst>
            </a:pPr>
            <a:r>
              <a:rPr sz="2495" b="1" i="1" spc="-23" dirty="0">
                <a:solidFill>
                  <a:srgbClr val="E68421"/>
                </a:solidFill>
                <a:latin typeface="Times New Roman"/>
                <a:cs typeface="Times New Roman"/>
              </a:rPr>
              <a:t>Количество</a:t>
            </a:r>
            <a:r>
              <a:rPr sz="2495" b="1" i="1" spc="-74" dirty="0">
                <a:solidFill>
                  <a:srgbClr val="E68421"/>
                </a:solidFill>
                <a:latin typeface="Times New Roman"/>
                <a:cs typeface="Times New Roman"/>
              </a:rPr>
              <a:t> </a:t>
            </a:r>
            <a:r>
              <a:rPr sz="2495" b="1" i="1" dirty="0">
                <a:solidFill>
                  <a:srgbClr val="E68421"/>
                </a:solidFill>
                <a:latin typeface="Times New Roman"/>
                <a:cs typeface="Times New Roman"/>
              </a:rPr>
              <a:t>членов</a:t>
            </a:r>
            <a:r>
              <a:rPr sz="2495" b="1" i="1" spc="-91" dirty="0">
                <a:solidFill>
                  <a:srgbClr val="E68421"/>
                </a:solidFill>
                <a:latin typeface="Times New Roman"/>
                <a:cs typeface="Times New Roman"/>
              </a:rPr>
              <a:t> </a:t>
            </a:r>
            <a:r>
              <a:rPr sz="2495" b="1" i="1" spc="-23" dirty="0">
                <a:solidFill>
                  <a:srgbClr val="E68421"/>
                </a:solidFill>
                <a:latin typeface="Times New Roman"/>
                <a:cs typeface="Times New Roman"/>
              </a:rPr>
              <a:t>комиссии</a:t>
            </a:r>
            <a:r>
              <a:rPr sz="2495" b="1" i="1" spc="-62" dirty="0">
                <a:solidFill>
                  <a:srgbClr val="E68421"/>
                </a:solidFill>
                <a:latin typeface="Times New Roman"/>
                <a:cs typeface="Times New Roman"/>
              </a:rPr>
              <a:t> </a:t>
            </a:r>
            <a:r>
              <a:rPr sz="2495" b="1" i="1" spc="-57" dirty="0">
                <a:solidFill>
                  <a:srgbClr val="E68421"/>
                </a:solidFill>
                <a:latin typeface="Times New Roman"/>
                <a:cs typeface="Times New Roman"/>
              </a:rPr>
              <a:t>–</a:t>
            </a:r>
            <a:endParaRPr sz="2495" dirty="0">
              <a:latin typeface="Times New Roman"/>
              <a:cs typeface="Times New Roman"/>
            </a:endParaRPr>
          </a:p>
          <a:p>
            <a:pPr marL="221048">
              <a:spcBef>
                <a:spcPts val="6"/>
              </a:spcBef>
            </a:pPr>
            <a:r>
              <a:rPr sz="2495" b="1" i="1" dirty="0">
                <a:solidFill>
                  <a:srgbClr val="E68421"/>
                </a:solidFill>
                <a:latin typeface="Times New Roman"/>
                <a:cs typeface="Times New Roman"/>
              </a:rPr>
              <a:t>не</a:t>
            </a:r>
            <a:r>
              <a:rPr sz="2495" b="1" i="1" spc="-45" dirty="0">
                <a:solidFill>
                  <a:srgbClr val="E68421"/>
                </a:solidFill>
                <a:latin typeface="Times New Roman"/>
                <a:cs typeface="Times New Roman"/>
              </a:rPr>
              <a:t> </a:t>
            </a:r>
            <a:r>
              <a:rPr sz="2495" b="1" i="1" dirty="0">
                <a:solidFill>
                  <a:srgbClr val="E68421"/>
                </a:solidFill>
                <a:latin typeface="Times New Roman"/>
                <a:cs typeface="Times New Roman"/>
              </a:rPr>
              <a:t>менее</a:t>
            </a:r>
            <a:r>
              <a:rPr sz="2495" b="1" i="1" spc="-23" dirty="0">
                <a:solidFill>
                  <a:srgbClr val="E68421"/>
                </a:solidFill>
                <a:latin typeface="Times New Roman"/>
                <a:cs typeface="Times New Roman"/>
              </a:rPr>
              <a:t> </a:t>
            </a:r>
            <a:r>
              <a:rPr sz="2495" b="1" i="1" dirty="0">
                <a:solidFill>
                  <a:srgbClr val="E68421"/>
                </a:solidFill>
                <a:latin typeface="Times New Roman"/>
                <a:cs typeface="Times New Roman"/>
              </a:rPr>
              <a:t>5</a:t>
            </a:r>
            <a:r>
              <a:rPr sz="2495" b="1" i="1" spc="-40" dirty="0">
                <a:solidFill>
                  <a:srgbClr val="E68421"/>
                </a:solidFill>
                <a:latin typeface="Times New Roman"/>
                <a:cs typeface="Times New Roman"/>
              </a:rPr>
              <a:t> </a:t>
            </a:r>
            <a:r>
              <a:rPr sz="2495" b="1" i="1" spc="-11" dirty="0">
                <a:solidFill>
                  <a:srgbClr val="E68421"/>
                </a:solidFill>
                <a:latin typeface="Times New Roman"/>
                <a:cs typeface="Times New Roman"/>
              </a:rPr>
              <a:t>человек;</a:t>
            </a:r>
            <a:endParaRPr sz="2495" dirty="0">
              <a:latin typeface="Times New Roman"/>
              <a:cs typeface="Times New Roman"/>
            </a:endParaRPr>
          </a:p>
        </p:txBody>
      </p:sp>
      <p:pic>
        <p:nvPicPr>
          <p:cNvPr id="8" name="Google Shape;9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03647" y="5770641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884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-132149" y="453871"/>
            <a:ext cx="10387314" cy="1549961"/>
          </a:xfrm>
          <a:prstGeom prst="rect">
            <a:avLst/>
          </a:prstGeom>
        </p:spPr>
        <p:txBody>
          <a:bodyPr vert="horz" wrap="square" lIns="0" tIns="14400" rIns="0" bIns="0" rtlCol="0" anchor="ctr">
            <a:spAutoFit/>
          </a:bodyPr>
          <a:lstStyle/>
          <a:p>
            <a:pPr marL="607702" marR="363613">
              <a:lnSpc>
                <a:spcPct val="100000"/>
              </a:lnSpc>
              <a:spcBef>
                <a:spcPts val="113"/>
              </a:spcBef>
            </a:pPr>
            <a:r>
              <a:rPr sz="2721" dirty="0">
                <a:solidFill>
                  <a:srgbClr val="224270"/>
                </a:solidFill>
              </a:rPr>
              <a:t>Приказ</a:t>
            </a:r>
            <a:r>
              <a:rPr sz="2721" spc="-96" dirty="0">
                <a:solidFill>
                  <a:srgbClr val="224270"/>
                </a:solidFill>
              </a:rPr>
              <a:t> </a:t>
            </a:r>
            <a:r>
              <a:rPr sz="2721" dirty="0">
                <a:solidFill>
                  <a:srgbClr val="224270"/>
                </a:solidFill>
              </a:rPr>
              <a:t>о</a:t>
            </a:r>
            <a:r>
              <a:rPr sz="2721" spc="-96" dirty="0">
                <a:solidFill>
                  <a:srgbClr val="224270"/>
                </a:solidFill>
              </a:rPr>
              <a:t> </a:t>
            </a:r>
            <a:r>
              <a:rPr sz="2721" spc="-11" dirty="0">
                <a:solidFill>
                  <a:srgbClr val="224270"/>
                </a:solidFill>
              </a:rPr>
              <a:t>проведении</a:t>
            </a:r>
            <a:r>
              <a:rPr sz="2721" spc="-74" dirty="0">
                <a:solidFill>
                  <a:srgbClr val="224270"/>
                </a:solidFill>
              </a:rPr>
              <a:t> </a:t>
            </a:r>
            <a:r>
              <a:rPr sz="2721" dirty="0">
                <a:solidFill>
                  <a:srgbClr val="224270"/>
                </a:solidFill>
              </a:rPr>
              <a:t>аттестации</a:t>
            </a:r>
            <a:r>
              <a:rPr sz="2721" spc="-102" dirty="0">
                <a:solidFill>
                  <a:srgbClr val="224270"/>
                </a:solidFill>
              </a:rPr>
              <a:t> </a:t>
            </a:r>
            <a:r>
              <a:rPr sz="2721" dirty="0">
                <a:solidFill>
                  <a:srgbClr val="224270"/>
                </a:solidFill>
              </a:rPr>
              <a:t>на</a:t>
            </a:r>
            <a:r>
              <a:rPr sz="2721" spc="-85" dirty="0">
                <a:solidFill>
                  <a:srgbClr val="224270"/>
                </a:solidFill>
              </a:rPr>
              <a:t> </a:t>
            </a:r>
            <a:r>
              <a:rPr sz="2721" spc="-11" dirty="0">
                <a:solidFill>
                  <a:srgbClr val="224270"/>
                </a:solidFill>
              </a:rPr>
              <a:t>СЗД</a:t>
            </a:r>
            <a:r>
              <a:rPr sz="2721" spc="-91" dirty="0">
                <a:solidFill>
                  <a:srgbClr val="224270"/>
                </a:solidFill>
              </a:rPr>
              <a:t> </a:t>
            </a:r>
            <a:r>
              <a:rPr sz="2721" i="1" spc="-11" dirty="0">
                <a:solidFill>
                  <a:srgbClr val="224270"/>
                </a:solidFill>
              </a:rPr>
              <a:t>(согласно перспективному</a:t>
            </a:r>
            <a:r>
              <a:rPr sz="2721" i="1" spc="-51" dirty="0">
                <a:solidFill>
                  <a:srgbClr val="224270"/>
                </a:solidFill>
              </a:rPr>
              <a:t> </a:t>
            </a:r>
            <a:r>
              <a:rPr sz="2721" i="1" dirty="0">
                <a:solidFill>
                  <a:srgbClr val="224270"/>
                </a:solidFill>
              </a:rPr>
              <a:t>плану</a:t>
            </a:r>
            <a:r>
              <a:rPr sz="2721" i="1" spc="-51" dirty="0">
                <a:solidFill>
                  <a:srgbClr val="224270"/>
                </a:solidFill>
              </a:rPr>
              <a:t> </a:t>
            </a:r>
            <a:r>
              <a:rPr sz="2721" i="1" dirty="0">
                <a:solidFill>
                  <a:srgbClr val="224270"/>
                </a:solidFill>
              </a:rPr>
              <a:t>аттестации</a:t>
            </a:r>
            <a:r>
              <a:rPr sz="2721" i="1" spc="-79" dirty="0">
                <a:solidFill>
                  <a:srgbClr val="224270"/>
                </a:solidFill>
              </a:rPr>
              <a:t> </a:t>
            </a:r>
            <a:r>
              <a:rPr sz="2721" i="1" dirty="0">
                <a:solidFill>
                  <a:srgbClr val="224270"/>
                </a:solidFill>
              </a:rPr>
              <a:t>в</a:t>
            </a:r>
            <a:r>
              <a:rPr sz="2721" i="1" spc="-62" dirty="0">
                <a:solidFill>
                  <a:srgbClr val="224270"/>
                </a:solidFill>
              </a:rPr>
              <a:t> </a:t>
            </a:r>
            <a:r>
              <a:rPr sz="2721" i="1" dirty="0">
                <a:solidFill>
                  <a:srgbClr val="224270"/>
                </a:solidFill>
              </a:rPr>
              <a:t>ОО)</a:t>
            </a:r>
            <a:r>
              <a:rPr sz="2721" i="1" spc="-51" dirty="0">
                <a:solidFill>
                  <a:srgbClr val="224270"/>
                </a:solidFill>
              </a:rPr>
              <a:t> </a:t>
            </a:r>
            <a:r>
              <a:rPr sz="2721" dirty="0">
                <a:solidFill>
                  <a:srgbClr val="224270"/>
                </a:solidFill>
              </a:rPr>
              <a:t>–</a:t>
            </a:r>
            <a:r>
              <a:rPr sz="2721" spc="-62" dirty="0">
                <a:solidFill>
                  <a:srgbClr val="224270"/>
                </a:solidFill>
              </a:rPr>
              <a:t> </a:t>
            </a:r>
            <a:r>
              <a:rPr sz="2268" i="1" spc="-28" dirty="0">
                <a:solidFill>
                  <a:srgbClr val="E68421"/>
                </a:solidFill>
              </a:rPr>
              <a:t>для</a:t>
            </a:r>
            <a:endParaRPr sz="2268" dirty="0"/>
          </a:p>
          <a:p>
            <a:pPr marL="607702" marR="5760">
              <a:lnSpc>
                <a:spcPct val="100000"/>
              </a:lnSpc>
              <a:spcBef>
                <a:spcPts val="17"/>
              </a:spcBef>
            </a:pPr>
            <a:r>
              <a:rPr sz="2268" i="1" dirty="0">
                <a:solidFill>
                  <a:srgbClr val="E68421"/>
                </a:solidFill>
              </a:rPr>
              <a:t>педагога,</a:t>
            </a:r>
            <a:r>
              <a:rPr sz="2268" i="1" spc="-79" dirty="0">
                <a:solidFill>
                  <a:srgbClr val="E68421"/>
                </a:solidFill>
              </a:rPr>
              <a:t> </a:t>
            </a:r>
            <a:r>
              <a:rPr sz="2268" i="1" dirty="0">
                <a:solidFill>
                  <a:srgbClr val="E68421"/>
                </a:solidFill>
              </a:rPr>
              <a:t>не</a:t>
            </a:r>
            <a:r>
              <a:rPr sz="2268" i="1" spc="-40" dirty="0">
                <a:solidFill>
                  <a:srgbClr val="E68421"/>
                </a:solidFill>
              </a:rPr>
              <a:t> </a:t>
            </a:r>
            <a:r>
              <a:rPr sz="2268" i="1" dirty="0">
                <a:solidFill>
                  <a:srgbClr val="E68421"/>
                </a:solidFill>
              </a:rPr>
              <a:t>имеющего</a:t>
            </a:r>
            <a:r>
              <a:rPr sz="2268" i="1" spc="-45" dirty="0">
                <a:solidFill>
                  <a:srgbClr val="E68421"/>
                </a:solidFill>
              </a:rPr>
              <a:t> </a:t>
            </a:r>
            <a:r>
              <a:rPr sz="2268" i="1" dirty="0">
                <a:solidFill>
                  <a:srgbClr val="E68421"/>
                </a:solidFill>
              </a:rPr>
              <a:t>кв.категорию</a:t>
            </a:r>
            <a:r>
              <a:rPr sz="2268" i="1" spc="-79" dirty="0">
                <a:solidFill>
                  <a:srgbClr val="E68421"/>
                </a:solidFill>
              </a:rPr>
              <a:t> </a:t>
            </a:r>
            <a:r>
              <a:rPr sz="2268" i="1" dirty="0">
                <a:solidFill>
                  <a:srgbClr val="E68421"/>
                </a:solidFill>
              </a:rPr>
              <a:t>и</a:t>
            </a:r>
            <a:r>
              <a:rPr sz="2268" i="1" spc="-34" dirty="0">
                <a:solidFill>
                  <a:srgbClr val="E68421"/>
                </a:solidFill>
              </a:rPr>
              <a:t> </a:t>
            </a:r>
            <a:r>
              <a:rPr sz="2268" i="1" dirty="0">
                <a:solidFill>
                  <a:srgbClr val="E68421"/>
                </a:solidFill>
              </a:rPr>
              <a:t>отработавшего</a:t>
            </a:r>
            <a:r>
              <a:rPr sz="2268" i="1" spc="-68" dirty="0">
                <a:solidFill>
                  <a:srgbClr val="E68421"/>
                </a:solidFill>
              </a:rPr>
              <a:t> </a:t>
            </a:r>
            <a:r>
              <a:rPr sz="2268" i="1" u="sng" dirty="0">
                <a:solidFill>
                  <a:srgbClr val="E68421"/>
                </a:solidFill>
                <a:uFill>
                  <a:solidFill>
                    <a:srgbClr val="E68421"/>
                  </a:solidFill>
                </a:uFill>
              </a:rPr>
              <a:t>в</a:t>
            </a:r>
            <a:r>
              <a:rPr sz="2268" i="1" u="sng" spc="-45" dirty="0">
                <a:solidFill>
                  <a:srgbClr val="E68421"/>
                </a:solidFill>
                <a:uFill>
                  <a:solidFill>
                    <a:srgbClr val="E68421"/>
                  </a:solidFill>
                </a:uFill>
              </a:rPr>
              <a:t> </a:t>
            </a:r>
            <a:r>
              <a:rPr sz="2268" i="1" u="sng" spc="-11" dirty="0">
                <a:solidFill>
                  <a:srgbClr val="E68421"/>
                </a:solidFill>
                <a:uFill>
                  <a:solidFill>
                    <a:srgbClr val="E68421"/>
                  </a:solidFill>
                </a:uFill>
              </a:rPr>
              <a:t>данной</a:t>
            </a:r>
            <a:r>
              <a:rPr sz="2268" i="1" spc="-11" dirty="0">
                <a:solidFill>
                  <a:srgbClr val="E68421"/>
                </a:solidFill>
              </a:rPr>
              <a:t> </a:t>
            </a:r>
            <a:r>
              <a:rPr sz="2268" i="1" u="sng" dirty="0">
                <a:solidFill>
                  <a:srgbClr val="E68421"/>
                </a:solidFill>
                <a:uFill>
                  <a:solidFill>
                    <a:srgbClr val="E68421"/>
                  </a:solidFill>
                </a:uFill>
              </a:rPr>
              <a:t>организации</a:t>
            </a:r>
            <a:r>
              <a:rPr sz="2268" i="1" u="sng" spc="476" dirty="0">
                <a:solidFill>
                  <a:srgbClr val="E68421"/>
                </a:solidFill>
                <a:uFill>
                  <a:solidFill>
                    <a:srgbClr val="E68421"/>
                  </a:solidFill>
                </a:uFill>
              </a:rPr>
              <a:t> </a:t>
            </a:r>
            <a:r>
              <a:rPr sz="2268" i="1" u="sng" dirty="0">
                <a:solidFill>
                  <a:srgbClr val="E68421"/>
                </a:solidFill>
                <a:uFill>
                  <a:solidFill>
                    <a:srgbClr val="E68421"/>
                  </a:solidFill>
                </a:uFill>
              </a:rPr>
              <a:t>в</a:t>
            </a:r>
            <a:r>
              <a:rPr sz="2268" i="1" u="sng" spc="-40" dirty="0">
                <a:solidFill>
                  <a:srgbClr val="E68421"/>
                </a:solidFill>
                <a:uFill>
                  <a:solidFill>
                    <a:srgbClr val="E68421"/>
                  </a:solidFill>
                </a:uFill>
              </a:rPr>
              <a:t> </a:t>
            </a:r>
            <a:r>
              <a:rPr sz="2268" i="1" u="sng" dirty="0">
                <a:solidFill>
                  <a:srgbClr val="E68421"/>
                </a:solidFill>
                <a:uFill>
                  <a:solidFill>
                    <a:srgbClr val="E68421"/>
                  </a:solidFill>
                </a:uFill>
              </a:rPr>
              <a:t>данной</a:t>
            </a:r>
            <a:r>
              <a:rPr sz="2268" i="1" u="sng" spc="-57" dirty="0">
                <a:solidFill>
                  <a:srgbClr val="E68421"/>
                </a:solidFill>
                <a:uFill>
                  <a:solidFill>
                    <a:srgbClr val="E68421"/>
                  </a:solidFill>
                </a:uFill>
              </a:rPr>
              <a:t> </a:t>
            </a:r>
            <a:r>
              <a:rPr sz="2268" i="1" u="sng" dirty="0">
                <a:solidFill>
                  <a:srgbClr val="E68421"/>
                </a:solidFill>
                <a:uFill>
                  <a:solidFill>
                    <a:srgbClr val="E68421"/>
                  </a:solidFill>
                </a:uFill>
              </a:rPr>
              <a:t>должности</a:t>
            </a:r>
            <a:r>
              <a:rPr sz="2268" i="1" spc="492" dirty="0">
                <a:solidFill>
                  <a:srgbClr val="E68421"/>
                </a:solidFill>
              </a:rPr>
              <a:t> </a:t>
            </a:r>
            <a:r>
              <a:rPr sz="2268" i="1" dirty="0">
                <a:solidFill>
                  <a:srgbClr val="E68421"/>
                </a:solidFill>
              </a:rPr>
              <a:t>более</a:t>
            </a:r>
            <a:r>
              <a:rPr sz="2268" i="1" spc="-45" dirty="0">
                <a:solidFill>
                  <a:srgbClr val="E68421"/>
                </a:solidFill>
              </a:rPr>
              <a:t> </a:t>
            </a:r>
            <a:r>
              <a:rPr sz="2268" i="1" dirty="0">
                <a:solidFill>
                  <a:srgbClr val="E68421"/>
                </a:solidFill>
              </a:rPr>
              <a:t>2-х</a:t>
            </a:r>
            <a:r>
              <a:rPr sz="2268" i="1" spc="-40" dirty="0">
                <a:solidFill>
                  <a:srgbClr val="E68421"/>
                </a:solidFill>
              </a:rPr>
              <a:t> </a:t>
            </a:r>
            <a:r>
              <a:rPr sz="2268" i="1" spc="-23" dirty="0">
                <a:solidFill>
                  <a:srgbClr val="E68421"/>
                </a:solidFill>
              </a:rPr>
              <a:t>лет;</a:t>
            </a:r>
            <a:endParaRPr sz="2268" dirty="0"/>
          </a:p>
        </p:txBody>
      </p:sp>
      <p:pic>
        <p:nvPicPr>
          <p:cNvPr id="18" name="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34549" y="2530904"/>
            <a:ext cx="4653919" cy="3559235"/>
          </a:xfrm>
          <a:prstGeom prst="rect">
            <a:avLst/>
          </a:prstGeom>
        </p:spPr>
      </p:pic>
      <p:pic>
        <p:nvPicPr>
          <p:cNvPr id="19" name="Google Shape;9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03647" y="5770641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340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7610" y="767582"/>
            <a:ext cx="1702794" cy="397765"/>
          </a:xfrm>
          <a:prstGeom prst="rect">
            <a:avLst/>
          </a:prstGeom>
        </p:spPr>
        <p:txBody>
          <a:bodyPr vert="horz" wrap="square" lIns="0" tIns="13680" rIns="0" bIns="0" rtlCol="0" anchor="ctr">
            <a:spAutoFit/>
          </a:bodyPr>
          <a:lstStyle/>
          <a:p>
            <a:pPr marL="14401">
              <a:lnSpc>
                <a:spcPct val="100000"/>
              </a:lnSpc>
              <a:spcBef>
                <a:spcPts val="108"/>
              </a:spcBef>
            </a:pPr>
            <a:r>
              <a:rPr sz="2495" b="1" spc="-1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Уточнения</a:t>
            </a:r>
            <a:r>
              <a:rPr sz="2495" spc="-11" dirty="0">
                <a:solidFill>
                  <a:srgbClr val="C00000"/>
                </a:solidFill>
              </a:rPr>
              <a:t>:</a:t>
            </a:r>
            <a:endParaRPr sz="2495" dirty="0"/>
          </a:p>
        </p:txBody>
      </p:sp>
      <p:sp>
        <p:nvSpPr>
          <p:cNvPr id="4" name="object 4"/>
          <p:cNvSpPr txBox="1"/>
          <p:nvPr/>
        </p:nvSpPr>
        <p:spPr>
          <a:xfrm>
            <a:off x="589707" y="1222639"/>
            <a:ext cx="8822128" cy="4721572"/>
          </a:xfrm>
          <a:prstGeom prst="rect">
            <a:avLst/>
          </a:prstGeom>
        </p:spPr>
        <p:txBody>
          <a:bodyPr vert="horz" wrap="square" lIns="0" tIns="49680" rIns="0" bIns="0" rtlCol="0">
            <a:spAutoFit/>
          </a:bodyPr>
          <a:lstStyle/>
          <a:p>
            <a:pPr marL="219608" marR="804270" indent="-205928">
              <a:lnSpc>
                <a:spcPts val="2199"/>
              </a:lnSpc>
              <a:spcBef>
                <a:spcPts val="391"/>
              </a:spcBef>
              <a:buClr>
                <a:srgbClr val="575F63"/>
              </a:buClr>
              <a:buSzPct val="130555"/>
              <a:buFont typeface="Arial MT"/>
              <a:buChar char="•"/>
              <a:tabLst>
                <a:tab pos="221048" algn="l"/>
              </a:tabLst>
            </a:pPr>
            <a:r>
              <a:rPr sz="2041" spc="-28" dirty="0">
                <a:solidFill>
                  <a:srgbClr val="42558D"/>
                </a:solidFill>
                <a:latin typeface="Times New Roman"/>
                <a:cs typeface="Times New Roman"/>
              </a:rPr>
              <a:t>Результаты</a:t>
            </a:r>
            <a:r>
              <a:rPr sz="2041" spc="-40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42558D"/>
                </a:solidFill>
                <a:latin typeface="Times New Roman"/>
                <a:cs typeface="Times New Roman"/>
              </a:rPr>
              <a:t>аттестации</a:t>
            </a:r>
            <a:r>
              <a:rPr sz="2041" spc="-57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42558D"/>
                </a:solidFill>
                <a:latin typeface="Times New Roman"/>
                <a:cs typeface="Times New Roman"/>
              </a:rPr>
              <a:t>сообщаются</a:t>
            </a:r>
            <a:r>
              <a:rPr sz="2041" spc="-40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42558D"/>
                </a:solidFill>
                <a:latin typeface="Times New Roman"/>
                <a:cs typeface="Times New Roman"/>
              </a:rPr>
              <a:t>педагогу</a:t>
            </a:r>
            <a:r>
              <a:rPr sz="2041" spc="-34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42558D"/>
                </a:solidFill>
                <a:latin typeface="Times New Roman"/>
                <a:cs typeface="Times New Roman"/>
              </a:rPr>
              <a:t>после</a:t>
            </a:r>
            <a:r>
              <a:rPr sz="2041" spc="-34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42558D"/>
                </a:solidFill>
                <a:latin typeface="Times New Roman"/>
                <a:cs typeface="Times New Roman"/>
              </a:rPr>
              <a:t>подведения</a:t>
            </a:r>
            <a:r>
              <a:rPr sz="2041" spc="-34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42558D"/>
                </a:solidFill>
                <a:latin typeface="Times New Roman"/>
                <a:cs typeface="Times New Roman"/>
              </a:rPr>
              <a:t>итогов 	голосования;</a:t>
            </a:r>
            <a:endParaRPr sz="2041" dirty="0">
              <a:latin typeface="Times New Roman"/>
              <a:cs typeface="Times New Roman"/>
            </a:endParaRPr>
          </a:p>
          <a:p>
            <a:pPr marL="220328" indent="-205928">
              <a:lnSpc>
                <a:spcPts val="2324"/>
              </a:lnSpc>
              <a:spcBef>
                <a:spcPts val="561"/>
              </a:spcBef>
              <a:buClr>
                <a:srgbClr val="575F63"/>
              </a:buClr>
              <a:buSzPct val="130555"/>
              <a:buFont typeface="Arial MT"/>
              <a:buChar char="•"/>
              <a:tabLst>
                <a:tab pos="220328" algn="l"/>
              </a:tabLst>
            </a:pPr>
            <a:r>
              <a:rPr sz="2041" spc="-28" dirty="0">
                <a:solidFill>
                  <a:srgbClr val="42558D"/>
                </a:solidFill>
                <a:latin typeface="Times New Roman"/>
                <a:cs typeface="Times New Roman"/>
              </a:rPr>
              <a:t>результаты</a:t>
            </a:r>
            <a:r>
              <a:rPr sz="2041" spc="-23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42558D"/>
                </a:solidFill>
                <a:latin typeface="Times New Roman"/>
                <a:cs typeface="Times New Roman"/>
              </a:rPr>
              <a:t>заносятся</a:t>
            </a:r>
            <a:r>
              <a:rPr sz="2041" spc="-34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42558D"/>
                </a:solidFill>
                <a:latin typeface="Times New Roman"/>
                <a:cs typeface="Times New Roman"/>
              </a:rPr>
              <a:t>в</a:t>
            </a:r>
            <a:r>
              <a:rPr sz="2041" spc="6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spc="-23" dirty="0">
                <a:solidFill>
                  <a:srgbClr val="42558D"/>
                </a:solidFill>
                <a:latin typeface="Times New Roman"/>
                <a:cs typeface="Times New Roman"/>
              </a:rPr>
              <a:t>протокол,</a:t>
            </a:r>
            <a:r>
              <a:rPr sz="2041" spc="-6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42558D"/>
                </a:solidFill>
                <a:latin typeface="Times New Roman"/>
                <a:cs typeface="Times New Roman"/>
              </a:rPr>
              <a:t>подписывается</a:t>
            </a:r>
            <a:r>
              <a:rPr sz="2041" spc="-17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42558D"/>
                </a:solidFill>
                <a:latin typeface="Times New Roman"/>
                <a:cs typeface="Times New Roman"/>
              </a:rPr>
              <a:t>председателем,</a:t>
            </a:r>
            <a:r>
              <a:rPr sz="2041" spc="-45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42558D"/>
                </a:solidFill>
                <a:latin typeface="Times New Roman"/>
                <a:cs typeface="Times New Roman"/>
              </a:rPr>
              <a:t>секретарем,</a:t>
            </a:r>
            <a:endParaRPr sz="2041" dirty="0">
              <a:latin typeface="Times New Roman"/>
              <a:cs typeface="Times New Roman"/>
            </a:endParaRPr>
          </a:p>
          <a:p>
            <a:pPr marL="221048">
              <a:lnSpc>
                <a:spcPts val="2324"/>
              </a:lnSpc>
            </a:pPr>
            <a:r>
              <a:rPr sz="2041" dirty="0">
                <a:solidFill>
                  <a:srgbClr val="42558D"/>
                </a:solidFill>
                <a:latin typeface="Times New Roman"/>
                <a:cs typeface="Times New Roman"/>
              </a:rPr>
              <a:t>членами</a:t>
            </a:r>
            <a:r>
              <a:rPr sz="2041" spc="-34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42558D"/>
                </a:solidFill>
                <a:latin typeface="Times New Roman"/>
                <a:cs typeface="Times New Roman"/>
              </a:rPr>
              <a:t>комиссии</a:t>
            </a:r>
            <a:r>
              <a:rPr sz="2041" spc="-28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42558D"/>
                </a:solidFill>
                <a:latin typeface="Times New Roman"/>
                <a:cs typeface="Times New Roman"/>
              </a:rPr>
              <a:t>присутствующими</a:t>
            </a:r>
            <a:r>
              <a:rPr sz="2041" spc="-68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42558D"/>
                </a:solidFill>
                <a:latin typeface="Times New Roman"/>
                <a:cs typeface="Times New Roman"/>
              </a:rPr>
              <a:t>на</a:t>
            </a:r>
            <a:r>
              <a:rPr sz="2041" spc="-17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42558D"/>
                </a:solidFill>
                <a:latin typeface="Times New Roman"/>
                <a:cs typeface="Times New Roman"/>
              </a:rPr>
              <a:t>заседании</a:t>
            </a:r>
            <a:r>
              <a:rPr sz="2041" spc="-45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spc="-57" dirty="0">
                <a:solidFill>
                  <a:srgbClr val="42558D"/>
                </a:solidFill>
                <a:latin typeface="Times New Roman"/>
                <a:cs typeface="Times New Roman"/>
              </a:rPr>
              <a:t>;</a:t>
            </a:r>
            <a:endParaRPr sz="2041" dirty="0">
              <a:latin typeface="Times New Roman"/>
              <a:cs typeface="Times New Roman"/>
            </a:endParaRPr>
          </a:p>
          <a:p>
            <a:pPr marL="219608" marR="298091" indent="-205928">
              <a:lnSpc>
                <a:spcPts val="2199"/>
              </a:lnSpc>
              <a:spcBef>
                <a:spcPts val="867"/>
              </a:spcBef>
              <a:buClr>
                <a:srgbClr val="575F63"/>
              </a:buClr>
              <a:buSzPct val="130555"/>
              <a:buFont typeface="Arial MT"/>
              <a:buChar char="•"/>
              <a:tabLst>
                <a:tab pos="221048" algn="l"/>
              </a:tabLst>
            </a:pPr>
            <a:r>
              <a:rPr sz="2041" dirty="0">
                <a:solidFill>
                  <a:srgbClr val="42558D"/>
                </a:solidFill>
                <a:latin typeface="Times New Roman"/>
                <a:cs typeface="Times New Roman"/>
              </a:rPr>
              <a:t>выписка</a:t>
            </a:r>
            <a:r>
              <a:rPr sz="2041" spc="-40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42558D"/>
                </a:solidFill>
                <a:latin typeface="Times New Roman"/>
                <a:cs typeface="Times New Roman"/>
              </a:rPr>
              <a:t>из</a:t>
            </a:r>
            <a:r>
              <a:rPr sz="2041" spc="-45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spc="-23" dirty="0">
                <a:solidFill>
                  <a:srgbClr val="42558D"/>
                </a:solidFill>
                <a:latin typeface="Times New Roman"/>
                <a:cs typeface="Times New Roman"/>
              </a:rPr>
              <a:t>протокола</a:t>
            </a:r>
            <a:r>
              <a:rPr sz="2041" spc="-34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42558D"/>
                </a:solidFill>
                <a:latin typeface="Times New Roman"/>
                <a:cs typeface="Times New Roman"/>
              </a:rPr>
              <a:t>составляется</a:t>
            </a:r>
            <a:r>
              <a:rPr sz="2041" spc="-79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42558D"/>
                </a:solidFill>
                <a:latin typeface="Times New Roman"/>
                <a:cs typeface="Times New Roman"/>
              </a:rPr>
              <a:t>секретарем</a:t>
            </a:r>
            <a:r>
              <a:rPr sz="2041" spc="-74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42558D"/>
                </a:solidFill>
                <a:latin typeface="Times New Roman"/>
                <a:cs typeface="Times New Roman"/>
              </a:rPr>
              <a:t>в</a:t>
            </a:r>
            <a:r>
              <a:rPr sz="2041" spc="-40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42558D"/>
                </a:solidFill>
                <a:latin typeface="Times New Roman"/>
                <a:cs typeface="Times New Roman"/>
              </a:rPr>
              <a:t>течение</a:t>
            </a:r>
            <a:r>
              <a:rPr sz="2041" spc="-40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42558D"/>
                </a:solidFill>
                <a:latin typeface="Times New Roman"/>
                <a:cs typeface="Times New Roman"/>
              </a:rPr>
              <a:t>2-х</a:t>
            </a:r>
            <a:r>
              <a:rPr sz="2041" spc="-34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42558D"/>
                </a:solidFill>
                <a:latin typeface="Times New Roman"/>
                <a:cs typeface="Times New Roman"/>
              </a:rPr>
              <a:t>рабочих</a:t>
            </a:r>
            <a:r>
              <a:rPr sz="2041" spc="-51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spc="-23" dirty="0">
                <a:solidFill>
                  <a:srgbClr val="42558D"/>
                </a:solidFill>
                <a:latin typeface="Times New Roman"/>
                <a:cs typeface="Times New Roman"/>
              </a:rPr>
              <a:t>дней 	</a:t>
            </a:r>
            <a:r>
              <a:rPr sz="2041" dirty="0">
                <a:solidFill>
                  <a:srgbClr val="42558D"/>
                </a:solidFill>
                <a:latin typeface="Times New Roman"/>
                <a:cs typeface="Times New Roman"/>
              </a:rPr>
              <a:t>после</a:t>
            </a:r>
            <a:r>
              <a:rPr sz="2041" spc="-34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42558D"/>
                </a:solidFill>
                <a:latin typeface="Times New Roman"/>
                <a:cs typeface="Times New Roman"/>
              </a:rPr>
              <a:t>заседания</a:t>
            </a:r>
            <a:r>
              <a:rPr sz="2041" spc="-51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42558D"/>
                </a:solidFill>
                <a:latin typeface="Times New Roman"/>
                <a:cs typeface="Times New Roman"/>
              </a:rPr>
              <a:t>аттестационной</a:t>
            </a:r>
            <a:r>
              <a:rPr sz="2041" spc="-57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42558D"/>
                </a:solidFill>
                <a:latin typeface="Times New Roman"/>
                <a:cs typeface="Times New Roman"/>
              </a:rPr>
              <a:t>комиссии;</a:t>
            </a:r>
            <a:endParaRPr sz="2041" dirty="0">
              <a:latin typeface="Times New Roman"/>
              <a:cs typeface="Times New Roman"/>
            </a:endParaRPr>
          </a:p>
          <a:p>
            <a:pPr marL="220328" indent="-205928">
              <a:spcBef>
                <a:spcPts val="369"/>
              </a:spcBef>
              <a:buClr>
                <a:srgbClr val="575F63"/>
              </a:buClr>
              <a:buSzPct val="130555"/>
              <a:buFont typeface="Arial MT"/>
              <a:buChar char="•"/>
              <a:tabLst>
                <a:tab pos="220328" algn="l"/>
              </a:tabLst>
            </a:pPr>
            <a:r>
              <a:rPr sz="2041" spc="-11" dirty="0">
                <a:solidFill>
                  <a:srgbClr val="42558D"/>
                </a:solidFill>
                <a:latin typeface="Times New Roman"/>
                <a:cs typeface="Times New Roman"/>
              </a:rPr>
              <a:t>работодатель</a:t>
            </a:r>
            <a:r>
              <a:rPr sz="2041" spc="-85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42558D"/>
                </a:solidFill>
                <a:latin typeface="Times New Roman"/>
                <a:cs typeface="Times New Roman"/>
              </a:rPr>
              <a:t>знакомит</a:t>
            </a:r>
            <a:r>
              <a:rPr sz="2041" spc="408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42558D"/>
                </a:solidFill>
                <a:latin typeface="Times New Roman"/>
                <a:cs typeface="Times New Roman"/>
              </a:rPr>
              <a:t>с</a:t>
            </a:r>
            <a:r>
              <a:rPr sz="2041" spc="-51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42558D"/>
                </a:solidFill>
                <a:latin typeface="Times New Roman"/>
                <a:cs typeface="Times New Roman"/>
              </a:rPr>
              <a:t>выпиской</a:t>
            </a:r>
            <a:r>
              <a:rPr sz="2041" i="1" spc="-57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42558D"/>
                </a:solidFill>
                <a:latin typeface="Times New Roman"/>
                <a:cs typeface="Times New Roman"/>
              </a:rPr>
              <a:t>из</a:t>
            </a:r>
            <a:r>
              <a:rPr sz="2041" i="1" spc="-62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42558D"/>
                </a:solidFill>
                <a:latin typeface="Times New Roman"/>
                <a:cs typeface="Times New Roman"/>
              </a:rPr>
              <a:t>протокола</a:t>
            </a:r>
            <a:r>
              <a:rPr sz="2041" i="1" spc="-51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42558D"/>
                </a:solidFill>
                <a:latin typeface="Times New Roman"/>
                <a:cs typeface="Times New Roman"/>
              </a:rPr>
              <a:t>под</a:t>
            </a:r>
            <a:r>
              <a:rPr sz="2041" i="1" spc="-51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42558D"/>
                </a:solidFill>
                <a:latin typeface="Times New Roman"/>
                <a:cs typeface="Times New Roman"/>
              </a:rPr>
              <a:t>подпись</a:t>
            </a:r>
            <a:r>
              <a:rPr sz="2041" i="1" spc="-51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42558D"/>
                </a:solidFill>
                <a:latin typeface="Times New Roman"/>
                <a:cs typeface="Times New Roman"/>
              </a:rPr>
              <a:t>в</a:t>
            </a:r>
            <a:r>
              <a:rPr sz="2041" i="1" spc="-62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42558D"/>
                </a:solidFill>
                <a:latin typeface="Times New Roman"/>
                <a:cs typeface="Times New Roman"/>
              </a:rPr>
              <a:t>течение</a:t>
            </a:r>
            <a:r>
              <a:rPr sz="2041" i="1" spc="-57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42558D"/>
                </a:solidFill>
                <a:latin typeface="Times New Roman"/>
                <a:cs typeface="Times New Roman"/>
              </a:rPr>
              <a:t>3-</a:t>
            </a:r>
            <a:r>
              <a:rPr sz="2041" i="1" spc="-57" dirty="0">
                <a:solidFill>
                  <a:srgbClr val="42558D"/>
                </a:solidFill>
                <a:latin typeface="Times New Roman"/>
                <a:cs typeface="Times New Roman"/>
              </a:rPr>
              <a:t>х</a:t>
            </a:r>
            <a:endParaRPr sz="2041" dirty="0">
              <a:latin typeface="Times New Roman"/>
              <a:cs typeface="Times New Roman"/>
            </a:endParaRPr>
          </a:p>
          <a:p>
            <a:pPr marL="221048">
              <a:spcBef>
                <a:spcPts val="244"/>
              </a:spcBef>
            </a:pPr>
            <a:r>
              <a:rPr sz="2041" i="1" spc="-11" dirty="0">
                <a:solidFill>
                  <a:srgbClr val="42558D"/>
                </a:solidFill>
                <a:latin typeface="Times New Roman"/>
                <a:cs typeface="Times New Roman"/>
              </a:rPr>
              <a:t>рабочих</a:t>
            </a:r>
            <a:r>
              <a:rPr sz="2041" i="1" spc="-28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42558D"/>
                </a:solidFill>
                <a:latin typeface="Times New Roman"/>
                <a:cs typeface="Times New Roman"/>
              </a:rPr>
              <a:t>дней</a:t>
            </a:r>
            <a:r>
              <a:rPr sz="2041" i="1" spc="-17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42558D"/>
                </a:solidFill>
                <a:latin typeface="Times New Roman"/>
                <a:cs typeface="Times New Roman"/>
              </a:rPr>
              <a:t>после</a:t>
            </a:r>
            <a:r>
              <a:rPr sz="2041" i="1" spc="-23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42558D"/>
                </a:solidFill>
                <a:latin typeface="Times New Roman"/>
                <a:cs typeface="Times New Roman"/>
              </a:rPr>
              <a:t>ее</a:t>
            </a:r>
            <a:r>
              <a:rPr sz="2041" i="1" spc="-40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42558D"/>
                </a:solidFill>
                <a:latin typeface="Times New Roman"/>
                <a:cs typeface="Times New Roman"/>
              </a:rPr>
              <a:t>составления;</a:t>
            </a:r>
            <a:endParaRPr sz="2041" dirty="0">
              <a:latin typeface="Times New Roman"/>
              <a:cs typeface="Times New Roman"/>
            </a:endParaRPr>
          </a:p>
          <a:p>
            <a:pPr marL="220328" indent="-205928">
              <a:spcBef>
                <a:spcPts val="249"/>
              </a:spcBef>
              <a:buClr>
                <a:srgbClr val="575F63"/>
              </a:buClr>
              <a:buSzPct val="130555"/>
              <a:buFont typeface="Arial MT"/>
              <a:buChar char="•"/>
              <a:tabLst>
                <a:tab pos="220328" algn="l"/>
              </a:tabLst>
            </a:pPr>
            <a:r>
              <a:rPr sz="2041" i="1" dirty="0">
                <a:solidFill>
                  <a:srgbClr val="42558D"/>
                </a:solidFill>
                <a:latin typeface="Times New Roman"/>
                <a:cs typeface="Times New Roman"/>
              </a:rPr>
              <a:t>выписка</a:t>
            </a:r>
            <a:r>
              <a:rPr sz="2041" i="1" spc="-34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42558D"/>
                </a:solidFill>
                <a:latin typeface="Times New Roman"/>
                <a:cs typeface="Times New Roman"/>
              </a:rPr>
              <a:t>из</a:t>
            </a:r>
            <a:r>
              <a:rPr sz="2041" i="1" spc="-40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42558D"/>
                </a:solidFill>
                <a:latin typeface="Times New Roman"/>
                <a:cs typeface="Times New Roman"/>
              </a:rPr>
              <a:t>протокола</a:t>
            </a:r>
            <a:r>
              <a:rPr sz="2041" i="1" spc="-40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42558D"/>
                </a:solidFill>
                <a:latin typeface="Times New Roman"/>
                <a:cs typeface="Times New Roman"/>
              </a:rPr>
              <a:t>хранится</a:t>
            </a:r>
            <a:r>
              <a:rPr sz="2041" i="1" spc="-34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42558D"/>
                </a:solidFill>
                <a:latin typeface="Times New Roman"/>
                <a:cs typeface="Times New Roman"/>
              </a:rPr>
              <a:t>в</a:t>
            </a:r>
            <a:r>
              <a:rPr sz="2041" i="1" spc="-40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42558D"/>
                </a:solidFill>
                <a:latin typeface="Times New Roman"/>
                <a:cs typeface="Times New Roman"/>
              </a:rPr>
              <a:t>личном</a:t>
            </a:r>
            <a:r>
              <a:rPr sz="2041" i="1" spc="-23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i="1" dirty="0">
                <a:solidFill>
                  <a:srgbClr val="42558D"/>
                </a:solidFill>
                <a:latin typeface="Times New Roman"/>
                <a:cs typeface="Times New Roman"/>
              </a:rPr>
              <a:t>деле</a:t>
            </a:r>
            <a:r>
              <a:rPr sz="2041" i="1" spc="-23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i="1" spc="-11" dirty="0">
                <a:solidFill>
                  <a:srgbClr val="42558D"/>
                </a:solidFill>
                <a:latin typeface="Times New Roman"/>
                <a:cs typeface="Times New Roman"/>
              </a:rPr>
              <a:t>работника;</a:t>
            </a:r>
            <a:endParaRPr sz="2041" dirty="0">
              <a:latin typeface="Times New Roman"/>
              <a:cs typeface="Times New Roman"/>
            </a:endParaRPr>
          </a:p>
          <a:p>
            <a:pPr marL="220328" indent="-205928">
              <a:spcBef>
                <a:spcPts val="244"/>
              </a:spcBef>
              <a:buClr>
                <a:srgbClr val="575F63"/>
              </a:buClr>
              <a:buSzPct val="130555"/>
              <a:buFont typeface="Arial MT"/>
              <a:buChar char="•"/>
              <a:tabLst>
                <a:tab pos="220328" algn="l"/>
              </a:tabLst>
            </a:pPr>
            <a:r>
              <a:rPr sz="2041" spc="-23" dirty="0">
                <a:solidFill>
                  <a:srgbClr val="42558D"/>
                </a:solidFill>
                <a:latin typeface="Times New Roman"/>
                <a:cs typeface="Times New Roman"/>
              </a:rPr>
              <a:t>Протокол,</a:t>
            </a:r>
            <a:r>
              <a:rPr sz="2041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42558D"/>
                </a:solidFill>
                <a:latin typeface="Times New Roman"/>
                <a:cs typeface="Times New Roman"/>
              </a:rPr>
              <a:t>представление </a:t>
            </a:r>
            <a:r>
              <a:rPr sz="2041" dirty="0">
                <a:solidFill>
                  <a:srgbClr val="42558D"/>
                </a:solidFill>
                <a:latin typeface="Times New Roman"/>
                <a:cs typeface="Times New Roman"/>
              </a:rPr>
              <a:t>хранятся</a:t>
            </a:r>
            <a:r>
              <a:rPr sz="2041" spc="-11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42558D"/>
                </a:solidFill>
                <a:latin typeface="Times New Roman"/>
                <a:cs typeface="Times New Roman"/>
              </a:rPr>
              <a:t>у</a:t>
            </a:r>
            <a:r>
              <a:rPr sz="2041" spc="6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42558D"/>
                </a:solidFill>
                <a:latin typeface="Times New Roman"/>
                <a:cs typeface="Times New Roman"/>
              </a:rPr>
              <a:t>работодателя</a:t>
            </a:r>
            <a:r>
              <a:rPr sz="2041" i="1" spc="-11" dirty="0">
                <a:solidFill>
                  <a:srgbClr val="42558D"/>
                </a:solidFill>
                <a:latin typeface="Times New Roman"/>
                <a:cs typeface="Times New Roman"/>
              </a:rPr>
              <a:t>.</a:t>
            </a:r>
            <a:endParaRPr sz="2041" dirty="0">
              <a:latin typeface="Times New Roman"/>
              <a:cs typeface="Times New Roman"/>
            </a:endParaRPr>
          </a:p>
          <a:p>
            <a:pPr marL="221048" indent="-206648">
              <a:spcBef>
                <a:spcPts val="244"/>
              </a:spcBef>
              <a:buClr>
                <a:srgbClr val="575F63"/>
              </a:buClr>
              <a:buSzPct val="130555"/>
              <a:buFont typeface="Arial MT"/>
              <a:buChar char="•"/>
              <a:tabLst>
                <a:tab pos="221048" algn="l"/>
              </a:tabLst>
            </a:pPr>
            <a:r>
              <a:rPr sz="2041" dirty="0">
                <a:solidFill>
                  <a:srgbClr val="B16213"/>
                </a:solidFill>
                <a:latin typeface="Times New Roman"/>
                <a:cs typeface="Times New Roman"/>
              </a:rPr>
              <a:t>В</a:t>
            </a:r>
            <a:r>
              <a:rPr sz="2041" spc="-45" dirty="0">
                <a:solidFill>
                  <a:srgbClr val="B16213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B16213"/>
                </a:solidFill>
                <a:latin typeface="Times New Roman"/>
                <a:cs typeface="Times New Roman"/>
              </a:rPr>
              <a:t>приказе</a:t>
            </a:r>
            <a:r>
              <a:rPr sz="2041" spc="-28" dirty="0">
                <a:solidFill>
                  <a:srgbClr val="B16213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B16213"/>
                </a:solidFill>
                <a:latin typeface="Times New Roman"/>
                <a:cs typeface="Times New Roman"/>
              </a:rPr>
              <a:t>об</a:t>
            </a:r>
            <a:r>
              <a:rPr sz="2041" spc="-51" dirty="0">
                <a:solidFill>
                  <a:srgbClr val="B16213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B16213"/>
                </a:solidFill>
                <a:latin typeface="Times New Roman"/>
                <a:cs typeface="Times New Roman"/>
              </a:rPr>
              <a:t>аттестации</a:t>
            </a:r>
            <a:r>
              <a:rPr sz="2041" spc="-62" dirty="0">
                <a:solidFill>
                  <a:srgbClr val="B16213"/>
                </a:solidFill>
                <a:latin typeface="Times New Roman"/>
                <a:cs typeface="Times New Roman"/>
              </a:rPr>
              <a:t> </a:t>
            </a:r>
            <a:r>
              <a:rPr sz="2041" spc="-23" dirty="0">
                <a:solidFill>
                  <a:srgbClr val="B16213"/>
                </a:solidFill>
                <a:latin typeface="Times New Roman"/>
                <a:cs typeface="Times New Roman"/>
              </a:rPr>
              <a:t>педагогов</a:t>
            </a:r>
            <a:r>
              <a:rPr sz="2041" spc="-57" dirty="0">
                <a:solidFill>
                  <a:srgbClr val="B16213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B16213"/>
                </a:solidFill>
                <a:latin typeface="Times New Roman"/>
                <a:cs typeface="Times New Roman"/>
              </a:rPr>
              <a:t>на</a:t>
            </a:r>
            <a:r>
              <a:rPr sz="2041" spc="-34" dirty="0">
                <a:solidFill>
                  <a:srgbClr val="B16213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B16213"/>
                </a:solidFill>
                <a:latin typeface="Times New Roman"/>
                <a:cs typeface="Times New Roman"/>
              </a:rPr>
              <a:t>СЗД,</a:t>
            </a:r>
            <a:r>
              <a:rPr sz="2041" spc="-34" dirty="0">
                <a:solidFill>
                  <a:srgbClr val="B16213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B16213"/>
                </a:solidFill>
                <a:latin typeface="Times New Roman"/>
                <a:cs typeface="Times New Roman"/>
              </a:rPr>
              <a:t>а</a:t>
            </a:r>
            <a:r>
              <a:rPr sz="2041" spc="-28" dirty="0">
                <a:solidFill>
                  <a:srgbClr val="B16213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B16213"/>
                </a:solidFill>
                <a:latin typeface="Times New Roman"/>
                <a:cs typeface="Times New Roman"/>
              </a:rPr>
              <a:t>также</a:t>
            </a:r>
            <a:r>
              <a:rPr sz="2041" spc="-62" dirty="0">
                <a:solidFill>
                  <a:srgbClr val="B16213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B16213"/>
                </a:solidFill>
                <a:latin typeface="Times New Roman"/>
                <a:cs typeface="Times New Roman"/>
              </a:rPr>
              <a:t>в</a:t>
            </a:r>
            <a:r>
              <a:rPr sz="2041" spc="-40" dirty="0">
                <a:solidFill>
                  <a:srgbClr val="B16213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B16213"/>
                </a:solidFill>
                <a:latin typeface="Times New Roman"/>
                <a:cs typeface="Times New Roman"/>
              </a:rPr>
              <a:t>представлении</a:t>
            </a:r>
            <a:r>
              <a:rPr sz="2041" spc="-45" dirty="0">
                <a:solidFill>
                  <a:srgbClr val="B16213"/>
                </a:solidFill>
                <a:latin typeface="Times New Roman"/>
                <a:cs typeface="Times New Roman"/>
              </a:rPr>
              <a:t> </a:t>
            </a:r>
            <a:r>
              <a:rPr sz="2041" spc="-28" dirty="0">
                <a:solidFill>
                  <a:srgbClr val="B16213"/>
                </a:solidFill>
                <a:latin typeface="Times New Roman"/>
                <a:cs typeface="Times New Roman"/>
              </a:rPr>
              <a:t>на</a:t>
            </a:r>
            <a:endParaRPr sz="2041" dirty="0">
              <a:latin typeface="Times New Roman"/>
              <a:cs typeface="Times New Roman"/>
            </a:endParaRPr>
          </a:p>
          <a:p>
            <a:pPr marL="221048" marR="5760" algn="just">
              <a:lnSpc>
                <a:spcPct val="110000"/>
              </a:lnSpc>
              <a:spcBef>
                <a:spcPts val="6"/>
              </a:spcBef>
            </a:pPr>
            <a:r>
              <a:rPr sz="2041" spc="-11" dirty="0">
                <a:solidFill>
                  <a:srgbClr val="B16213"/>
                </a:solidFill>
                <a:latin typeface="Times New Roman"/>
                <a:cs typeface="Times New Roman"/>
              </a:rPr>
              <a:t>педагога,</a:t>
            </a:r>
            <a:r>
              <a:rPr sz="2041" spc="-91" dirty="0">
                <a:solidFill>
                  <a:srgbClr val="B16213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B16213"/>
                </a:solidFill>
                <a:latin typeface="Times New Roman"/>
                <a:cs typeface="Times New Roman"/>
              </a:rPr>
              <a:t>которое</a:t>
            </a:r>
            <a:r>
              <a:rPr sz="2041" spc="-62" dirty="0">
                <a:solidFill>
                  <a:srgbClr val="B16213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B16213"/>
                </a:solidFill>
                <a:latin typeface="Times New Roman"/>
                <a:cs typeface="Times New Roman"/>
              </a:rPr>
              <a:t>готовит</a:t>
            </a:r>
            <a:r>
              <a:rPr sz="2041" spc="-68" dirty="0">
                <a:solidFill>
                  <a:srgbClr val="B16213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B16213"/>
                </a:solidFill>
                <a:latin typeface="Times New Roman"/>
                <a:cs typeface="Times New Roman"/>
              </a:rPr>
              <a:t>работодатель,</a:t>
            </a:r>
            <a:r>
              <a:rPr sz="2041" spc="-79" dirty="0">
                <a:solidFill>
                  <a:srgbClr val="B16213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B16213"/>
                </a:solidFill>
                <a:latin typeface="Times New Roman"/>
                <a:cs typeface="Times New Roman"/>
              </a:rPr>
              <a:t>должна</a:t>
            </a:r>
            <a:r>
              <a:rPr sz="2041" spc="-62" dirty="0">
                <a:solidFill>
                  <a:srgbClr val="B16213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B16213"/>
                </a:solidFill>
                <a:latin typeface="Times New Roman"/>
                <a:cs typeface="Times New Roman"/>
              </a:rPr>
              <a:t>быть</a:t>
            </a:r>
            <a:r>
              <a:rPr sz="2041" spc="-68" dirty="0">
                <a:solidFill>
                  <a:srgbClr val="B16213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B16213"/>
                </a:solidFill>
                <a:latin typeface="Times New Roman"/>
                <a:cs typeface="Times New Roman"/>
              </a:rPr>
              <a:t>подпись</a:t>
            </a:r>
            <a:r>
              <a:rPr sz="2041" spc="-68" dirty="0">
                <a:solidFill>
                  <a:srgbClr val="B16213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B16213"/>
                </a:solidFill>
                <a:latin typeface="Times New Roman"/>
                <a:cs typeface="Times New Roman"/>
              </a:rPr>
              <a:t>аттестуемого</a:t>
            </a:r>
            <a:r>
              <a:rPr sz="2041" spc="-102" dirty="0">
                <a:solidFill>
                  <a:srgbClr val="B16213"/>
                </a:solidFill>
                <a:latin typeface="Times New Roman"/>
                <a:cs typeface="Times New Roman"/>
              </a:rPr>
              <a:t> </a:t>
            </a:r>
            <a:r>
              <a:rPr sz="2041" spc="-57" dirty="0">
                <a:solidFill>
                  <a:srgbClr val="B16213"/>
                </a:solidFill>
                <a:latin typeface="Times New Roman"/>
                <a:cs typeface="Times New Roman"/>
              </a:rPr>
              <a:t>и </a:t>
            </a:r>
            <a:r>
              <a:rPr sz="2041" dirty="0">
                <a:solidFill>
                  <a:srgbClr val="B16213"/>
                </a:solidFill>
                <a:latin typeface="Times New Roman"/>
                <a:cs typeface="Times New Roman"/>
              </a:rPr>
              <a:t>дата</a:t>
            </a:r>
            <a:r>
              <a:rPr sz="2041" spc="-62" dirty="0">
                <a:solidFill>
                  <a:srgbClr val="B16213"/>
                </a:solidFill>
                <a:latin typeface="Times New Roman"/>
                <a:cs typeface="Times New Roman"/>
              </a:rPr>
              <a:t> </a:t>
            </a:r>
            <a:r>
              <a:rPr sz="2041" spc="-23" dirty="0">
                <a:solidFill>
                  <a:srgbClr val="B16213"/>
                </a:solidFill>
                <a:latin typeface="Times New Roman"/>
                <a:cs typeface="Times New Roman"/>
              </a:rPr>
              <a:t>ознакомления</a:t>
            </a:r>
            <a:r>
              <a:rPr sz="2041" spc="-40" dirty="0">
                <a:solidFill>
                  <a:srgbClr val="B16213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B16213"/>
                </a:solidFill>
                <a:latin typeface="Times New Roman"/>
                <a:cs typeface="Times New Roman"/>
              </a:rPr>
              <a:t>с</a:t>
            </a:r>
            <a:r>
              <a:rPr sz="2041" spc="-45" dirty="0">
                <a:solidFill>
                  <a:srgbClr val="B16213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B16213"/>
                </a:solidFill>
                <a:latin typeface="Times New Roman"/>
                <a:cs typeface="Times New Roman"/>
              </a:rPr>
              <a:t>этими</a:t>
            </a:r>
            <a:r>
              <a:rPr sz="2041" spc="-40" dirty="0">
                <a:solidFill>
                  <a:srgbClr val="B16213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B16213"/>
                </a:solidFill>
                <a:latin typeface="Times New Roman"/>
                <a:cs typeface="Times New Roman"/>
              </a:rPr>
              <a:t>документами</a:t>
            </a:r>
            <a:r>
              <a:rPr sz="2041" dirty="0">
                <a:solidFill>
                  <a:srgbClr val="42558D"/>
                </a:solidFill>
                <a:latin typeface="Times New Roman"/>
                <a:cs typeface="Times New Roman"/>
              </a:rPr>
              <a:t>.</a:t>
            </a:r>
            <a:r>
              <a:rPr sz="2041" spc="-85" dirty="0">
                <a:solidFill>
                  <a:srgbClr val="42558D"/>
                </a:solidFill>
                <a:latin typeface="Times New Roman"/>
                <a:cs typeface="Times New Roman"/>
              </a:rPr>
              <a:t> </a:t>
            </a:r>
            <a:r>
              <a:rPr sz="2041" b="1" dirty="0">
                <a:solidFill>
                  <a:srgbClr val="C00000"/>
                </a:solidFill>
                <a:latin typeface="Times New Roman"/>
                <a:cs typeface="Times New Roman"/>
              </a:rPr>
              <a:t>Приказ</a:t>
            </a:r>
            <a:r>
              <a:rPr sz="2041" b="1" spc="-3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b="1" dirty="0">
                <a:solidFill>
                  <a:srgbClr val="C00000"/>
                </a:solidFill>
                <a:latin typeface="Times New Roman"/>
                <a:cs typeface="Times New Roman"/>
              </a:rPr>
              <a:t>по</a:t>
            </a:r>
            <a:r>
              <a:rPr sz="2041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b="1" dirty="0">
                <a:solidFill>
                  <a:srgbClr val="C00000"/>
                </a:solidFill>
                <a:latin typeface="Times New Roman"/>
                <a:cs typeface="Times New Roman"/>
              </a:rPr>
              <a:t>итогам</a:t>
            </a:r>
            <a:r>
              <a:rPr sz="2041" b="1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b="1" dirty="0">
                <a:solidFill>
                  <a:srgbClr val="C00000"/>
                </a:solidFill>
                <a:latin typeface="Times New Roman"/>
                <a:cs typeface="Times New Roman"/>
              </a:rPr>
              <a:t>НЕ</a:t>
            </a:r>
            <a:r>
              <a:rPr sz="2041" b="1" spc="-57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b="1" dirty="0">
                <a:solidFill>
                  <a:srgbClr val="C00000"/>
                </a:solidFill>
                <a:latin typeface="Times New Roman"/>
                <a:cs typeface="Times New Roman"/>
              </a:rPr>
              <a:t>издается,</a:t>
            </a:r>
            <a:r>
              <a:rPr sz="2041" b="1" spc="-23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b="1" spc="-57" dirty="0">
                <a:solidFill>
                  <a:srgbClr val="C00000"/>
                </a:solidFill>
                <a:latin typeface="Times New Roman"/>
                <a:cs typeface="Times New Roman"/>
              </a:rPr>
              <a:t>в </a:t>
            </a:r>
            <a:r>
              <a:rPr sz="2041" b="1" spc="-28" dirty="0">
                <a:solidFill>
                  <a:srgbClr val="C00000"/>
                </a:solidFill>
                <a:latin typeface="Times New Roman"/>
                <a:cs typeface="Times New Roman"/>
              </a:rPr>
              <a:t>трудовую</a:t>
            </a:r>
            <a:r>
              <a:rPr sz="2041" b="1" spc="-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b="1" dirty="0">
                <a:solidFill>
                  <a:srgbClr val="C00000"/>
                </a:solidFill>
                <a:latin typeface="Times New Roman"/>
                <a:cs typeface="Times New Roman"/>
              </a:rPr>
              <a:t>книжку</a:t>
            </a:r>
            <a:r>
              <a:rPr sz="2041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b="1" dirty="0">
                <a:solidFill>
                  <a:srgbClr val="C00000"/>
                </a:solidFill>
                <a:latin typeface="Times New Roman"/>
                <a:cs typeface="Times New Roman"/>
              </a:rPr>
              <a:t>запись</a:t>
            </a:r>
            <a:r>
              <a:rPr sz="2041" b="1" spc="-62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b="1" dirty="0">
                <a:solidFill>
                  <a:srgbClr val="C00000"/>
                </a:solidFill>
                <a:latin typeface="Times New Roman"/>
                <a:cs typeface="Times New Roman"/>
              </a:rPr>
              <a:t>НЕ</a:t>
            </a:r>
            <a:r>
              <a:rPr sz="2041" b="1" spc="-62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41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вносится.</a:t>
            </a:r>
            <a:endParaRPr sz="2041" dirty="0">
              <a:latin typeface="Times New Roman"/>
              <a:cs typeface="Times New Roman"/>
            </a:endParaRPr>
          </a:p>
        </p:txBody>
      </p:sp>
      <p:pic>
        <p:nvPicPr>
          <p:cNvPr id="5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03647" y="5770641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399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/>
          <p:nvPr/>
        </p:nvSpPr>
        <p:spPr>
          <a:xfrm>
            <a:off x="491211" y="549730"/>
            <a:ext cx="5665660" cy="1479599"/>
          </a:xfrm>
          <a:prstGeom prst="rect">
            <a:avLst/>
          </a:prstGeom>
        </p:spPr>
        <p:txBody>
          <a:bodyPr vert="horz" wrap="square" lIns="0" tIns="13680" rIns="0" bIns="0" rtlCol="0">
            <a:spAutoFit/>
          </a:bodyPr>
          <a:lstStyle/>
          <a:p>
            <a:pPr marL="14401">
              <a:spcBef>
                <a:spcPts val="108"/>
              </a:spcBef>
            </a:pPr>
            <a:r>
              <a:rPr sz="3175" b="1" dirty="0">
                <a:solidFill>
                  <a:srgbClr val="C00000"/>
                </a:solidFill>
                <a:latin typeface="Times New Roman"/>
                <a:cs typeface="Times New Roman"/>
              </a:rPr>
              <a:t>пункт</a:t>
            </a:r>
            <a:r>
              <a:rPr sz="3175" b="1" spc="23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175" b="1" spc="-28" dirty="0">
                <a:solidFill>
                  <a:srgbClr val="C00000"/>
                </a:solidFill>
                <a:latin typeface="Times New Roman"/>
                <a:cs typeface="Times New Roman"/>
              </a:rPr>
              <a:t>11</a:t>
            </a:r>
            <a:endParaRPr sz="3175">
              <a:latin typeface="Times New Roman"/>
              <a:cs typeface="Times New Roman"/>
            </a:endParaRPr>
          </a:p>
          <a:p>
            <a:pPr marL="14401"/>
            <a:r>
              <a:rPr sz="3175" b="1" dirty="0">
                <a:solidFill>
                  <a:srgbClr val="C00000"/>
                </a:solidFill>
                <a:latin typeface="Times New Roman"/>
                <a:cs typeface="Times New Roman"/>
              </a:rPr>
              <a:t>Порядка</a:t>
            </a:r>
            <a:r>
              <a:rPr sz="3175" b="1" spc="27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175" b="1" spc="-11" dirty="0">
                <a:solidFill>
                  <a:srgbClr val="C00000"/>
                </a:solidFill>
                <a:latin typeface="Times New Roman"/>
                <a:cs typeface="Times New Roman"/>
              </a:rPr>
              <a:t>аттестации</a:t>
            </a:r>
            <a:endParaRPr sz="3175">
              <a:latin typeface="Times New Roman"/>
              <a:cs typeface="Times New Roman"/>
            </a:endParaRPr>
          </a:p>
          <a:p>
            <a:pPr marL="14401"/>
            <a:r>
              <a:rPr sz="3175" b="1" i="1" dirty="0">
                <a:solidFill>
                  <a:srgbClr val="224270"/>
                </a:solidFill>
                <a:latin typeface="Times New Roman"/>
                <a:cs typeface="Times New Roman"/>
              </a:rPr>
              <a:t>Представление</a:t>
            </a:r>
            <a:r>
              <a:rPr sz="3175" b="1" i="1" spc="539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3175" b="1" i="1" spc="-11" dirty="0">
                <a:solidFill>
                  <a:srgbClr val="224270"/>
                </a:solidFill>
                <a:latin typeface="Times New Roman"/>
                <a:cs typeface="Times New Roman"/>
              </a:rPr>
              <a:t>работодателя</a:t>
            </a:r>
            <a:endParaRPr sz="3175">
              <a:latin typeface="Times New Roman"/>
              <a:cs typeface="Times New Roman"/>
            </a:endParaRPr>
          </a:p>
        </p:txBody>
      </p:sp>
      <p:pic>
        <p:nvPicPr>
          <p:cNvPr id="16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478" y="2367539"/>
            <a:ext cx="5019390" cy="391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89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488560" y="594180"/>
            <a:ext cx="5876619" cy="573562"/>
          </a:xfrm>
          <a:prstGeom prst="rect">
            <a:avLst/>
          </a:prstGeom>
        </p:spPr>
        <p:txBody>
          <a:bodyPr vert="horz" wrap="square" lIns="0" tIns="15120" rIns="0" bIns="0" rtlCol="0" anchor="ctr">
            <a:spAutoFit/>
          </a:bodyPr>
          <a:lstStyle/>
          <a:p>
            <a:pPr marL="14401">
              <a:lnSpc>
                <a:spcPct val="100000"/>
              </a:lnSpc>
              <a:spcBef>
                <a:spcPts val="119"/>
              </a:spcBef>
            </a:pPr>
            <a:r>
              <a:rPr sz="3628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</a:t>
            </a:r>
            <a:r>
              <a:rPr sz="3628" b="1" spc="329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28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3628" b="1" spc="312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28" b="1" spc="-1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</a:t>
            </a:r>
            <a:endParaRPr sz="3628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34187" y="2418095"/>
            <a:ext cx="7825652" cy="3091634"/>
          </a:xfrm>
          <a:prstGeom prst="rect">
            <a:avLst/>
          </a:prstGeom>
        </p:spPr>
        <p:txBody>
          <a:bodyPr vert="horz" wrap="square" lIns="0" tIns="83520" rIns="0" bIns="0" rtlCol="0">
            <a:spAutoFit/>
          </a:bodyPr>
          <a:lstStyle/>
          <a:p>
            <a:pPr marL="335532" indent="-321132">
              <a:spcBef>
                <a:spcPts val="658"/>
              </a:spcBef>
              <a:buClr>
                <a:srgbClr val="575F63"/>
              </a:buClr>
              <a:buSzPct val="130000"/>
              <a:buFont typeface="Arial MT"/>
              <a:buChar char="•"/>
              <a:tabLst>
                <a:tab pos="335532" algn="l"/>
              </a:tabLst>
            </a:pPr>
            <a:r>
              <a:rPr sz="2268" b="1" dirty="0">
                <a:solidFill>
                  <a:srgbClr val="224270"/>
                </a:solidFill>
                <a:latin typeface="Times New Roman"/>
                <a:cs typeface="Times New Roman"/>
              </a:rPr>
              <a:t>Оформление</a:t>
            </a:r>
            <a:r>
              <a:rPr sz="2268" b="1" spc="-74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b="1" dirty="0">
                <a:solidFill>
                  <a:srgbClr val="224270"/>
                </a:solidFill>
                <a:latin typeface="Times New Roman"/>
                <a:cs typeface="Times New Roman"/>
              </a:rPr>
              <a:t>представления</a:t>
            </a:r>
            <a:r>
              <a:rPr sz="2268" b="1" spc="-74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b="1" dirty="0">
                <a:solidFill>
                  <a:srgbClr val="224270"/>
                </a:solidFill>
                <a:latin typeface="Times New Roman"/>
                <a:cs typeface="Times New Roman"/>
              </a:rPr>
              <a:t>на</a:t>
            </a:r>
            <a:r>
              <a:rPr sz="2268" b="1" spc="-57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b="1" spc="-23" dirty="0">
                <a:solidFill>
                  <a:srgbClr val="224270"/>
                </a:solidFill>
                <a:latin typeface="Times New Roman"/>
                <a:cs typeface="Times New Roman"/>
              </a:rPr>
              <a:t>аттестуемого</a:t>
            </a:r>
            <a:r>
              <a:rPr sz="2268" b="1" spc="-74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b="1" spc="-11" dirty="0">
                <a:latin typeface="Times New Roman"/>
                <a:cs typeface="Times New Roman"/>
              </a:rPr>
              <a:t>педагога</a:t>
            </a:r>
            <a:endParaRPr sz="2268">
              <a:latin typeface="Times New Roman"/>
              <a:cs typeface="Times New Roman"/>
            </a:endParaRPr>
          </a:p>
          <a:p>
            <a:pPr marL="335532">
              <a:spcBef>
                <a:spcPts val="544"/>
              </a:spcBef>
            </a:pPr>
            <a:r>
              <a:rPr sz="2268" b="1" dirty="0">
                <a:solidFill>
                  <a:srgbClr val="9C5252"/>
                </a:solidFill>
                <a:latin typeface="Times New Roman"/>
                <a:cs typeface="Times New Roman"/>
              </a:rPr>
              <a:t>(</a:t>
            </a:r>
            <a:r>
              <a:rPr sz="2268" b="1" i="1" dirty="0">
                <a:solidFill>
                  <a:srgbClr val="9C5252"/>
                </a:solidFill>
                <a:latin typeface="Times New Roman"/>
                <a:cs typeface="Times New Roman"/>
              </a:rPr>
              <a:t>мотивированная</a:t>
            </a:r>
            <a:r>
              <a:rPr sz="2268" b="1" i="1" spc="-40" dirty="0">
                <a:solidFill>
                  <a:srgbClr val="9C5252"/>
                </a:solidFill>
                <a:latin typeface="Times New Roman"/>
                <a:cs typeface="Times New Roman"/>
              </a:rPr>
              <a:t> </a:t>
            </a:r>
            <a:r>
              <a:rPr sz="2268" b="1" i="1" spc="-11" dirty="0">
                <a:solidFill>
                  <a:srgbClr val="9C5252"/>
                </a:solidFill>
                <a:latin typeface="Times New Roman"/>
                <a:cs typeface="Times New Roman"/>
              </a:rPr>
              <a:t>профессиональная</a:t>
            </a:r>
            <a:r>
              <a:rPr sz="2268" b="1" i="1" spc="-28" dirty="0">
                <a:solidFill>
                  <a:srgbClr val="9C5252"/>
                </a:solidFill>
                <a:latin typeface="Times New Roman"/>
                <a:cs typeface="Times New Roman"/>
              </a:rPr>
              <a:t> </a:t>
            </a:r>
            <a:r>
              <a:rPr sz="2268" b="1" i="1" spc="-11" dirty="0">
                <a:solidFill>
                  <a:srgbClr val="9C5252"/>
                </a:solidFill>
                <a:latin typeface="Times New Roman"/>
                <a:cs typeface="Times New Roman"/>
              </a:rPr>
              <a:t>объективная</a:t>
            </a:r>
            <a:r>
              <a:rPr sz="2268" b="1" i="1" spc="-28" dirty="0">
                <a:solidFill>
                  <a:srgbClr val="9C5252"/>
                </a:solidFill>
                <a:latin typeface="Times New Roman"/>
                <a:cs typeface="Times New Roman"/>
              </a:rPr>
              <a:t> </a:t>
            </a:r>
            <a:r>
              <a:rPr sz="2268" b="1" i="1" spc="-11" dirty="0">
                <a:solidFill>
                  <a:srgbClr val="9C5252"/>
                </a:solidFill>
                <a:latin typeface="Times New Roman"/>
                <a:cs typeface="Times New Roman"/>
              </a:rPr>
              <a:t>Оценка</a:t>
            </a:r>
            <a:endParaRPr sz="2268">
              <a:latin typeface="Times New Roman"/>
              <a:cs typeface="Times New Roman"/>
            </a:endParaRPr>
          </a:p>
          <a:p>
            <a:pPr marL="335532">
              <a:spcBef>
                <a:spcPts val="544"/>
              </a:spcBef>
            </a:pPr>
            <a:r>
              <a:rPr sz="2268" b="1" i="1" dirty="0">
                <a:solidFill>
                  <a:srgbClr val="9C5252"/>
                </a:solidFill>
                <a:latin typeface="Times New Roman"/>
                <a:cs typeface="Times New Roman"/>
              </a:rPr>
              <a:t>результатов</a:t>
            </a:r>
            <a:r>
              <a:rPr sz="2268" b="1" i="1" spc="374" dirty="0">
                <a:solidFill>
                  <a:srgbClr val="9C5252"/>
                </a:solidFill>
                <a:latin typeface="Times New Roman"/>
                <a:cs typeface="Times New Roman"/>
              </a:rPr>
              <a:t> </a:t>
            </a:r>
            <a:r>
              <a:rPr sz="2268" b="1" i="1" dirty="0">
                <a:solidFill>
                  <a:srgbClr val="9C5252"/>
                </a:solidFill>
                <a:latin typeface="Times New Roman"/>
                <a:cs typeface="Times New Roman"/>
              </a:rPr>
              <a:t>профессиональной</a:t>
            </a:r>
            <a:r>
              <a:rPr sz="2268" b="1" i="1" spc="-119" dirty="0">
                <a:solidFill>
                  <a:srgbClr val="9C5252"/>
                </a:solidFill>
                <a:latin typeface="Times New Roman"/>
                <a:cs typeface="Times New Roman"/>
              </a:rPr>
              <a:t> </a:t>
            </a:r>
            <a:r>
              <a:rPr sz="2268" b="1" i="1" spc="-11" dirty="0">
                <a:solidFill>
                  <a:srgbClr val="9C5252"/>
                </a:solidFill>
                <a:latin typeface="Times New Roman"/>
                <a:cs typeface="Times New Roman"/>
              </a:rPr>
              <a:t>деятельности):</a:t>
            </a:r>
            <a:endParaRPr sz="2268">
              <a:latin typeface="Times New Roman"/>
              <a:cs typeface="Times New Roman"/>
            </a:endParaRPr>
          </a:p>
          <a:p>
            <a:pPr marL="335532" indent="-321132">
              <a:spcBef>
                <a:spcPts val="1264"/>
              </a:spcBef>
              <a:buClr>
                <a:srgbClr val="575F63"/>
              </a:buClr>
              <a:buSzPct val="130000"/>
              <a:buFont typeface="Wingdings"/>
              <a:buChar char=""/>
              <a:tabLst>
                <a:tab pos="335532" algn="l"/>
              </a:tabLst>
            </a:pPr>
            <a:r>
              <a:rPr sz="2268" b="1" i="1" spc="-11" dirty="0">
                <a:solidFill>
                  <a:srgbClr val="224270"/>
                </a:solidFill>
                <a:latin typeface="Times New Roman"/>
                <a:cs typeface="Times New Roman"/>
              </a:rPr>
              <a:t>Предметная</a:t>
            </a:r>
            <a:r>
              <a:rPr sz="2268" b="1" i="1" spc="-62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b="1" i="1" spc="-11" dirty="0">
                <a:solidFill>
                  <a:srgbClr val="224270"/>
                </a:solidFill>
                <a:latin typeface="Times New Roman"/>
                <a:cs typeface="Times New Roman"/>
              </a:rPr>
              <a:t>компетентность</a:t>
            </a:r>
            <a:endParaRPr sz="2268">
              <a:latin typeface="Times New Roman"/>
              <a:cs typeface="Times New Roman"/>
            </a:endParaRPr>
          </a:p>
          <a:p>
            <a:pPr marL="334812" indent="-320412">
              <a:spcBef>
                <a:spcPts val="669"/>
              </a:spcBef>
              <a:buClr>
                <a:srgbClr val="575F63"/>
              </a:buClr>
              <a:buSzPct val="130000"/>
              <a:buFont typeface="Wingdings"/>
              <a:buChar char=""/>
              <a:tabLst>
                <a:tab pos="334812" algn="l"/>
              </a:tabLst>
            </a:pPr>
            <a:r>
              <a:rPr sz="2268" b="1" i="1" spc="-23" dirty="0">
                <a:solidFill>
                  <a:srgbClr val="224270"/>
                </a:solidFill>
                <a:latin typeface="Times New Roman"/>
                <a:cs typeface="Times New Roman"/>
              </a:rPr>
              <a:t>Методическая</a:t>
            </a:r>
            <a:r>
              <a:rPr sz="2268" b="1" i="1" spc="-28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b="1" i="1" spc="-11" dirty="0">
                <a:solidFill>
                  <a:srgbClr val="224270"/>
                </a:solidFill>
                <a:latin typeface="Times New Roman"/>
                <a:cs typeface="Times New Roman"/>
              </a:rPr>
              <a:t>компетентность</a:t>
            </a:r>
            <a:endParaRPr sz="2268">
              <a:latin typeface="Times New Roman"/>
              <a:cs typeface="Times New Roman"/>
            </a:endParaRPr>
          </a:p>
          <a:p>
            <a:pPr marL="335532" indent="-321132">
              <a:spcBef>
                <a:spcPts val="652"/>
              </a:spcBef>
              <a:buClr>
                <a:srgbClr val="575F63"/>
              </a:buClr>
              <a:buSzPct val="130000"/>
              <a:buFont typeface="Wingdings"/>
              <a:buChar char=""/>
              <a:tabLst>
                <a:tab pos="335532" algn="l"/>
              </a:tabLst>
            </a:pPr>
            <a:r>
              <a:rPr sz="2268" b="1" i="1" spc="-11" dirty="0">
                <a:solidFill>
                  <a:srgbClr val="224270"/>
                </a:solidFill>
                <a:latin typeface="Times New Roman"/>
                <a:cs typeface="Times New Roman"/>
              </a:rPr>
              <a:t>Психолого</a:t>
            </a:r>
            <a:r>
              <a:rPr sz="2268" b="1" i="1" spc="-62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b="1" i="1" dirty="0">
                <a:solidFill>
                  <a:srgbClr val="224270"/>
                </a:solidFill>
                <a:latin typeface="Times New Roman"/>
                <a:cs typeface="Times New Roman"/>
              </a:rPr>
              <a:t>–</a:t>
            </a:r>
            <a:r>
              <a:rPr sz="2268" b="1" i="1" spc="-11" dirty="0">
                <a:solidFill>
                  <a:srgbClr val="224270"/>
                </a:solidFill>
                <a:latin typeface="Times New Roman"/>
                <a:cs typeface="Times New Roman"/>
              </a:rPr>
              <a:t> педагогическая</a:t>
            </a:r>
            <a:r>
              <a:rPr sz="2268" b="1" i="1" spc="-62" dirty="0">
                <a:solidFill>
                  <a:srgbClr val="224270"/>
                </a:solidFill>
                <a:latin typeface="Times New Roman"/>
                <a:cs typeface="Times New Roman"/>
              </a:rPr>
              <a:t> </a:t>
            </a:r>
            <a:r>
              <a:rPr sz="2268" b="1" i="1" spc="-11" dirty="0">
                <a:solidFill>
                  <a:srgbClr val="224270"/>
                </a:solidFill>
                <a:latin typeface="Times New Roman"/>
                <a:cs typeface="Times New Roman"/>
              </a:rPr>
              <a:t>компетентность</a:t>
            </a:r>
            <a:endParaRPr sz="2268">
              <a:latin typeface="Times New Roman"/>
              <a:cs typeface="Times New Roman"/>
            </a:endParaRPr>
          </a:p>
          <a:p>
            <a:pPr marL="334812" indent="-320412">
              <a:spcBef>
                <a:spcPts val="658"/>
              </a:spcBef>
              <a:buClr>
                <a:srgbClr val="575F63"/>
              </a:buClr>
              <a:buSzPct val="130000"/>
              <a:buFont typeface="Wingdings"/>
              <a:buChar char=""/>
              <a:tabLst>
                <a:tab pos="334812" algn="l"/>
              </a:tabLst>
            </a:pPr>
            <a:r>
              <a:rPr sz="2268" b="1" i="1" spc="-23" dirty="0">
                <a:solidFill>
                  <a:srgbClr val="224270"/>
                </a:solidFill>
                <a:latin typeface="Times New Roman"/>
                <a:cs typeface="Times New Roman"/>
              </a:rPr>
              <a:t>Коммуникативная </a:t>
            </a:r>
            <a:r>
              <a:rPr sz="2268" b="1" i="1" spc="-11" dirty="0">
                <a:solidFill>
                  <a:srgbClr val="224270"/>
                </a:solidFill>
                <a:latin typeface="Times New Roman"/>
                <a:cs typeface="Times New Roman"/>
              </a:rPr>
              <a:t>компетентность</a:t>
            </a:r>
            <a:endParaRPr sz="2268">
              <a:latin typeface="Times New Roman"/>
              <a:cs typeface="Times New Roman"/>
            </a:endParaRPr>
          </a:p>
        </p:txBody>
      </p:sp>
      <p:pic>
        <p:nvPicPr>
          <p:cNvPr id="13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03647" y="5770641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721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9427" y="763714"/>
            <a:ext cx="9233247" cy="5392038"/>
          </a:xfrm>
          <a:prstGeom prst="rect">
            <a:avLst/>
          </a:prstGeom>
        </p:spPr>
        <p:txBody>
          <a:bodyPr vert="horz" wrap="square" lIns="0" tIns="14400" rIns="0" bIns="0" rtlCol="0">
            <a:spAutoFit/>
          </a:bodyPr>
          <a:lstStyle/>
          <a:p>
            <a:pPr marL="402495" indent="-388094">
              <a:spcBef>
                <a:spcPts val="113"/>
              </a:spcBef>
              <a:buFont typeface="Arial MT"/>
              <a:buChar char="•"/>
              <a:tabLst>
                <a:tab pos="402495" algn="l"/>
              </a:tabLst>
            </a:pPr>
            <a:r>
              <a:rPr sz="2041" b="1" spc="-23" dirty="0">
                <a:solidFill>
                  <a:srgbClr val="001F5F"/>
                </a:solidFill>
                <a:latin typeface="Times New Roman"/>
                <a:cs typeface="Times New Roman"/>
              </a:rPr>
              <a:t>Методическая</a:t>
            </a:r>
            <a:r>
              <a:rPr sz="2041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компетентность</a:t>
            </a:r>
            <a:r>
              <a:rPr sz="2041" b="1" spc="23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204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умение</a:t>
            </a:r>
            <a:r>
              <a:rPr sz="2041" spc="-5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применять</a:t>
            </a:r>
            <a:r>
              <a:rPr sz="2041" spc="-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знания,</a:t>
            </a:r>
            <a:r>
              <a:rPr sz="2041" spc="-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spc="-23" dirty="0">
                <a:solidFill>
                  <a:srgbClr val="001F5F"/>
                </a:solidFill>
                <a:latin typeface="Times New Roman"/>
                <a:cs typeface="Times New Roman"/>
              </a:rPr>
              <a:t>опыт</a:t>
            </a:r>
            <a:endParaRPr sz="2041">
              <a:latin typeface="Times New Roman"/>
              <a:cs typeface="Times New Roman"/>
            </a:endParaRPr>
          </a:p>
          <a:p>
            <a:pPr marL="403215" marR="462257"/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профессиональной</a:t>
            </a:r>
            <a:r>
              <a:rPr sz="204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деятельности</a:t>
            </a:r>
            <a:r>
              <a:rPr sz="2041" spc="-6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2041" spc="-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эффективному</a:t>
            </a:r>
            <a:r>
              <a:rPr sz="2041" spc="-5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обучению</a:t>
            </a:r>
            <a:r>
              <a:rPr sz="2041" spc="-5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41" spc="-5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воспитанию,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способность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учителя</a:t>
            </a:r>
            <a:r>
              <a:rPr sz="2041" spc="-2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2041" spc="1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инновациям.</a:t>
            </a:r>
            <a:endParaRPr sz="2041">
              <a:latin typeface="Times New Roman"/>
              <a:cs typeface="Times New Roman"/>
            </a:endParaRPr>
          </a:p>
          <a:p>
            <a:pPr>
              <a:spcBef>
                <a:spcPts val="102"/>
              </a:spcBef>
            </a:pPr>
            <a:endParaRPr sz="2041">
              <a:latin typeface="Times New Roman"/>
              <a:cs typeface="Times New Roman"/>
            </a:endParaRPr>
          </a:p>
          <a:p>
            <a:pPr marL="339132" marR="5760" indent="-325452">
              <a:buChar char="•"/>
              <a:tabLst>
                <a:tab pos="339132" algn="l"/>
                <a:tab pos="402495" algn="l"/>
              </a:tabLst>
            </a:pPr>
            <a:r>
              <a:rPr sz="2041" dirty="0">
                <a:solidFill>
                  <a:srgbClr val="001F5F"/>
                </a:solidFill>
                <a:latin typeface="Arial MT"/>
                <a:cs typeface="Arial MT"/>
              </a:rPr>
              <a:t>	</a:t>
            </a:r>
            <a:r>
              <a:rPr sz="2041" b="1" dirty="0">
                <a:solidFill>
                  <a:srgbClr val="001F5F"/>
                </a:solidFill>
                <a:latin typeface="Times New Roman"/>
                <a:cs typeface="Times New Roman"/>
              </a:rPr>
              <a:t>Предметная</a:t>
            </a:r>
            <a:r>
              <a:rPr sz="2041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компетентность</a:t>
            </a:r>
            <a:r>
              <a:rPr sz="2041" b="1" spc="6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2041" spc="-5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специфические</a:t>
            </a:r>
            <a:r>
              <a:rPr sz="204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способности,</a:t>
            </a:r>
            <a:r>
              <a:rPr sz="2041" spc="-62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spc="-23" dirty="0">
                <a:solidFill>
                  <a:srgbClr val="001F5F"/>
                </a:solidFill>
                <a:latin typeface="Times New Roman"/>
                <a:cs typeface="Times New Roman"/>
              </a:rPr>
              <a:t>необходимые</a:t>
            </a:r>
            <a:r>
              <a:rPr sz="2041" spc="-5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spc="-28" dirty="0">
                <a:solidFill>
                  <a:srgbClr val="001F5F"/>
                </a:solidFill>
                <a:latin typeface="Times New Roman"/>
                <a:cs typeface="Times New Roman"/>
              </a:rPr>
              <a:t>для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эффективного</a:t>
            </a:r>
            <a:r>
              <a:rPr sz="2041" spc="-5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выполнения</a:t>
            </a:r>
            <a:r>
              <a:rPr sz="204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конкретных</a:t>
            </a:r>
            <a:r>
              <a:rPr sz="2041" spc="-5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действий</a:t>
            </a:r>
            <a:r>
              <a:rPr sz="2041" spc="-5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04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конкретной</a:t>
            </a:r>
            <a:r>
              <a:rPr sz="2041" spc="-5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предметной</a:t>
            </a:r>
            <a:endParaRPr sz="2041">
              <a:latin typeface="Times New Roman"/>
              <a:cs typeface="Times New Roman"/>
            </a:endParaRPr>
          </a:p>
          <a:p>
            <a:pPr marL="339132"/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области.</a:t>
            </a:r>
            <a:endParaRPr sz="2041">
              <a:latin typeface="Times New Roman"/>
              <a:cs typeface="Times New Roman"/>
            </a:endParaRPr>
          </a:p>
          <a:p>
            <a:pPr>
              <a:spcBef>
                <a:spcPts val="108"/>
              </a:spcBef>
            </a:pPr>
            <a:endParaRPr sz="2041">
              <a:latin typeface="Times New Roman"/>
              <a:cs typeface="Times New Roman"/>
            </a:endParaRPr>
          </a:p>
          <a:p>
            <a:pPr marL="402495" indent="-388094">
              <a:buFont typeface="Arial MT"/>
              <a:buChar char="•"/>
              <a:tabLst>
                <a:tab pos="402495" algn="l"/>
              </a:tabLst>
            </a:pPr>
            <a:r>
              <a:rPr sz="2041" b="1" spc="-34" dirty="0">
                <a:solidFill>
                  <a:srgbClr val="001F5F"/>
                </a:solidFill>
                <a:latin typeface="Times New Roman"/>
                <a:cs typeface="Times New Roman"/>
              </a:rPr>
              <a:t>Психолого-</a:t>
            </a:r>
            <a:r>
              <a:rPr sz="204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педагогическая</a:t>
            </a:r>
            <a:r>
              <a:rPr sz="2041" b="1" spc="-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компетентность</a:t>
            </a:r>
            <a:r>
              <a:rPr sz="2041" b="1" spc="23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2041" spc="-2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готовность</a:t>
            </a:r>
            <a:r>
              <a:rPr sz="204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решать</a:t>
            </a:r>
            <a:endParaRPr sz="2041">
              <a:latin typeface="Times New Roman"/>
              <a:cs typeface="Times New Roman"/>
            </a:endParaRPr>
          </a:p>
          <a:p>
            <a:pPr marL="339132"/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профессиональные</a:t>
            </a:r>
            <a:r>
              <a:rPr sz="2041" spc="-7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задачи</a:t>
            </a:r>
            <a:r>
              <a:rPr sz="2041" spc="-7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(правильно</a:t>
            </a:r>
            <a:r>
              <a:rPr sz="2041" spc="-7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организовать</a:t>
            </a:r>
            <a:r>
              <a:rPr sz="2041" spc="-7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41" spc="-7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спланировать</a:t>
            </a:r>
            <a:r>
              <a:rPr sz="2041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spc="-23" dirty="0">
                <a:solidFill>
                  <a:srgbClr val="001F5F"/>
                </a:solidFill>
                <a:latin typeface="Times New Roman"/>
                <a:cs typeface="Times New Roman"/>
              </a:rPr>
              <a:t>свою</a:t>
            </a:r>
            <a:endParaRPr sz="2041">
              <a:latin typeface="Times New Roman"/>
              <a:cs typeface="Times New Roman"/>
            </a:endParaRPr>
          </a:p>
          <a:p>
            <a:pPr marL="339132" marR="81363"/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педагогическую</a:t>
            </a:r>
            <a:r>
              <a:rPr sz="2041" spc="-7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деятельность,</a:t>
            </a:r>
            <a:r>
              <a:rPr sz="2041" spc="-5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организовать</a:t>
            </a:r>
            <a:r>
              <a:rPr sz="2041" spc="-2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деятельность</a:t>
            </a:r>
            <a:r>
              <a:rPr sz="204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учащихся,</a:t>
            </a:r>
            <a:r>
              <a:rPr sz="2041" spc="-7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подобрать соответствующие</a:t>
            </a:r>
            <a:r>
              <a:rPr sz="2041" spc="-102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методы,</a:t>
            </a:r>
            <a:r>
              <a:rPr sz="2041" spc="-7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средства,</a:t>
            </a:r>
            <a:r>
              <a:rPr sz="2041" spc="-96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приемы</a:t>
            </a:r>
            <a:r>
              <a:rPr sz="2041" spc="-6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педагогической</a:t>
            </a:r>
            <a:r>
              <a:rPr sz="2041" spc="-7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деятельности,</a:t>
            </a:r>
            <a:endParaRPr sz="2041">
              <a:latin typeface="Times New Roman"/>
              <a:cs typeface="Times New Roman"/>
            </a:endParaRPr>
          </a:p>
          <a:p>
            <a:pPr marL="339132"/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методы</a:t>
            </a:r>
            <a:r>
              <a:rPr sz="2041" spc="-79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контроля</a:t>
            </a:r>
            <a:r>
              <a:rPr sz="2041" spc="-5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41" spc="-6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самоконтроля)</a:t>
            </a:r>
            <a:endParaRPr sz="2041">
              <a:latin typeface="Times New Roman"/>
              <a:cs typeface="Times New Roman"/>
            </a:endParaRPr>
          </a:p>
          <a:p>
            <a:pPr>
              <a:spcBef>
                <a:spcPts val="102"/>
              </a:spcBef>
            </a:pPr>
            <a:endParaRPr sz="2041">
              <a:latin typeface="Times New Roman"/>
              <a:cs typeface="Times New Roman"/>
            </a:endParaRPr>
          </a:p>
          <a:p>
            <a:pPr marL="468736" indent="-454337">
              <a:buFont typeface="Arial MT"/>
              <a:buChar char="•"/>
              <a:tabLst>
                <a:tab pos="468736" algn="l"/>
              </a:tabLst>
            </a:pPr>
            <a:r>
              <a:rPr sz="2041" b="1" spc="-23" dirty="0">
                <a:solidFill>
                  <a:srgbClr val="001F5F"/>
                </a:solidFill>
                <a:latin typeface="Times New Roman"/>
                <a:cs typeface="Times New Roman"/>
              </a:rPr>
              <a:t>Коммуникативная</a:t>
            </a:r>
            <a:r>
              <a:rPr sz="2041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b="1" spc="-11" dirty="0">
                <a:solidFill>
                  <a:srgbClr val="001F5F"/>
                </a:solidFill>
                <a:latin typeface="Times New Roman"/>
                <a:cs typeface="Times New Roman"/>
              </a:rPr>
              <a:t>компетентность</a:t>
            </a:r>
            <a:r>
              <a:rPr sz="2041" b="1" spc="1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2041" spc="-5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определяет</a:t>
            </a:r>
            <a:r>
              <a:rPr sz="2041" spc="-5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степень</a:t>
            </a:r>
            <a:r>
              <a:rPr sz="2041" spc="-62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успешности</a:t>
            </a:r>
            <a:endParaRPr sz="2041">
              <a:latin typeface="Times New Roman"/>
              <a:cs typeface="Times New Roman"/>
            </a:endParaRPr>
          </a:p>
          <a:p>
            <a:pPr marL="339132" marR="497537">
              <a:spcBef>
                <a:spcPts val="6"/>
              </a:spcBef>
            </a:pP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педагогического</a:t>
            </a:r>
            <a:r>
              <a:rPr sz="2041" spc="-57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общения</a:t>
            </a:r>
            <a:r>
              <a:rPr sz="204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4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взаимодействия</a:t>
            </a:r>
            <a:r>
              <a:rPr sz="2041" spc="-5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2041" spc="-23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субъектами</a:t>
            </a:r>
            <a:r>
              <a:rPr sz="2041" spc="-68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41" spc="-11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образовательного процесса.</a:t>
            </a:r>
            <a:endParaRPr sz="2041">
              <a:latin typeface="Times New Roman"/>
              <a:cs typeface="Times New Roman"/>
            </a:endParaRPr>
          </a:p>
        </p:txBody>
      </p:sp>
      <p:pic>
        <p:nvPicPr>
          <p:cNvPr id="3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03647" y="5770641"/>
            <a:ext cx="2286251" cy="85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486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24</TotalTime>
  <Words>641</Words>
  <Application>Microsoft Office PowerPoint</Application>
  <PresentationFormat>Произвольный</PresentationFormat>
  <Paragraphs>135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Arial MT</vt:lpstr>
      <vt:lpstr>Calibri Light</vt:lpstr>
      <vt:lpstr>Georgia</vt:lpstr>
      <vt:lpstr>Times New Roman</vt:lpstr>
      <vt:lpstr>Wingdings</vt:lpstr>
      <vt:lpstr>Метрополия</vt:lpstr>
      <vt:lpstr>Организация аттестации на соответствие занимаемой должности</vt:lpstr>
      <vt:lpstr>Нормативные документы</vt:lpstr>
      <vt:lpstr>Приказом по ОО отменить действие приказа, утверждающего Регламент проведения аттестации на СЗД и Положение об аттестационной комиссии по старому Порядку (приказ от 2-5сентября 2023 г.)</vt:lpstr>
      <vt:lpstr>Создание приказа об аттестационной комиссии ОО (ежегодно, на 1 сентября)</vt:lpstr>
      <vt:lpstr>Приказ о проведении аттестации на СЗД (согласно перспективному плану аттестации в ОО) – для педагога, не имеющего кв.категорию и отработавшего в данной организации в данной должности более 2-х лет;</vt:lpstr>
      <vt:lpstr>Уточнения:</vt:lpstr>
      <vt:lpstr>Презентация PowerPoint</vt:lpstr>
      <vt:lpstr>Представление на педагога</vt:lpstr>
      <vt:lpstr>Презентация PowerPoint</vt:lpstr>
      <vt:lpstr>Презентация PowerPoint</vt:lpstr>
      <vt:lpstr>Характеристика каждой компетенции подтверждается результатами работы:</vt:lpstr>
      <vt:lpstr>С целью дальнейшего совершенствования деятельности и реализации  имеющегося  у  педагога  профессионального потенциала в конце представления обязательно требуется прописать рекомендации</vt:lpstr>
      <vt:lpstr>Презентация PowerPoint</vt:lpstr>
      <vt:lpstr>пункт 22 Порядка аттестации</vt:lpstr>
      <vt:lpstr>Презентация PowerPoint</vt:lpstr>
      <vt:lpstr>Ответственность педагога</vt:lpstr>
      <vt:lpstr>Презентация PowerPoint</vt:lpstr>
      <vt:lpstr>Презентация PowerPoint</vt:lpstr>
      <vt:lpstr>Приказ ОО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Отслеживание прохождения педагогами МБДОУ курсовой подготовки в 2025 г.</dc:title>
  <dc:creator>Заведующая</dc:creator>
  <cp:lastModifiedBy>Заведующая</cp:lastModifiedBy>
  <cp:revision>5</cp:revision>
  <cp:lastPrinted>2025-04-18T09:04:35Z</cp:lastPrinted>
  <dcterms:created xsi:type="dcterms:W3CDTF">2025-04-18T08:45:07Z</dcterms:created>
  <dcterms:modified xsi:type="dcterms:W3CDTF">2025-04-21T05:04:20Z</dcterms:modified>
</cp:coreProperties>
</file>