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10018713" cy="68881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1812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082BEF-9EE1-4437-A583-3ED2F5EBDA5C}" type="datetimeFigureOut">
              <a:rPr lang="ru-RU" smtClean="0"/>
              <a:t>26.03.2026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5287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1812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F2D66-7D8D-45F6-BFD3-4D829A9300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836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F2D66-7D8D-45F6-BFD3-4D829A9300F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12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F2D66-7D8D-45F6-BFD3-4D829A9300F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57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12311" y="1347927"/>
            <a:ext cx="4866005" cy="2466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3527" y="696290"/>
            <a:ext cx="6174105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9946" y="1819401"/>
            <a:ext cx="8519160" cy="3698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x.ru/id1644096991_go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0770" y="2766517"/>
            <a:ext cx="666115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0525" marR="5080" indent="-378460">
              <a:lnSpc>
                <a:spcPct val="100000"/>
              </a:lnSpc>
              <a:spcBef>
                <a:spcPts val="95"/>
              </a:spcBef>
            </a:pPr>
            <a:r>
              <a:rPr sz="4400" u="none" dirty="0"/>
              <a:t>Правила</a:t>
            </a:r>
            <a:r>
              <a:rPr sz="4400" u="none" spc="-185" dirty="0"/>
              <a:t> </a:t>
            </a:r>
            <a:r>
              <a:rPr sz="4400" u="none" dirty="0"/>
              <a:t>приема</a:t>
            </a:r>
            <a:r>
              <a:rPr sz="4400" u="none" spc="-35" dirty="0"/>
              <a:t> </a:t>
            </a:r>
            <a:r>
              <a:rPr sz="4400" u="none" dirty="0"/>
              <a:t>в</a:t>
            </a:r>
            <a:r>
              <a:rPr sz="4400" u="none" spc="-160" dirty="0"/>
              <a:t> </a:t>
            </a:r>
            <a:r>
              <a:rPr sz="4400" u="none" dirty="0"/>
              <a:t>1</a:t>
            </a:r>
            <a:r>
              <a:rPr sz="4400" u="none" spc="-110" dirty="0"/>
              <a:t> </a:t>
            </a:r>
            <a:r>
              <a:rPr sz="4400" u="none" spc="-20" dirty="0"/>
              <a:t>класс </a:t>
            </a:r>
            <a:r>
              <a:rPr sz="4400" u="none" dirty="0"/>
              <a:t>(202</a:t>
            </a:r>
            <a:r>
              <a:rPr lang="ru-RU" sz="4400" u="none" dirty="0"/>
              <a:t>6</a:t>
            </a:r>
            <a:r>
              <a:rPr sz="4400" u="none" dirty="0"/>
              <a:t>/202</a:t>
            </a:r>
            <a:r>
              <a:rPr lang="ru-RU" sz="4400" u="none" dirty="0"/>
              <a:t>7</a:t>
            </a:r>
            <a:r>
              <a:rPr sz="4400" u="none" spc="-275" dirty="0"/>
              <a:t> </a:t>
            </a:r>
            <a:r>
              <a:rPr sz="4400" u="none" dirty="0"/>
              <a:t>учебный</a:t>
            </a:r>
            <a:r>
              <a:rPr sz="4400" u="none" spc="-160" dirty="0"/>
              <a:t> </a:t>
            </a:r>
            <a:r>
              <a:rPr sz="4400" u="none" spc="-20" dirty="0"/>
              <a:t>год)</a:t>
            </a:r>
            <a:endParaRPr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8175" y="1858137"/>
            <a:ext cx="7437755" cy="3421962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1283335">
              <a:lnSpc>
                <a:spcPct val="102099"/>
              </a:lnSpc>
              <a:spcBef>
                <a:spcPts val="40"/>
              </a:spcBef>
            </a:pP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При</a:t>
            </a:r>
            <a:r>
              <a:rPr sz="20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подаче</a:t>
            </a:r>
            <a:r>
              <a:rPr sz="2000" spc="-1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заявления</a:t>
            </a:r>
            <a:r>
              <a:rPr sz="20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через</a:t>
            </a:r>
            <a:r>
              <a:rPr sz="2000" spc="-1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Госуслуги</a:t>
            </a:r>
            <a:r>
              <a:rPr sz="20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прикладывать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документы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36C09"/>
                </a:solidFill>
                <a:latin typeface="Times New Roman"/>
                <a:cs typeface="Times New Roman"/>
              </a:rPr>
              <a:t>НЕ</a:t>
            </a:r>
            <a:r>
              <a:rPr sz="2000" b="1" spc="-9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36C09"/>
                </a:solidFill>
                <a:latin typeface="Times New Roman"/>
                <a:cs typeface="Times New Roman"/>
              </a:rPr>
              <a:t>нужно</a:t>
            </a:r>
            <a:r>
              <a:rPr sz="2000" b="1" spc="-8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—</a:t>
            </a:r>
            <a:r>
              <a:rPr sz="2000" spc="-8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необходимо</a:t>
            </a:r>
            <a:r>
              <a:rPr sz="2000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только</a:t>
            </a:r>
            <a:r>
              <a:rPr sz="20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заполнить</a:t>
            </a:r>
            <a:r>
              <a:rPr sz="2000" spc="-3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пустые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поля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в</a:t>
            </a:r>
            <a:r>
              <a:rPr sz="20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форме</a:t>
            </a:r>
            <a:r>
              <a:rPr sz="20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заявления</a:t>
            </a:r>
            <a:r>
              <a:rPr sz="2000" spc="-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(вам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могут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понадобиться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данные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из</a:t>
            </a:r>
            <a:r>
              <a:rPr sz="20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документов,</a:t>
            </a:r>
            <a:endParaRPr sz="2000" dirty="0">
              <a:latin typeface="Times New Roman"/>
              <a:cs typeface="Times New Roman"/>
            </a:endParaRPr>
          </a:p>
          <a:p>
            <a:pPr marL="58419" marR="57785" indent="3810" algn="ctr">
              <a:lnSpc>
                <a:spcPct val="100000"/>
              </a:lnSpc>
            </a:pP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перечисленных</a:t>
            </a:r>
            <a:r>
              <a:rPr sz="2000" spc="1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выше),</a:t>
            </a:r>
            <a:r>
              <a:rPr sz="2000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при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этом,</a:t>
            </a:r>
            <a:r>
              <a:rPr sz="2000" spc="-6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часть</a:t>
            </a:r>
            <a:r>
              <a:rPr sz="2000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полей</a:t>
            </a:r>
            <a:r>
              <a:rPr sz="2000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заполнится автоматически</a:t>
            </a:r>
            <a:r>
              <a:rPr sz="2000" spc="-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—</a:t>
            </a:r>
            <a:r>
              <a:rPr sz="2000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на</a:t>
            </a:r>
            <a:r>
              <a:rPr sz="2000" spc="-5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основании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информации,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имеющейся</a:t>
            </a:r>
            <a:r>
              <a:rPr sz="20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в</a:t>
            </a:r>
            <a:r>
              <a:rPr sz="2000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личном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кабинете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на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портале</a:t>
            </a:r>
            <a:r>
              <a:rPr sz="2000" spc="-5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Госуслуг.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922019" algn="ctr">
              <a:lnSpc>
                <a:spcPct val="100000"/>
              </a:lnSpc>
            </a:pP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После</a:t>
            </a:r>
            <a:r>
              <a:rPr sz="2000" spc="-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направления</a:t>
            </a:r>
            <a:r>
              <a:rPr sz="2000" spc="-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школой</a:t>
            </a:r>
            <a:r>
              <a:rPr sz="20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уведомления</a:t>
            </a:r>
            <a:r>
              <a:rPr sz="2000" spc="-2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«заявление</a:t>
            </a:r>
            <a:endParaRPr sz="2000" dirty="0">
              <a:latin typeface="Times New Roman"/>
              <a:cs typeface="Times New Roman"/>
            </a:endParaRPr>
          </a:p>
          <a:p>
            <a:pPr marL="8255" algn="ctr">
              <a:lnSpc>
                <a:spcPct val="100000"/>
              </a:lnSpc>
            </a:pP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принято»</a:t>
            </a:r>
            <a:r>
              <a:rPr sz="20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необходимо</a:t>
            </a:r>
            <a:r>
              <a:rPr sz="2000" spc="-8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будет</a:t>
            </a:r>
            <a:r>
              <a:rPr sz="2000" spc="-6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dirty="0" err="1">
                <a:solidFill>
                  <a:srgbClr val="252525"/>
                </a:solidFill>
                <a:latin typeface="Times New Roman"/>
                <a:cs typeface="Times New Roman"/>
              </a:rPr>
              <a:t>принести</a:t>
            </a:r>
            <a:r>
              <a:rPr sz="2000" spc="-4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lang="ru-RU" sz="2000" spc="-45" dirty="0">
                <a:solidFill>
                  <a:srgbClr val="252525"/>
                </a:solidFill>
                <a:latin typeface="Times New Roman"/>
                <a:cs typeface="Times New Roman"/>
              </a:rPr>
              <a:t>копии и </a:t>
            </a:r>
            <a:r>
              <a:rPr sz="2000" dirty="0" err="1">
                <a:solidFill>
                  <a:srgbClr val="252525"/>
                </a:solidFill>
                <a:latin typeface="Times New Roman"/>
                <a:cs typeface="Times New Roman"/>
              </a:rPr>
              <a:t>оригиналы</a:t>
            </a:r>
            <a:r>
              <a:rPr sz="2000" spc="-2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документов</a:t>
            </a:r>
            <a:r>
              <a:rPr sz="2000" spc="-3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лично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в</a:t>
            </a:r>
            <a:r>
              <a:rPr sz="2000" spc="-7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200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52525"/>
                </a:solidFill>
                <a:latin typeface="Times New Roman"/>
                <a:cs typeface="Times New Roman"/>
              </a:rPr>
              <a:t>организацию.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755138" y="240284"/>
            <a:ext cx="5720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Принятие</a:t>
            </a:r>
            <a:r>
              <a:rPr sz="2400" b="1" u="heavy" spc="-1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решения</a:t>
            </a:r>
            <a:r>
              <a:rPr sz="24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зачислении</a:t>
            </a:r>
            <a:r>
              <a:rPr sz="24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ребенка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79498" y="1457909"/>
            <a:ext cx="12522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u="none" dirty="0">
                <a:solidFill>
                  <a:srgbClr val="E36C09"/>
                </a:solidFill>
              </a:rPr>
              <a:t>1</a:t>
            </a:r>
            <a:r>
              <a:rPr sz="2800" u="none" spc="-5" dirty="0">
                <a:solidFill>
                  <a:srgbClr val="E36C09"/>
                </a:solidFill>
              </a:rPr>
              <a:t> </a:t>
            </a:r>
            <a:r>
              <a:rPr sz="2800" u="none" spc="-95" dirty="0">
                <a:solidFill>
                  <a:srgbClr val="E36C09"/>
                </a:solidFill>
              </a:rPr>
              <a:t>ЭТАП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5640451" y="1888363"/>
            <a:ext cx="1227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/>
                <a:cs typeface="Times New Roman"/>
              </a:rPr>
              <a:t>приказом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54977" y="1888363"/>
            <a:ext cx="2289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образовательного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79498" y="1888363"/>
            <a:ext cx="33889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83385" algn="l"/>
                <a:tab pos="1899285" algn="l"/>
                <a:tab pos="2369185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Зачисление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оформляется учреждения</a:t>
            </a:r>
            <a:r>
              <a:rPr sz="2400" dirty="0">
                <a:latin typeface="Times New Roman"/>
                <a:cs typeface="Times New Roman"/>
              </a:rPr>
              <a:t>		</a:t>
            </a:r>
            <a:r>
              <a:rPr sz="2400" spc="-50" dirty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течение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71515" y="2253818"/>
            <a:ext cx="3569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0855" algn="l"/>
                <a:tab pos="1859914" algn="l"/>
                <a:tab pos="2804795" algn="l"/>
              </a:tabLst>
            </a:pPr>
            <a:r>
              <a:rPr sz="2400" b="1" spc="-50" dirty="0">
                <a:latin typeface="Times New Roman"/>
                <a:cs typeface="Times New Roman"/>
              </a:rPr>
              <a:t>3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рабочих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дней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после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79498" y="2620136"/>
            <a:ext cx="7265670" cy="235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завершения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приема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заявлений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(с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июля)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solidFill>
                  <a:srgbClr val="E36C09"/>
                </a:solidFill>
                <a:latin typeface="Times New Roman"/>
                <a:cs typeface="Times New Roman"/>
              </a:rPr>
              <a:t>2</a:t>
            </a:r>
            <a:r>
              <a:rPr sz="28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ЭТАП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8800"/>
              </a:lnSpc>
              <a:spcBef>
                <a:spcPts val="125"/>
              </a:spcBef>
            </a:pPr>
            <a:r>
              <a:rPr sz="2400" dirty="0">
                <a:latin typeface="Times New Roman"/>
                <a:cs typeface="Times New Roman"/>
              </a:rPr>
              <a:t>Зачисление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оформляется</a:t>
            </a:r>
            <a:r>
              <a:rPr sz="2400" spc="1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приказом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образовательного </a:t>
            </a:r>
            <a:r>
              <a:rPr sz="2400" dirty="0">
                <a:latin typeface="Times New Roman"/>
                <a:cs typeface="Times New Roman"/>
              </a:rPr>
              <a:t>учреждения</a:t>
            </a:r>
            <a:r>
              <a:rPr sz="2400" spc="229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22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течение</a:t>
            </a:r>
            <a:r>
              <a:rPr sz="2400" spc="229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5</a:t>
            </a:r>
            <a:r>
              <a:rPr sz="2400" b="1" spc="220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рабочих</a:t>
            </a:r>
            <a:r>
              <a:rPr sz="2400" spc="23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дней</a:t>
            </a:r>
            <a:r>
              <a:rPr sz="2400" spc="229" dirty="0">
                <a:latin typeface="Times New Roman"/>
                <a:cs typeface="Times New Roman"/>
              </a:rPr>
              <a:t>   </a:t>
            </a:r>
            <a:r>
              <a:rPr sz="2400" spc="-10" dirty="0">
                <a:latin typeface="Times New Roman"/>
                <a:cs typeface="Times New Roman"/>
              </a:rPr>
              <a:t>после </a:t>
            </a:r>
            <a:r>
              <a:rPr sz="2400" dirty="0">
                <a:latin typeface="Times New Roman"/>
                <a:cs typeface="Times New Roman"/>
              </a:rPr>
              <a:t>завершения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приема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заявлений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10"/>
              </a:spcBef>
            </a:pPr>
            <a:r>
              <a:rPr sz="4000" u="none" spc="-20" dirty="0"/>
              <a:t>Подача</a:t>
            </a:r>
            <a:r>
              <a:rPr sz="4000" u="none" spc="-170" dirty="0"/>
              <a:t> </a:t>
            </a:r>
            <a:r>
              <a:rPr sz="4000" u="none" dirty="0"/>
              <a:t>заявления</a:t>
            </a:r>
            <a:r>
              <a:rPr sz="4000" u="none" spc="-165" dirty="0"/>
              <a:t> </a:t>
            </a:r>
            <a:r>
              <a:rPr sz="4000" u="none" spc="-25" dirty="0"/>
              <a:t>на </a:t>
            </a:r>
            <a:r>
              <a:rPr sz="4000" u="none" dirty="0"/>
              <a:t>прием</a:t>
            </a:r>
            <a:r>
              <a:rPr sz="4000" u="none" spc="-20" dirty="0"/>
              <a:t> </a:t>
            </a:r>
            <a:r>
              <a:rPr sz="4000" u="none" dirty="0"/>
              <a:t>в</a:t>
            </a:r>
            <a:r>
              <a:rPr sz="4000" u="none" spc="-25" dirty="0"/>
              <a:t> </a:t>
            </a:r>
            <a:r>
              <a:rPr sz="4000" u="none" dirty="0"/>
              <a:t>1</a:t>
            </a:r>
            <a:r>
              <a:rPr sz="4000" u="none" spc="-15" dirty="0"/>
              <a:t> </a:t>
            </a:r>
            <a:r>
              <a:rPr sz="4000" u="none" spc="-10" dirty="0"/>
              <a:t>класс нового</a:t>
            </a:r>
            <a:r>
              <a:rPr sz="4000" u="none" spc="-180" dirty="0"/>
              <a:t> </a:t>
            </a:r>
            <a:r>
              <a:rPr sz="4000" u="none" dirty="0"/>
              <a:t>учебного</a:t>
            </a:r>
            <a:r>
              <a:rPr sz="4000" u="none" spc="-200" dirty="0"/>
              <a:t> </a:t>
            </a:r>
            <a:r>
              <a:rPr sz="4000" u="none" spc="-20" dirty="0"/>
              <a:t>года </a:t>
            </a:r>
            <a:r>
              <a:rPr sz="4000" u="none" spc="-55" dirty="0"/>
              <a:t>будет</a:t>
            </a:r>
            <a:r>
              <a:rPr sz="4000" u="none" spc="-170" dirty="0"/>
              <a:t> </a:t>
            </a:r>
            <a:r>
              <a:rPr sz="4000" u="none" spc="-10" dirty="0"/>
              <a:t>открыта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124200" y="4343400"/>
            <a:ext cx="5443220" cy="12580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40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1</a:t>
            </a:r>
            <a:r>
              <a:rPr sz="4000" b="1" spc="-3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4000" b="1" dirty="0" err="1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апрел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я 2026 года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в 08:00</a:t>
            </a:r>
            <a:endParaRPr sz="4000" dirty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427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8485" y="687781"/>
            <a:ext cx="50158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График</a:t>
            </a:r>
            <a:r>
              <a:rPr spc="-90" dirty="0"/>
              <a:t> </a:t>
            </a:r>
            <a:r>
              <a:rPr spc="-10" dirty="0"/>
              <a:t>работы</a:t>
            </a:r>
            <a:r>
              <a:rPr spc="-140" dirty="0"/>
              <a:t> </a:t>
            </a:r>
            <a:r>
              <a:rPr spc="-25" dirty="0"/>
              <a:t>комиссии</a:t>
            </a:r>
            <a:r>
              <a:rPr spc="-5" dirty="0"/>
              <a:t> </a:t>
            </a:r>
            <a:r>
              <a:rPr dirty="0"/>
              <a:t>по</a:t>
            </a:r>
            <a:r>
              <a:rPr spc="-55" dirty="0"/>
              <a:t> </a:t>
            </a:r>
            <a:r>
              <a:rPr spc="-10" dirty="0"/>
              <a:t>приему</a:t>
            </a:r>
          </a:p>
          <a:p>
            <a:pPr marL="10160" algn="ctr">
              <a:lnSpc>
                <a:spcPct val="100000"/>
              </a:lnSpc>
              <a:spcBef>
                <a:spcPts val="5"/>
              </a:spcBef>
            </a:pPr>
            <a:r>
              <a:rPr spc="-35" dirty="0"/>
              <a:t>документов</a:t>
            </a:r>
            <a:r>
              <a:rPr spc="-65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dirty="0"/>
              <a:t>1</a:t>
            </a:r>
            <a:r>
              <a:rPr spc="-25" dirty="0"/>
              <a:t> </a:t>
            </a:r>
            <a:r>
              <a:rPr spc="-20" dirty="0"/>
              <a:t>класс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38400" y="1981200"/>
            <a:ext cx="6927850" cy="39363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830580" algn="ctr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1</a:t>
            </a:r>
            <a:r>
              <a:rPr sz="3200" b="1" spc="-5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апреля</a:t>
            </a:r>
            <a:r>
              <a:rPr sz="32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с</a:t>
            </a:r>
            <a:r>
              <a:rPr sz="3200" b="1" spc="-4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0</a:t>
            </a:r>
            <a:r>
              <a:rPr lang="ru-RU"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8</a:t>
            </a: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:00</a:t>
            </a:r>
            <a:r>
              <a:rPr sz="3200" b="1" spc="-12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6C09"/>
                </a:solidFill>
                <a:latin typeface="Times New Roman"/>
                <a:cs typeface="Times New Roman"/>
              </a:rPr>
              <a:t>-</a:t>
            </a:r>
            <a:r>
              <a:rPr sz="3200" b="1" spc="-5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1</a:t>
            </a:r>
            <a:r>
              <a:rPr lang="ru-RU" sz="32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6</a:t>
            </a:r>
            <a:r>
              <a:rPr sz="32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:00</a:t>
            </a:r>
            <a:r>
              <a:rPr lang="ru-RU" sz="32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</a:p>
          <a:p>
            <a:pPr marR="830580" algn="ctr">
              <a:lnSpc>
                <a:spcPct val="100000"/>
              </a:lnSpc>
              <a:spcBef>
                <a:spcPts val="95"/>
              </a:spcBef>
            </a:pPr>
            <a:r>
              <a:rPr lang="ru-RU" sz="32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(без перерыва на обед)</a:t>
            </a:r>
            <a:endParaRPr sz="3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R="413384" algn="ctr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latin typeface="Times New Roman"/>
                <a:cs typeface="Times New Roman"/>
              </a:rPr>
              <a:t>со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2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апреля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по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30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июня</a:t>
            </a:r>
            <a:endParaRPr sz="32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  <a:spcBef>
                <a:spcPts val="1160"/>
              </a:spcBef>
            </a:pPr>
            <a:r>
              <a:rPr lang="ru-RU" sz="3200" b="1" dirty="0">
                <a:latin typeface="Times New Roman"/>
                <a:cs typeface="Times New Roman"/>
              </a:rPr>
              <a:t>09</a:t>
            </a:r>
            <a:r>
              <a:rPr sz="3200" b="1" dirty="0">
                <a:latin typeface="Times New Roman"/>
                <a:cs typeface="Times New Roman"/>
              </a:rPr>
              <a:t>:00</a:t>
            </a:r>
            <a:r>
              <a:rPr sz="3200" b="1" spc="-145" dirty="0">
                <a:latin typeface="Times New Roman"/>
                <a:cs typeface="Times New Roman"/>
              </a:rPr>
              <a:t> </a:t>
            </a:r>
            <a:r>
              <a:rPr sz="3200" b="1" dirty="0" err="1">
                <a:latin typeface="Times New Roman"/>
                <a:cs typeface="Times New Roman"/>
              </a:rPr>
              <a:t>до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1</a:t>
            </a:r>
            <a:r>
              <a:rPr lang="ru-RU" sz="3200" b="1" spc="-20" dirty="0">
                <a:latin typeface="Times New Roman"/>
                <a:cs typeface="Times New Roman"/>
              </a:rPr>
              <a:t>6</a:t>
            </a:r>
            <a:r>
              <a:rPr sz="3200" b="1" spc="-20" dirty="0">
                <a:latin typeface="Times New Roman"/>
                <a:cs typeface="Times New Roman"/>
              </a:rPr>
              <a:t>:00</a:t>
            </a: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30" dirty="0">
                <a:latin typeface="Times New Roman"/>
                <a:cs typeface="Times New Roman"/>
              </a:rPr>
              <a:t>Контактный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телефон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вопросам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приема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50" dirty="0">
                <a:latin typeface="Times New Roman"/>
                <a:cs typeface="Times New Roman"/>
              </a:rPr>
              <a:t>МАОУ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«Инженерный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лицей»: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тел.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(8553)44-</a:t>
            </a:r>
            <a:r>
              <a:rPr sz="2400" spc="-10" dirty="0">
                <a:latin typeface="Times New Roman"/>
                <a:cs typeface="Times New Roman"/>
              </a:rPr>
              <a:t>12-</a:t>
            </a:r>
            <a:r>
              <a:rPr sz="2400" spc="-25" dirty="0">
                <a:latin typeface="Times New Roman"/>
                <a:cs typeface="Times New Roman"/>
              </a:rPr>
              <a:t>00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5928" y="192023"/>
            <a:ext cx="10382504" cy="6665976"/>
            <a:chOff x="185928" y="192023"/>
            <a:chExt cx="10382504" cy="6665976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928" y="192023"/>
              <a:ext cx="10382504" cy="34940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000" y="387095"/>
              <a:ext cx="10006584" cy="31181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8128" y="2316429"/>
              <a:ext cx="6055614" cy="4541570"/>
            </a:xfrm>
            <a:prstGeom prst="rect">
              <a:avLst/>
            </a:prstGeom>
          </p:spPr>
        </p:pic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88F1E1-B0B4-4D23-A9B6-55FE35528E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831" t="21111" r="17500" b="5645"/>
          <a:stretch/>
        </p:blipFill>
        <p:spPr>
          <a:xfrm>
            <a:off x="2819400" y="2340103"/>
            <a:ext cx="5331820" cy="442272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079" y="182879"/>
            <a:ext cx="5144770" cy="4001770"/>
            <a:chOff x="259079" y="182879"/>
            <a:chExt cx="5144770" cy="4001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079" y="182879"/>
              <a:ext cx="5144389" cy="40013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381000"/>
              <a:ext cx="4572000" cy="34290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176272" y="134112"/>
            <a:ext cx="9320530" cy="6717665"/>
            <a:chOff x="2176272" y="134112"/>
            <a:chExt cx="9320530" cy="671766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9527" y="134112"/>
              <a:ext cx="5366766" cy="41689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27648" y="332232"/>
              <a:ext cx="4794504" cy="3596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76272" y="3078443"/>
              <a:ext cx="4839589" cy="37727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4392" y="3276600"/>
              <a:ext cx="4267200" cy="32004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42809" y="5200345"/>
            <a:ext cx="3050540" cy="770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До</a:t>
            </a:r>
            <a:r>
              <a:rPr sz="2400" b="1" spc="-9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E36C09"/>
                </a:solidFill>
                <a:latin typeface="Times New Roman"/>
                <a:cs typeface="Times New Roman"/>
              </a:rPr>
              <a:t>встречи</a:t>
            </a:r>
            <a:r>
              <a:rPr sz="2400" b="1" spc="-10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1</a:t>
            </a:r>
            <a:r>
              <a:rPr sz="2400" b="1" spc="-6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сентября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202</a:t>
            </a:r>
            <a:r>
              <a:rPr lang="ru-RU"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6</a:t>
            </a:r>
            <a:r>
              <a:rPr sz="2400" b="1" spc="-15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года!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132271-DA1E-4A5E-AD96-C6E03F112E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75" t="30000" r="39375" b="23333"/>
          <a:stretch/>
        </p:blipFill>
        <p:spPr>
          <a:xfrm>
            <a:off x="3962400" y="434975"/>
            <a:ext cx="3200400" cy="395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092677F5-BFC0-4D09-9218-0A28199B5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84693"/>
            <a:ext cx="485710" cy="5693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-apple-system"/>
              </a:rPr>
              <a:t>  </a:t>
            </a:r>
            <a:r>
              <a:rPr kumimoji="0" lang="ru-RU" altLang="ru-RU" sz="19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-apple-system"/>
              </a:rPr>
              <a:t> 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-apple-system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sng" strike="noStrike" cap="none" normalizeH="0" baseline="0" dirty="0">
                <a:ln>
                  <a:noFill/>
                </a:ln>
                <a:solidFill>
                  <a:srgbClr val="0F8EC2"/>
                </a:solidFill>
                <a:effectLst/>
                <a:latin typeface="-apple-system"/>
                <a:hlinkClick r:id="rId4"/>
              </a:rPr>
              <a:t>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2" descr="💥">
            <a:extLst>
              <a:ext uri="{FF2B5EF4-FFF2-40B4-BE49-F238E27FC236}">
                <a16:creationId xmlns:a16="http://schemas.microsoft.com/office/drawing/2014/main" id="{6C3CF506-069B-4EEA-9EFE-D7932FE29E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775" y="-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3" descr="🤗">
            <a:extLst>
              <a:ext uri="{FF2B5EF4-FFF2-40B4-BE49-F238E27FC236}">
                <a16:creationId xmlns:a16="http://schemas.microsoft.com/office/drawing/2014/main" id="{A7C02CE3-0D95-4A5E-A08D-2F2CAC0715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775" y="-282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🔗">
            <a:extLst>
              <a:ext uri="{FF2B5EF4-FFF2-40B4-BE49-F238E27FC236}">
                <a16:creationId xmlns:a16="http://schemas.microsoft.com/office/drawing/2014/main" id="{046580C0-BB2A-4709-8604-F148965EC8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775" y="282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A5321CA-2F28-4CEC-BAB2-A8FC8A4C43C1}"/>
              </a:ext>
            </a:extLst>
          </p:cNvPr>
          <p:cNvSpPr/>
          <p:nvPr/>
        </p:nvSpPr>
        <p:spPr>
          <a:xfrm>
            <a:off x="1524000" y="4648200"/>
            <a:ext cx="83058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Хотите быть в курсе главных новостей, важных решений и событий нашего лицея?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Тогда этот канал именно для вас!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      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Присоединяйтесь, рекомендуйте и оставайтесь с нами. Будет интересно.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19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52B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595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1639" y="893190"/>
            <a:ext cx="7333361" cy="1182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8242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В</a:t>
            </a:r>
            <a:r>
              <a:rPr u="none" spc="-65" dirty="0"/>
              <a:t> </a:t>
            </a:r>
            <a:r>
              <a:rPr u="none" dirty="0"/>
              <a:t>первый</a:t>
            </a:r>
            <a:r>
              <a:rPr u="none" spc="-70" dirty="0"/>
              <a:t> </a:t>
            </a:r>
            <a:r>
              <a:rPr u="none" dirty="0"/>
              <a:t>класс</a:t>
            </a:r>
            <a:r>
              <a:rPr u="none" spc="-75" dirty="0"/>
              <a:t> </a:t>
            </a:r>
            <a:r>
              <a:rPr u="none" dirty="0"/>
              <a:t>принимают</a:t>
            </a:r>
            <a:r>
              <a:rPr u="none" spc="-70" dirty="0"/>
              <a:t> </a:t>
            </a:r>
            <a:r>
              <a:rPr u="none" spc="-10" dirty="0"/>
              <a:t>детей, </a:t>
            </a:r>
            <a:r>
              <a:rPr u="none" dirty="0"/>
              <a:t>которым</a:t>
            </a:r>
            <a:r>
              <a:rPr u="none" spc="-75" dirty="0"/>
              <a:t> </a:t>
            </a:r>
            <a:r>
              <a:rPr u="none" dirty="0"/>
              <a:t>на</a:t>
            </a:r>
            <a:r>
              <a:rPr u="none" spc="-40" dirty="0"/>
              <a:t> </a:t>
            </a:r>
            <a:r>
              <a:rPr u="none" dirty="0"/>
              <a:t>1</a:t>
            </a:r>
            <a:r>
              <a:rPr u="none" spc="-35" dirty="0"/>
              <a:t> </a:t>
            </a:r>
            <a:r>
              <a:rPr u="none" dirty="0"/>
              <a:t>сентября</a:t>
            </a:r>
            <a:r>
              <a:rPr u="none" spc="-60" dirty="0"/>
              <a:t> </a:t>
            </a:r>
            <a:r>
              <a:rPr u="none" dirty="0"/>
              <a:t>текущего</a:t>
            </a:r>
            <a:r>
              <a:rPr u="none" spc="5" dirty="0"/>
              <a:t> </a:t>
            </a:r>
            <a:r>
              <a:rPr u="none" dirty="0" err="1"/>
              <a:t>года</a:t>
            </a:r>
            <a:r>
              <a:rPr u="none" spc="-35" dirty="0"/>
              <a:t> </a:t>
            </a:r>
            <a:r>
              <a:rPr u="none" spc="-10" dirty="0" err="1"/>
              <a:t>исполнилось</a:t>
            </a:r>
            <a:endParaRPr lang="ru-RU" u="none" spc="-10" dirty="0"/>
          </a:p>
          <a:p>
            <a:pPr marL="3003550" algn="l">
              <a:lnSpc>
                <a:spcPts val="3345"/>
              </a:lnSpc>
            </a:pPr>
            <a:r>
              <a:rPr lang="ru-RU" sz="2800" u="none" dirty="0">
                <a:solidFill>
                  <a:srgbClr val="F79546"/>
                </a:solidFill>
              </a:rPr>
              <a:t>6 лет и 6 месяцев</a:t>
            </a:r>
            <a:r>
              <a:rPr lang="ru-RU" sz="2800" u="none" spc="-20" dirty="0">
                <a:solidFill>
                  <a:srgbClr val="F79546"/>
                </a:solidFill>
              </a:rPr>
              <a:t>,</a:t>
            </a:r>
            <a:endParaRPr lang="ru-RU"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2121535" y="2052065"/>
            <a:ext cx="7204075" cy="3684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но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позже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достижения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детьми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возраста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79546"/>
                </a:solidFill>
                <a:latin typeface="Times New Roman"/>
                <a:cs typeface="Times New Roman"/>
              </a:rPr>
              <a:t>8</a:t>
            </a:r>
            <a:r>
              <a:rPr sz="2400" b="1" spc="-30" dirty="0">
                <a:solidFill>
                  <a:srgbClr val="F79546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лет.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065" marR="5080" indent="-8890" algn="ctr">
              <a:lnSpc>
                <a:spcPct val="100000"/>
              </a:lnSpc>
              <a:tabLst>
                <a:tab pos="5570855" algn="l"/>
              </a:tabLst>
            </a:pPr>
            <a:r>
              <a:rPr sz="2400" b="1" dirty="0">
                <a:latin typeface="Times New Roman"/>
                <a:cs typeface="Times New Roman"/>
              </a:rPr>
              <a:t>Прием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детей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более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раннем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или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более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позднем </a:t>
            </a:r>
            <a:r>
              <a:rPr sz="2400" b="1" dirty="0">
                <a:latin typeface="Times New Roman"/>
                <a:cs typeface="Times New Roman"/>
              </a:rPr>
              <a:t>возрасте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осуществляется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основании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заявления </a:t>
            </a:r>
            <a:r>
              <a:rPr sz="2400" b="1" dirty="0">
                <a:latin typeface="Times New Roman"/>
                <a:cs typeface="Times New Roman"/>
              </a:rPr>
              <a:t>родителей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(законных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представителей)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наличии </a:t>
            </a:r>
            <a:r>
              <a:rPr sz="2400" b="1" dirty="0">
                <a:latin typeface="Times New Roman"/>
                <a:cs typeface="Times New Roman"/>
              </a:rPr>
              <a:t>разрешения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учредителя</a:t>
            </a:r>
            <a:endParaRPr sz="2400" dirty="0">
              <a:latin typeface="Times New Roman"/>
              <a:cs typeface="Times New Roman"/>
            </a:endParaRPr>
          </a:p>
          <a:p>
            <a:pPr marR="1270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(за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более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подробной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информацией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необходимо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обратиться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телефону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Управления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образования: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45-</a:t>
            </a:r>
            <a:r>
              <a:rPr sz="2400" b="1" spc="-10" dirty="0">
                <a:latin typeface="Times New Roman"/>
                <a:cs typeface="Times New Roman"/>
              </a:rPr>
              <a:t>16-</a:t>
            </a:r>
            <a:r>
              <a:rPr sz="2400" b="1" spc="-25" dirty="0">
                <a:latin typeface="Times New Roman"/>
                <a:cs typeface="Times New Roman"/>
              </a:rPr>
              <a:t>31)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598" rIns="0" bIns="0" rtlCol="0">
            <a:spAutoFit/>
          </a:bodyPr>
          <a:lstStyle/>
          <a:p>
            <a:pPr marL="779780">
              <a:lnSpc>
                <a:spcPct val="100000"/>
              </a:lnSpc>
              <a:spcBef>
                <a:spcPts val="100"/>
              </a:spcBef>
            </a:pPr>
            <a:r>
              <a:rPr u="sng" dirty="0">
                <a:uFill>
                  <a:solidFill>
                    <a:srgbClr val="000000"/>
                  </a:solidFill>
                </a:uFill>
              </a:rPr>
              <a:t>СРОКИ</a:t>
            </a:r>
            <a:r>
              <a:rPr u="sng" spc="-6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</a:rPr>
              <a:t>ПРИЕМА</a:t>
            </a:r>
            <a:r>
              <a:rPr u="sng" spc="-4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000000"/>
                  </a:solidFill>
                </a:uFill>
              </a:rPr>
              <a:t>ДОКУМЕНТОВ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57526" y="2005025"/>
            <a:ext cx="7451725" cy="34728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solidFill>
                  <a:srgbClr val="E36C09"/>
                </a:solidFill>
                <a:latin typeface="Times New Roman"/>
                <a:cs typeface="Times New Roman"/>
              </a:rPr>
              <a:t>1 </a:t>
            </a:r>
            <a:r>
              <a:rPr sz="2800" b="1" spc="-105" dirty="0">
                <a:solidFill>
                  <a:srgbClr val="E36C09"/>
                </a:solidFill>
                <a:latin typeface="Times New Roman"/>
                <a:cs typeface="Times New Roman"/>
              </a:rPr>
              <a:t>ЭТАП</a:t>
            </a:r>
            <a:r>
              <a:rPr sz="2800" b="1" spc="-10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–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1.04.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–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30.06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ДЛЯ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ДЕТЕЙ:</a:t>
            </a:r>
            <a:endParaRPr sz="2800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2800" dirty="0">
                <a:latin typeface="Times New Roman"/>
                <a:cs typeface="Times New Roman"/>
              </a:rPr>
              <a:t>имеющих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первоочередное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преимущественное право;</a:t>
            </a:r>
            <a:endParaRPr sz="2800" dirty="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-"/>
              <a:tabLst>
                <a:tab pos="299085" algn="l"/>
              </a:tabLst>
            </a:pPr>
            <a:r>
              <a:rPr sz="2800" spc="-25" dirty="0">
                <a:latin typeface="Times New Roman"/>
                <a:cs typeface="Times New Roman"/>
              </a:rPr>
              <a:t>проживающих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закрепленной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территории.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-"/>
            </a:pP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5"/>
              </a:spcBef>
              <a:buFont typeface="Times New Roman"/>
              <a:buChar char="-"/>
            </a:pP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E36C09"/>
                </a:solidFill>
                <a:latin typeface="Times New Roman"/>
                <a:cs typeface="Times New Roman"/>
              </a:rPr>
              <a:t>2 </a:t>
            </a:r>
            <a:r>
              <a:rPr sz="2800" b="1" spc="-105" dirty="0">
                <a:solidFill>
                  <a:srgbClr val="E36C09"/>
                </a:solidFill>
                <a:latin typeface="Times New Roman"/>
                <a:cs typeface="Times New Roman"/>
              </a:rPr>
              <a:t>ЭТАП</a:t>
            </a:r>
            <a:r>
              <a:rPr sz="2800" b="1" spc="-10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–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6.07.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–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5.09.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ДЛЯ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ДЕТЕЙ:</a:t>
            </a:r>
            <a:endParaRPr sz="2800" dirty="0">
              <a:latin typeface="Times New Roman"/>
              <a:cs typeface="Times New Roman"/>
            </a:endParaRPr>
          </a:p>
          <a:p>
            <a:pPr marL="219710" indent="-207010">
              <a:lnSpc>
                <a:spcPct val="100000"/>
              </a:lnSpc>
              <a:buChar char="-"/>
              <a:tabLst>
                <a:tab pos="219710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проживающих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закрепленной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территории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64568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577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Закрепление</a:t>
            </a:r>
            <a:r>
              <a:rPr sz="3200" spc="-70" dirty="0"/>
              <a:t> </a:t>
            </a:r>
            <a:r>
              <a:rPr sz="3200" dirty="0"/>
              <a:t>за</a:t>
            </a:r>
            <a:r>
              <a:rPr sz="3200" spc="-95" dirty="0"/>
              <a:t> </a:t>
            </a:r>
            <a:r>
              <a:rPr sz="3200" spc="-10" dirty="0"/>
              <a:t>микрорайоном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884742" y="1676400"/>
            <a:ext cx="7759194" cy="418191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b="1" dirty="0">
                <a:latin typeface="Times New Roman"/>
                <a:cs typeface="Times New Roman"/>
              </a:rPr>
              <a:t>ул.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И. </a:t>
            </a:r>
            <a:r>
              <a:rPr sz="2800" b="1" spc="-10" dirty="0">
                <a:latin typeface="Times New Roman"/>
                <a:cs typeface="Times New Roman"/>
              </a:rPr>
              <a:t>Зарипова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д.3,5,5а,7,9,11,13а,13б,15,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17,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21</a:t>
            </a:r>
            <a:r>
              <a:rPr lang="ru-RU" sz="2400" spc="-25" dirty="0">
                <a:latin typeface="Times New Roman"/>
                <a:cs typeface="Times New Roman"/>
              </a:rPr>
              <a:t> </a:t>
            </a:r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(закреплены за СОШ №21 и Гимназия №1 им. </a:t>
            </a:r>
            <a:r>
              <a:rPr lang="ru-RU" sz="2000" spc="-25" dirty="0" err="1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Р.Фахретдина</a:t>
            </a:r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70" dirty="0">
                <a:latin typeface="Times New Roman"/>
                <a:cs typeface="Times New Roman"/>
              </a:rPr>
              <a:t>ул.Гафиатуллина,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д.</a:t>
            </a:r>
            <a:r>
              <a:rPr lang="ru-RU" sz="2800" spc="-10" dirty="0">
                <a:latin typeface="Times New Roman"/>
                <a:cs typeface="Times New Roman"/>
              </a:rPr>
              <a:t>48,52,</a:t>
            </a:r>
            <a:r>
              <a:rPr sz="2800" spc="-10" dirty="0">
                <a:latin typeface="Times New Roman"/>
                <a:cs typeface="Times New Roman"/>
              </a:rPr>
              <a:t>58,</a:t>
            </a:r>
            <a:r>
              <a:rPr lang="ru-RU" sz="2800" spc="-10" dirty="0">
                <a:latin typeface="Times New Roman"/>
                <a:cs typeface="Times New Roman"/>
              </a:rPr>
              <a:t>60,62,</a:t>
            </a:r>
            <a:r>
              <a:rPr sz="2800" spc="-10" dirty="0">
                <a:latin typeface="Times New Roman"/>
                <a:cs typeface="Times New Roman"/>
              </a:rPr>
              <a:t>66</a:t>
            </a:r>
            <a:r>
              <a:rPr lang="ru-RU" sz="2800" spc="-10" dirty="0">
                <a:latin typeface="Times New Roman"/>
                <a:cs typeface="Times New Roman"/>
              </a:rPr>
              <a:t>,70</a:t>
            </a:r>
          </a:p>
          <a:p>
            <a:pPr marL="12700">
              <a:spcBef>
                <a:spcPts val="5"/>
              </a:spcBef>
            </a:pPr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(закреплены за СОШ №21 и Гимназия №1 им. </a:t>
            </a:r>
            <a:r>
              <a:rPr lang="ru-RU" sz="2000" spc="-25" dirty="0" err="1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Р.Фахретдина</a:t>
            </a:r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, Лицей №2)</a:t>
            </a:r>
          </a:p>
          <a:p>
            <a:pPr marL="12700">
              <a:spcBef>
                <a:spcPts val="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ул.</a:t>
            </a:r>
            <a:r>
              <a:rPr sz="2800" b="1" spc="-15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Аминова,</a:t>
            </a:r>
            <a:r>
              <a:rPr sz="2800" b="1" spc="-1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д.2,2а,6,8</a:t>
            </a:r>
            <a:endParaRPr lang="ru-RU" sz="2400" spc="-10" dirty="0">
              <a:latin typeface="Times New Roman"/>
              <a:cs typeface="Times New Roman"/>
            </a:endParaRPr>
          </a:p>
          <a:p>
            <a:pPr marL="12700"/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(закреплены за СОШ №21)</a:t>
            </a:r>
          </a:p>
          <a:p>
            <a:pPr marL="12700"/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ул.</a:t>
            </a:r>
            <a:r>
              <a:rPr sz="2800" b="1" spc="-1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Бигаш,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д.131,133,135,139</a:t>
            </a:r>
            <a:endParaRPr lang="ru-RU" sz="2800" spc="-10" dirty="0">
              <a:latin typeface="Times New Roman"/>
              <a:cs typeface="Times New Roman"/>
            </a:endParaRPr>
          </a:p>
          <a:p>
            <a:pPr marL="12700"/>
            <a:r>
              <a:rPr lang="ru-RU" sz="2000" spc="-2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(закреплены за СОШ №21)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22017" y="5726684"/>
            <a:ext cx="668464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latin typeface="Times New Roman"/>
                <a:cs typeface="Times New Roman"/>
              </a:rPr>
              <a:t>(Приказ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Times New Roman"/>
                <a:cs typeface="Times New Roman"/>
              </a:rPr>
              <a:t>УО </a:t>
            </a:r>
            <a:r>
              <a:rPr sz="1600" dirty="0">
                <a:latin typeface="Times New Roman"/>
                <a:cs typeface="Times New Roman"/>
              </a:rPr>
              <a:t>АМР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РТ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 err="1">
                <a:latin typeface="Times New Roman"/>
                <a:cs typeface="Times New Roman"/>
              </a:rPr>
              <a:t>от</a:t>
            </a:r>
            <a:r>
              <a:rPr lang="ru-RU" sz="1600" dirty="0">
                <a:latin typeface="Times New Roman"/>
                <a:cs typeface="Times New Roman"/>
              </a:rPr>
              <a:t> </a:t>
            </a:r>
            <a:r>
              <a:rPr lang="ru-RU" sz="1600" spc="-45" dirty="0">
                <a:latin typeface="Times New Roman"/>
                <a:cs typeface="Times New Roman"/>
              </a:rPr>
              <a:t>12</a:t>
            </a:r>
            <a:r>
              <a:rPr sz="1600" spc="-45" dirty="0">
                <a:latin typeface="Times New Roman"/>
                <a:cs typeface="Times New Roman"/>
              </a:rPr>
              <a:t>.03.202</a:t>
            </a:r>
            <a:r>
              <a:rPr lang="ru-RU" sz="1600" spc="-45" dirty="0">
                <a:latin typeface="Times New Roman"/>
                <a:cs typeface="Times New Roman"/>
              </a:rPr>
              <a:t>6</a:t>
            </a:r>
            <a:r>
              <a:rPr sz="1600" spc="-45" dirty="0">
                <a:latin typeface="Times New Roman"/>
                <a:cs typeface="Times New Roman"/>
              </a:rPr>
              <a:t>г.</a:t>
            </a:r>
            <a:r>
              <a:rPr lang="ru-RU" sz="1600" spc="-1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№1</a:t>
            </a:r>
            <a:r>
              <a:rPr lang="ru-RU" sz="1600" dirty="0">
                <a:latin typeface="Times New Roman"/>
                <a:cs typeface="Times New Roman"/>
              </a:rPr>
              <a:t>69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«О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закреплении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20" dirty="0">
                <a:latin typeface="Times New Roman"/>
                <a:cs typeface="Times New Roman"/>
              </a:rPr>
              <a:t>общеобразовательных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учреждений </a:t>
            </a:r>
            <a:r>
              <a:rPr sz="1600" dirty="0">
                <a:latin typeface="Times New Roman"/>
                <a:cs typeface="Times New Roman"/>
              </a:rPr>
              <a:t>за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территориями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Альметьевского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района)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81200" y="1355852"/>
            <a:ext cx="8077200" cy="5250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29304" algn="l"/>
              </a:tabLst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b="1" u="sng" spc="2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первоочередном</a:t>
            </a:r>
            <a:r>
              <a:rPr sz="20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порядке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предоставляются</a:t>
            </a:r>
            <a:r>
              <a:rPr sz="2000" b="1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места: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600" dirty="0">
              <a:latin typeface="Times New Roman"/>
              <a:cs typeface="Times New Roman"/>
            </a:endParaRPr>
          </a:p>
          <a:p>
            <a:pPr marL="12700" marR="5080" indent="133350">
              <a:lnSpc>
                <a:spcPct val="100000"/>
              </a:lnSpc>
              <a:buSzPct val="75000"/>
              <a:buChar char="-"/>
              <a:tabLst>
                <a:tab pos="146050" algn="l"/>
              </a:tabLst>
            </a:pPr>
            <a:r>
              <a:rPr sz="2000" b="1" dirty="0">
                <a:latin typeface="Times New Roman"/>
                <a:cs typeface="Times New Roman"/>
              </a:rPr>
              <a:t>детям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военнослужащих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(мобилизованных в</a:t>
            </a:r>
            <a:r>
              <a:rPr sz="1800" b="1" spc="-6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СВО</a:t>
            </a:r>
            <a:r>
              <a:rPr sz="1800" b="1" dirty="0">
                <a:latin typeface="Times New Roman"/>
                <a:cs typeface="Times New Roman"/>
              </a:rPr>
              <a:t>,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том</a:t>
            </a:r>
            <a:r>
              <a:rPr sz="1800" b="1" spc="-10" dirty="0">
                <a:latin typeface="Times New Roman"/>
                <a:cs typeface="Times New Roman"/>
              </a:rPr>
              <a:t> числе </a:t>
            </a:r>
            <a:r>
              <a:rPr sz="1800" b="1" dirty="0">
                <a:latin typeface="Times New Roman"/>
                <a:cs typeface="Times New Roman"/>
              </a:rPr>
              <a:t>усыновленным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(удочеренным)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или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находящимся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под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опекой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или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попечительством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семье,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включая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приемную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семью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патронатную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 err="1">
                <a:latin typeface="Times New Roman"/>
                <a:cs typeface="Times New Roman"/>
              </a:rPr>
              <a:t>семью</a:t>
            </a:r>
            <a:r>
              <a:rPr sz="1800" b="1" spc="-10" dirty="0">
                <a:latin typeface="Times New Roman"/>
                <a:cs typeface="Times New Roman"/>
              </a:rPr>
              <a:t>)</a:t>
            </a:r>
            <a:r>
              <a:rPr lang="ru-RU" sz="1800" b="1" dirty="0">
                <a:latin typeface="Times New Roman"/>
                <a:cs typeface="Times New Roman"/>
              </a:rPr>
              <a:t> по</a:t>
            </a:r>
            <a:r>
              <a:rPr lang="ru-RU" sz="1800" b="1" spc="-60" dirty="0">
                <a:latin typeface="Times New Roman"/>
                <a:cs typeface="Times New Roman"/>
              </a:rPr>
              <a:t> </a:t>
            </a:r>
            <a:r>
              <a:rPr lang="ru-RU" sz="1800" b="1" dirty="0">
                <a:latin typeface="Times New Roman"/>
                <a:cs typeface="Times New Roman"/>
              </a:rPr>
              <a:t>месту</a:t>
            </a:r>
            <a:r>
              <a:rPr lang="ru-RU" sz="1800" b="1" spc="-85" dirty="0">
                <a:latin typeface="Times New Roman"/>
                <a:cs typeface="Times New Roman"/>
              </a:rPr>
              <a:t> </a:t>
            </a:r>
            <a:r>
              <a:rPr lang="ru-RU" sz="1800" b="1" dirty="0">
                <a:latin typeface="Times New Roman"/>
                <a:cs typeface="Times New Roman"/>
              </a:rPr>
              <a:t>жительства</a:t>
            </a:r>
            <a:r>
              <a:rPr lang="ru-RU" sz="1800" b="1" spc="-110" dirty="0">
                <a:latin typeface="Times New Roman"/>
                <a:cs typeface="Times New Roman"/>
              </a:rPr>
              <a:t> </a:t>
            </a:r>
            <a:r>
              <a:rPr lang="ru-RU" sz="1800" b="1" dirty="0">
                <a:latin typeface="Times New Roman"/>
                <a:cs typeface="Times New Roman"/>
              </a:rPr>
              <a:t>их</a:t>
            </a:r>
            <a:r>
              <a:rPr lang="ru-RU" sz="1800" b="1" spc="-65" dirty="0">
                <a:latin typeface="Times New Roman"/>
                <a:cs typeface="Times New Roman"/>
              </a:rPr>
              <a:t> </a:t>
            </a:r>
            <a:r>
              <a:rPr lang="ru-RU" sz="1800" b="1" spc="-10" dirty="0">
                <a:latin typeface="Times New Roman"/>
                <a:cs typeface="Times New Roman"/>
              </a:rPr>
              <a:t>семей</a:t>
            </a:r>
            <a:r>
              <a:rPr sz="1800" b="1" spc="-10" dirty="0">
                <a:latin typeface="Times New Roman"/>
                <a:cs typeface="Times New Roman"/>
              </a:rPr>
              <a:t>;</a:t>
            </a:r>
            <a:endParaRPr sz="1800" dirty="0">
              <a:latin typeface="Times New Roman"/>
              <a:cs typeface="Times New Roman"/>
            </a:endParaRPr>
          </a:p>
          <a:p>
            <a:pPr marL="158115" indent="-145415">
              <a:lnSpc>
                <a:spcPct val="100000"/>
              </a:lnSpc>
              <a:spcBef>
                <a:spcPts val="1270"/>
              </a:spcBef>
              <a:buChar char="-"/>
              <a:tabLst>
                <a:tab pos="158115" algn="l"/>
              </a:tabLst>
            </a:pPr>
            <a:r>
              <a:rPr sz="2000" b="1" dirty="0">
                <a:latin typeface="Times New Roman"/>
                <a:cs typeface="Times New Roman"/>
              </a:rPr>
              <a:t>детям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cs typeface="Times New Roman"/>
              </a:rPr>
              <a:t>сотрудников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полиции</a:t>
            </a:r>
            <a:r>
              <a:rPr lang="ru-RU" sz="2000" b="1" spc="-10" dirty="0">
                <a:latin typeface="Times New Roman"/>
                <a:cs typeface="Times New Roman"/>
              </a:rPr>
              <a:t> и органов внутренних дел, не являющихся сотрудниками полиции</a:t>
            </a:r>
            <a:r>
              <a:rPr lang="ru-RU" sz="2000" b="1" dirty="0">
                <a:latin typeface="Times New Roman"/>
                <a:cs typeface="Times New Roman"/>
              </a:rPr>
              <a:t> по</a:t>
            </a:r>
            <a:r>
              <a:rPr lang="ru-RU" sz="2000" b="1" spc="-6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месту</a:t>
            </a:r>
            <a:r>
              <a:rPr lang="ru-RU" sz="2000" b="1" spc="-85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жительства</a:t>
            </a:r>
            <a:r>
              <a:rPr lang="ru-RU" sz="2000" b="1" spc="-11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их</a:t>
            </a:r>
            <a:r>
              <a:rPr lang="ru-RU" sz="2000" b="1" spc="-65" dirty="0"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latin typeface="Times New Roman"/>
                <a:cs typeface="Times New Roman"/>
              </a:rPr>
              <a:t>семей</a:t>
            </a:r>
            <a:r>
              <a:rPr sz="2000" b="1" spc="-10" dirty="0">
                <a:latin typeface="Times New Roman"/>
                <a:cs typeface="Times New Roman"/>
              </a:rPr>
              <a:t>.</a:t>
            </a:r>
            <a:endParaRPr lang="ru-RU" sz="2000" b="1" spc="-10" dirty="0">
              <a:latin typeface="Times New Roman"/>
              <a:cs typeface="Times New Roman"/>
            </a:endParaRPr>
          </a:p>
          <a:p>
            <a:pPr marL="158115" indent="-145415" algn="l">
              <a:spcBef>
                <a:spcPts val="1270"/>
              </a:spcBef>
              <a:buFontTx/>
              <a:buChar char="-"/>
              <a:tabLst>
                <a:tab pos="158115" algn="l"/>
              </a:tabLst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некоторых федеральных органов исполнительной власти</a:t>
            </a:r>
            <a:r>
              <a:rPr lang="ru-RU" sz="2000" b="1" dirty="0">
                <a:latin typeface="Times New Roman"/>
                <a:cs typeface="Times New Roman"/>
              </a:rPr>
              <a:t> по</a:t>
            </a:r>
            <a:r>
              <a:rPr lang="ru-RU" sz="2000" b="1" spc="-6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месту</a:t>
            </a:r>
            <a:r>
              <a:rPr lang="ru-RU" sz="2000" b="1" spc="-85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жительства</a:t>
            </a:r>
            <a:r>
              <a:rPr lang="ru-RU" sz="2000" b="1" spc="-110" dirty="0">
                <a:latin typeface="Times New Roman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их</a:t>
            </a:r>
            <a:r>
              <a:rPr lang="ru-RU" sz="2000" b="1" spc="-65" dirty="0"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latin typeface="Times New Roman"/>
                <a:cs typeface="Times New Roman"/>
              </a:rPr>
              <a:t>семей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58115" indent="-145415" algn="l">
              <a:spcBef>
                <a:spcPts val="1270"/>
              </a:spcBef>
              <a:buFontTx/>
              <a:buChar char="-"/>
              <a:tabLst>
                <a:tab pos="158115" algn="l"/>
              </a:tabLst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ts val="2390"/>
              </a:lnSpc>
              <a:spcBef>
                <a:spcPts val="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Право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преимущественного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приема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имеют:</a:t>
            </a:r>
            <a:endParaRPr sz="2000" dirty="0">
              <a:latin typeface="Times New Roman"/>
              <a:cs typeface="Times New Roman"/>
            </a:endParaRPr>
          </a:p>
          <a:p>
            <a:pPr marL="146685" indent="-133985">
              <a:lnSpc>
                <a:spcPts val="2870"/>
              </a:lnSpc>
              <a:buSzPct val="75000"/>
              <a:buChar char="-"/>
              <a:tabLst>
                <a:tab pos="146685" algn="l"/>
              </a:tabLst>
            </a:pPr>
            <a:r>
              <a:rPr sz="2000" b="1" dirty="0">
                <a:latin typeface="Times New Roman"/>
                <a:cs typeface="Times New Roman"/>
              </a:rPr>
              <a:t>дети,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которых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обучаются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лицее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их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полнородные</a:t>
            </a:r>
            <a:r>
              <a:rPr sz="1800" b="1" spc="2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spc="-50" dirty="0">
                <a:solidFill>
                  <a:srgbClr val="E36C09"/>
                </a:solidFill>
                <a:latin typeface="Times New Roman"/>
                <a:cs typeface="Times New Roman"/>
              </a:rPr>
              <a:t>и</a:t>
            </a:r>
            <a:endParaRPr sz="1800" dirty="0">
              <a:latin typeface="Times New Roman"/>
              <a:cs typeface="Times New Roman"/>
            </a:endParaRPr>
          </a:p>
          <a:p>
            <a:pPr marL="12700" marR="350520" algn="just">
              <a:lnSpc>
                <a:spcPct val="100000"/>
              </a:lnSpc>
              <a:spcBef>
                <a:spcPts val="25"/>
              </a:spcBef>
            </a:pP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неполнородные</a:t>
            </a:r>
            <a:r>
              <a:rPr sz="1800" b="1" spc="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братья</a:t>
            </a:r>
            <a:r>
              <a:rPr sz="1800" b="1" spc="-4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и</a:t>
            </a:r>
            <a:r>
              <a:rPr sz="1800" b="1" spc="-7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(или)</a:t>
            </a:r>
            <a:r>
              <a:rPr sz="1800" b="1" spc="-6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E36C09"/>
                </a:solidFill>
                <a:latin typeface="Times New Roman"/>
                <a:cs typeface="Times New Roman"/>
              </a:rPr>
              <a:t>сестры,</a:t>
            </a:r>
            <a:r>
              <a:rPr sz="1800" b="1" spc="1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усыновленные</a:t>
            </a:r>
            <a:r>
              <a:rPr sz="1800" b="1" i="1" spc="-9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(удочеренные) </a:t>
            </a:r>
            <a:r>
              <a:rPr sz="1800" b="1" i="1" dirty="0">
                <a:latin typeface="Times New Roman"/>
                <a:cs typeface="Times New Roman"/>
              </a:rPr>
              <a:t>или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находящиеся</a:t>
            </a:r>
            <a:r>
              <a:rPr sz="1800" b="1" i="1" spc="-7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под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опекой</a:t>
            </a:r>
            <a:r>
              <a:rPr sz="1800" b="1" i="1" spc="-2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или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попечительством</a:t>
            </a:r>
            <a:r>
              <a:rPr sz="1800" b="1" i="1" spc="-9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семье,</a:t>
            </a:r>
            <a:r>
              <a:rPr sz="1800" b="1" i="1" spc="4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включая </a:t>
            </a:r>
            <a:r>
              <a:rPr sz="1800" b="1" i="1" dirty="0">
                <a:latin typeface="Times New Roman"/>
                <a:cs typeface="Times New Roman"/>
              </a:rPr>
              <a:t>приемные</a:t>
            </a:r>
            <a:r>
              <a:rPr sz="1800" b="1" i="1" spc="-6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семьи)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94610" y="325577"/>
            <a:ext cx="5782945" cy="8807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97535" marR="5080" indent="-585470">
              <a:lnSpc>
                <a:spcPct val="100000"/>
              </a:lnSpc>
              <a:spcBef>
                <a:spcPts val="110"/>
              </a:spcBef>
            </a:pP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Кто</a:t>
            </a:r>
            <a:r>
              <a:rPr sz="2800" u="sng" spc="-12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имеет</a:t>
            </a:r>
            <a:r>
              <a:rPr sz="2800" u="sng" spc="-13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право</a:t>
            </a:r>
            <a:r>
              <a:rPr sz="2800" u="sng" spc="-114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на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первоочередной</a:t>
            </a:r>
            <a:r>
              <a:rPr sz="2800" u="none" spc="-10" dirty="0"/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</a:rPr>
              <a:t>и</a:t>
            </a:r>
            <a:r>
              <a:rPr sz="2800" u="sng" spc="-3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преимущественный</a:t>
            </a:r>
            <a:r>
              <a:rPr sz="2800" u="sng" spc="-12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</a:rPr>
              <a:t>прием</a:t>
            </a: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75335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Способы</a:t>
            </a:r>
            <a:r>
              <a:rPr sz="3200" spc="-185" dirty="0"/>
              <a:t> </a:t>
            </a:r>
            <a:r>
              <a:rPr sz="3200" spc="-25" dirty="0"/>
              <a:t>подачи</a:t>
            </a:r>
            <a:r>
              <a:rPr sz="3200" spc="-114" dirty="0"/>
              <a:t> </a:t>
            </a:r>
            <a:r>
              <a:rPr sz="3200" spc="-10" dirty="0"/>
              <a:t>заявления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2573527" y="1745360"/>
            <a:ext cx="6640323" cy="29905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 marR="1901825" indent="-127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765" algn="l"/>
                <a:tab pos="356870" algn="l"/>
              </a:tabLst>
            </a:pP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lang="ru-RU" sz="2400" b="1" dirty="0">
                <a:latin typeface="Times New Roman"/>
                <a:cs typeface="Times New Roman"/>
              </a:rPr>
              <a:t>ч</a:t>
            </a:r>
            <a:r>
              <a:rPr sz="2400" b="1" dirty="0" err="1">
                <a:latin typeface="Times New Roman"/>
                <a:cs typeface="Times New Roman"/>
              </a:rPr>
              <a:t>ерез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портал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государственных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муниципальных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услуг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РФ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РТ;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5"/>
              </a:spcBef>
              <a:buFont typeface="Arial MT"/>
              <a:buChar char="•"/>
            </a:pPr>
            <a:endParaRPr sz="2400" dirty="0">
              <a:latin typeface="Times New Roman"/>
              <a:cs typeface="Times New Roman"/>
            </a:endParaRPr>
          </a:p>
          <a:p>
            <a:pPr marL="368935" indent="-344170">
              <a:lnSpc>
                <a:spcPct val="100000"/>
              </a:lnSpc>
              <a:buFont typeface="Arial MT"/>
              <a:buChar char="•"/>
              <a:tabLst>
                <a:tab pos="368935" algn="l"/>
              </a:tabLst>
            </a:pPr>
            <a:r>
              <a:rPr sz="2400" b="1" dirty="0">
                <a:latin typeface="Times New Roman"/>
                <a:cs typeface="Times New Roman"/>
              </a:rPr>
              <a:t>лично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общеобразовательную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организацию;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5"/>
              </a:spcBef>
              <a:buFont typeface="Arial MT"/>
              <a:buChar char="•"/>
            </a:pPr>
            <a:endParaRPr sz="2400" dirty="0">
              <a:latin typeface="Times New Roman"/>
              <a:cs typeface="Times New Roman"/>
            </a:endParaRPr>
          </a:p>
          <a:p>
            <a:pPr marL="368935" indent="-344170">
              <a:lnSpc>
                <a:spcPct val="100000"/>
              </a:lnSpc>
              <a:buFont typeface="Arial MT"/>
              <a:buChar char="•"/>
              <a:tabLst>
                <a:tab pos="368935" algn="l"/>
              </a:tabLst>
            </a:pPr>
            <a:r>
              <a:rPr sz="2400" b="1" dirty="0">
                <a:latin typeface="Times New Roman"/>
                <a:cs typeface="Times New Roman"/>
              </a:rPr>
              <a:t>через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операторов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почтовой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связи.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54610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(Форма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заявления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сайте </a:t>
            </a:r>
            <a:r>
              <a:rPr sz="1800" spc="-20" dirty="0">
                <a:latin typeface="Times New Roman"/>
                <a:cs typeface="Times New Roman"/>
              </a:rPr>
              <a:t>образовательной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организации)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7" y="0"/>
            <a:ext cx="12188952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Документы</a:t>
            </a:r>
            <a:r>
              <a:rPr spc="-105" dirty="0"/>
              <a:t> </a:t>
            </a:r>
            <a:r>
              <a:rPr dirty="0"/>
              <a:t>для</a:t>
            </a:r>
            <a:r>
              <a:rPr spc="-35" dirty="0"/>
              <a:t> </a:t>
            </a:r>
            <a:r>
              <a:rPr dirty="0"/>
              <a:t>приема</a:t>
            </a:r>
            <a:r>
              <a:rPr spc="-70" dirty="0"/>
              <a:t> </a:t>
            </a:r>
            <a:r>
              <a:rPr dirty="0"/>
              <a:t>детей</a:t>
            </a:r>
            <a:r>
              <a:rPr spc="-45" dirty="0"/>
              <a:t> </a:t>
            </a:r>
            <a:r>
              <a:rPr spc="-10" dirty="0"/>
              <a:t>проживающих</a:t>
            </a: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dirty="0"/>
              <a:t>на</a:t>
            </a:r>
            <a:r>
              <a:rPr spc="-20" dirty="0"/>
              <a:t> </a:t>
            </a:r>
            <a:r>
              <a:rPr spc="-10" dirty="0"/>
              <a:t>закрепленной</a:t>
            </a:r>
            <a:r>
              <a:rPr spc="-75" dirty="0"/>
              <a:t> </a:t>
            </a:r>
            <a:r>
              <a:rPr spc="-10" dirty="0"/>
              <a:t>территории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03298" y="2242566"/>
            <a:ext cx="7268845" cy="2487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0"/>
              </a:spcBef>
              <a:buFont typeface="Times New Roman"/>
              <a:buChar char="-"/>
              <a:tabLst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заявление;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  <a:buFont typeface="Times New Roman"/>
              <a:buChar char="-"/>
            </a:pP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копия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паспорта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одного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родителей;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Font typeface="Times New Roman"/>
              <a:buChar char="-"/>
            </a:pP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Font typeface="Times New Roman"/>
              <a:buChar char="-"/>
              <a:tabLst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копия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свидетельства</a:t>
            </a:r>
            <a:r>
              <a:rPr sz="2000" b="1" spc="-1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рождении</a:t>
            </a:r>
            <a:r>
              <a:rPr sz="2000" b="1" spc="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ребенка;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"/>
              </a:spcBef>
              <a:buFont typeface="Times New Roman"/>
              <a:buChar char="-"/>
            </a:pPr>
            <a:endParaRPr sz="20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копия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свидетельства</a:t>
            </a:r>
            <a:r>
              <a:rPr sz="2000" b="1" spc="-1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регистрации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ребенка</a:t>
            </a:r>
            <a:r>
              <a:rPr sz="2000" b="1" spc="-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месту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жительства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или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пребывания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закрепленной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территории.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3322" y="240284"/>
            <a:ext cx="58445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02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Документы</a:t>
            </a:r>
            <a:r>
              <a:rPr spc="-150" dirty="0"/>
              <a:t> </a:t>
            </a:r>
            <a:r>
              <a:rPr dirty="0"/>
              <a:t>для</a:t>
            </a:r>
            <a:r>
              <a:rPr spc="-60" dirty="0"/>
              <a:t> </a:t>
            </a:r>
            <a:r>
              <a:rPr dirty="0"/>
              <a:t>приема</a:t>
            </a:r>
            <a:r>
              <a:rPr spc="-85" dirty="0"/>
              <a:t> </a:t>
            </a:r>
            <a:r>
              <a:rPr dirty="0"/>
              <a:t>детей,</a:t>
            </a:r>
            <a:r>
              <a:rPr spc="-65" dirty="0"/>
              <a:t> </a:t>
            </a:r>
            <a:r>
              <a:rPr dirty="0"/>
              <a:t>чьи</a:t>
            </a:r>
            <a:r>
              <a:rPr spc="-35" dirty="0"/>
              <a:t> </a:t>
            </a:r>
            <a:r>
              <a:rPr spc="-10" dirty="0"/>
              <a:t>братья</a:t>
            </a:r>
            <a:r>
              <a:rPr u="none" spc="-10" dirty="0"/>
              <a:t> </a:t>
            </a:r>
            <a:r>
              <a:rPr dirty="0"/>
              <a:t>и/или</a:t>
            </a:r>
            <a:r>
              <a:rPr spc="-105" dirty="0"/>
              <a:t> </a:t>
            </a:r>
            <a:r>
              <a:rPr dirty="0"/>
              <a:t>сестры</a:t>
            </a:r>
            <a:r>
              <a:rPr spc="-25" dirty="0"/>
              <a:t> </a:t>
            </a:r>
            <a:r>
              <a:rPr spc="-10" dirty="0"/>
              <a:t>являются</a:t>
            </a:r>
            <a:r>
              <a:rPr spc="-130" dirty="0"/>
              <a:t> </a:t>
            </a:r>
            <a:r>
              <a:rPr dirty="0"/>
              <a:t>учащимися</a:t>
            </a:r>
            <a:r>
              <a:rPr spc="-30" dirty="0"/>
              <a:t> </a:t>
            </a:r>
            <a:r>
              <a:rPr spc="-10" dirty="0"/>
              <a:t>лицея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0"/>
              </a:spcBef>
              <a:buFont typeface="Times New Roman"/>
              <a:buChar char="-"/>
              <a:tabLst>
                <a:tab pos="469900" algn="l"/>
              </a:tabLst>
            </a:pPr>
            <a:r>
              <a:rPr spc="-10" dirty="0"/>
              <a:t>заявление;</a:t>
            </a:r>
          </a:p>
          <a:p>
            <a:pPr>
              <a:lnSpc>
                <a:spcPct val="100000"/>
              </a:lnSpc>
              <a:spcBef>
                <a:spcPts val="225"/>
              </a:spcBef>
              <a:buFont typeface="Times New Roman"/>
              <a:buChar char="-"/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pc="-10" dirty="0"/>
              <a:t>копия</a:t>
            </a:r>
            <a:r>
              <a:rPr spc="-95" dirty="0"/>
              <a:t> </a:t>
            </a:r>
            <a:r>
              <a:rPr spc="-10" dirty="0"/>
              <a:t>паспорта</a:t>
            </a:r>
            <a:r>
              <a:rPr spc="-114" dirty="0"/>
              <a:t> </a:t>
            </a:r>
            <a:r>
              <a:rPr spc="-30" dirty="0"/>
              <a:t>одного</a:t>
            </a:r>
            <a:r>
              <a:rPr spc="-35" dirty="0"/>
              <a:t> </a:t>
            </a:r>
            <a:r>
              <a:rPr dirty="0"/>
              <a:t>из</a:t>
            </a:r>
            <a:r>
              <a:rPr spc="-55" dirty="0"/>
              <a:t> </a:t>
            </a:r>
            <a:r>
              <a:rPr spc="-10" dirty="0"/>
              <a:t>родителей;</a:t>
            </a:r>
          </a:p>
          <a:p>
            <a:pPr>
              <a:lnSpc>
                <a:spcPct val="100000"/>
              </a:lnSpc>
              <a:spcBef>
                <a:spcPts val="100"/>
              </a:spcBef>
              <a:buFont typeface="Times New Roman"/>
              <a:buChar char="-"/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dirty="0"/>
              <a:t>копия</a:t>
            </a:r>
            <a:r>
              <a:rPr spc="-65" dirty="0"/>
              <a:t> </a:t>
            </a:r>
            <a:r>
              <a:rPr spc="-10" dirty="0"/>
              <a:t>свидетельства</a:t>
            </a:r>
            <a:r>
              <a:rPr spc="-114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spc="-20" dirty="0"/>
              <a:t>рождении</a:t>
            </a:r>
            <a:r>
              <a:rPr spc="125" dirty="0"/>
              <a:t> </a:t>
            </a:r>
            <a:r>
              <a:rPr spc="-10" dirty="0"/>
              <a:t>ребенка</a:t>
            </a:r>
            <a:r>
              <a:rPr spc="-7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spc="-65" dirty="0">
                <a:solidFill>
                  <a:srgbClr val="E36C09"/>
                </a:solidFill>
              </a:rPr>
              <a:t>будущего</a:t>
            </a:r>
            <a:r>
              <a:rPr spc="-130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первоклассника;</a:t>
            </a:r>
          </a:p>
          <a:p>
            <a:pPr>
              <a:lnSpc>
                <a:spcPct val="100000"/>
              </a:lnSpc>
              <a:spcBef>
                <a:spcPts val="100"/>
              </a:spcBef>
              <a:buFont typeface="Times New Roman"/>
              <a:buChar char="-"/>
            </a:pPr>
            <a:endParaRPr spc="-10" dirty="0">
              <a:solidFill>
                <a:srgbClr val="E36C09"/>
              </a:solidFill>
            </a:endParaRPr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dirty="0"/>
              <a:t>копия</a:t>
            </a:r>
            <a:r>
              <a:rPr spc="-75" dirty="0"/>
              <a:t> </a:t>
            </a:r>
            <a:r>
              <a:rPr spc="-10" dirty="0"/>
              <a:t>свидетельства</a:t>
            </a:r>
            <a:r>
              <a:rPr spc="-114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spc="-20" dirty="0"/>
              <a:t>рождении</a:t>
            </a:r>
            <a:r>
              <a:rPr spc="120" dirty="0"/>
              <a:t> </a:t>
            </a:r>
            <a:r>
              <a:rPr spc="-20" dirty="0"/>
              <a:t>ребенка–</a:t>
            </a:r>
            <a:r>
              <a:rPr spc="-105" dirty="0"/>
              <a:t> </a:t>
            </a:r>
            <a:r>
              <a:rPr spc="-30" dirty="0">
                <a:solidFill>
                  <a:srgbClr val="E36C09"/>
                </a:solidFill>
              </a:rPr>
              <a:t>обучающегося</a:t>
            </a:r>
            <a:r>
              <a:rPr spc="-105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лицея;</a:t>
            </a:r>
          </a:p>
          <a:p>
            <a:pPr>
              <a:lnSpc>
                <a:spcPct val="100000"/>
              </a:lnSpc>
              <a:spcBef>
                <a:spcPts val="105"/>
              </a:spcBef>
              <a:buFont typeface="Times New Roman"/>
              <a:buChar char="-"/>
            </a:pPr>
            <a:endParaRPr spc="-10" dirty="0">
              <a:solidFill>
                <a:srgbClr val="E36C09"/>
              </a:solidFill>
            </a:endParaRPr>
          </a:p>
          <a:p>
            <a:pPr marL="457200" marR="5080" indent="-457200" algn="r">
              <a:lnSpc>
                <a:spcPct val="100000"/>
              </a:lnSpc>
              <a:buFont typeface="Times New Roman"/>
              <a:buChar char="-"/>
              <a:tabLst>
                <a:tab pos="457200" algn="l"/>
              </a:tabLst>
            </a:pPr>
            <a:r>
              <a:rPr dirty="0"/>
              <a:t>копия</a:t>
            </a:r>
            <a:r>
              <a:rPr spc="-50" dirty="0"/>
              <a:t> </a:t>
            </a:r>
            <a:r>
              <a:rPr spc="-10" dirty="0"/>
              <a:t>свидетельства</a:t>
            </a:r>
            <a:r>
              <a:rPr spc="-114" dirty="0"/>
              <a:t> </a:t>
            </a:r>
            <a:r>
              <a:rPr dirty="0"/>
              <a:t>о</a:t>
            </a:r>
            <a:r>
              <a:rPr spc="-50" dirty="0"/>
              <a:t> </a:t>
            </a:r>
            <a:r>
              <a:rPr dirty="0"/>
              <a:t>регистрации</a:t>
            </a:r>
            <a:r>
              <a:rPr spc="-45" dirty="0"/>
              <a:t> </a:t>
            </a:r>
            <a:r>
              <a:rPr spc="-25" dirty="0"/>
              <a:t>ребенка</a:t>
            </a:r>
            <a:r>
              <a:rPr spc="-130" dirty="0"/>
              <a:t> </a:t>
            </a:r>
            <a:r>
              <a:rPr dirty="0"/>
              <a:t>по</a:t>
            </a:r>
            <a:r>
              <a:rPr spc="-25" dirty="0"/>
              <a:t> </a:t>
            </a:r>
            <a:r>
              <a:rPr dirty="0"/>
              <a:t>месту</a:t>
            </a:r>
            <a:r>
              <a:rPr spc="-90" dirty="0"/>
              <a:t> </a:t>
            </a:r>
            <a:r>
              <a:rPr dirty="0"/>
              <a:t>жительства</a:t>
            </a:r>
            <a:r>
              <a:rPr spc="-60" dirty="0"/>
              <a:t> </a:t>
            </a:r>
            <a:r>
              <a:rPr spc="-25" dirty="0"/>
              <a:t>или</a:t>
            </a:r>
          </a:p>
          <a:p>
            <a:pPr marR="29845" algn="r">
              <a:lnSpc>
                <a:spcPct val="100000"/>
              </a:lnSpc>
            </a:pPr>
            <a:r>
              <a:rPr spc="-10" dirty="0"/>
              <a:t>пребывания</a:t>
            </a:r>
            <a:r>
              <a:rPr spc="-60" dirty="0"/>
              <a:t> </a:t>
            </a:r>
            <a:r>
              <a:rPr dirty="0"/>
              <a:t>на</a:t>
            </a:r>
            <a:r>
              <a:rPr spc="5" dirty="0"/>
              <a:t> </a:t>
            </a:r>
            <a:r>
              <a:rPr spc="-10" dirty="0"/>
              <a:t>закрепленной</a:t>
            </a:r>
            <a:r>
              <a:rPr spc="-50" dirty="0"/>
              <a:t> </a:t>
            </a:r>
            <a:r>
              <a:rPr spc="-10" dirty="0"/>
              <a:t>территории–</a:t>
            </a:r>
            <a:r>
              <a:rPr spc="-65" dirty="0"/>
              <a:t> </a:t>
            </a:r>
            <a:r>
              <a:rPr spc="-60" dirty="0">
                <a:solidFill>
                  <a:srgbClr val="E36C09"/>
                </a:solidFill>
              </a:rPr>
              <a:t>будущего</a:t>
            </a:r>
            <a:r>
              <a:rPr spc="-145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первоклассника;</a:t>
            </a: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pc="-10" dirty="0">
              <a:solidFill>
                <a:srgbClr val="E36C09"/>
              </a:solidFill>
            </a:endParaRPr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pc="-20" dirty="0"/>
              <a:t>справка</a:t>
            </a:r>
            <a:r>
              <a:rPr spc="-90" dirty="0"/>
              <a:t> </a:t>
            </a:r>
            <a:r>
              <a:rPr dirty="0"/>
              <a:t>с</a:t>
            </a:r>
            <a:r>
              <a:rPr spc="25" dirty="0"/>
              <a:t> </a:t>
            </a:r>
            <a:r>
              <a:rPr dirty="0"/>
              <a:t>места</a:t>
            </a:r>
            <a:r>
              <a:rPr spc="-114" dirty="0"/>
              <a:t> </a:t>
            </a:r>
            <a:r>
              <a:rPr dirty="0"/>
              <a:t>учебы</a:t>
            </a:r>
            <a:r>
              <a:rPr spc="5" dirty="0"/>
              <a:t> </a:t>
            </a:r>
            <a:r>
              <a:rPr spc="-20" dirty="0"/>
              <a:t>ребенка</a:t>
            </a:r>
            <a:r>
              <a:rPr spc="60" dirty="0"/>
              <a:t> </a:t>
            </a:r>
            <a:r>
              <a:rPr dirty="0"/>
              <a:t>–</a:t>
            </a:r>
            <a:r>
              <a:rPr spc="30" dirty="0"/>
              <a:t> </a:t>
            </a:r>
            <a:r>
              <a:rPr spc="-30" dirty="0">
                <a:solidFill>
                  <a:srgbClr val="E36C09"/>
                </a:solidFill>
              </a:rPr>
              <a:t>обучающегося</a:t>
            </a:r>
            <a:r>
              <a:rPr spc="-90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лицея.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4391" y="240284"/>
            <a:ext cx="55911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3405" marR="5080" indent="-5613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Документы</a:t>
            </a:r>
            <a:r>
              <a:rPr spc="-125" dirty="0"/>
              <a:t> </a:t>
            </a:r>
            <a:r>
              <a:rPr dirty="0"/>
              <a:t>для</a:t>
            </a:r>
            <a:r>
              <a:rPr spc="-45" dirty="0"/>
              <a:t> </a:t>
            </a:r>
            <a:r>
              <a:rPr dirty="0"/>
              <a:t>приема</a:t>
            </a:r>
            <a:r>
              <a:rPr spc="-80" dirty="0"/>
              <a:t> </a:t>
            </a:r>
            <a:r>
              <a:rPr dirty="0"/>
              <a:t>детей,</a:t>
            </a:r>
            <a:r>
              <a:rPr spc="-55" dirty="0"/>
              <a:t> </a:t>
            </a:r>
            <a:r>
              <a:rPr dirty="0"/>
              <a:t>кто</a:t>
            </a:r>
            <a:r>
              <a:rPr spc="-55" dirty="0"/>
              <a:t> </a:t>
            </a:r>
            <a:r>
              <a:rPr spc="-10" dirty="0"/>
              <a:t>имеет</a:t>
            </a:r>
            <a:r>
              <a:rPr u="none" spc="-10" dirty="0"/>
              <a:t> </a:t>
            </a:r>
            <a:r>
              <a:rPr dirty="0"/>
              <a:t>право</a:t>
            </a:r>
            <a:r>
              <a:rPr spc="-55"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spc="-10" dirty="0" err="1"/>
              <a:t>первоочередн</a:t>
            </a:r>
            <a:r>
              <a:rPr lang="ru-RU" spc="-10" dirty="0"/>
              <a:t>ы</a:t>
            </a:r>
            <a:r>
              <a:rPr spc="-10" dirty="0"/>
              <a:t>й</a:t>
            </a:r>
            <a:r>
              <a:rPr spc="-90" dirty="0"/>
              <a:t> </a:t>
            </a:r>
            <a:r>
              <a:rPr spc="-10" dirty="0"/>
              <a:t>прием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0"/>
              </a:spcBef>
              <a:buFont typeface="Times New Roman"/>
              <a:buChar char="-"/>
              <a:tabLst>
                <a:tab pos="469900" algn="l"/>
              </a:tabLst>
            </a:pPr>
            <a:r>
              <a:rPr spc="-10" dirty="0"/>
              <a:t>заявление;</a:t>
            </a:r>
          </a:p>
          <a:p>
            <a:pPr>
              <a:lnSpc>
                <a:spcPct val="100000"/>
              </a:lnSpc>
              <a:spcBef>
                <a:spcPts val="225"/>
              </a:spcBef>
              <a:buFont typeface="Times New Roman"/>
              <a:buChar char="-"/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pc="-10" dirty="0"/>
              <a:t>копия</a:t>
            </a:r>
            <a:r>
              <a:rPr spc="-95" dirty="0"/>
              <a:t> </a:t>
            </a:r>
            <a:r>
              <a:rPr spc="-10" dirty="0"/>
              <a:t>паспорта</a:t>
            </a:r>
            <a:r>
              <a:rPr spc="-114" dirty="0"/>
              <a:t> </a:t>
            </a:r>
            <a:r>
              <a:rPr spc="-30" dirty="0"/>
              <a:t>одного</a:t>
            </a:r>
            <a:r>
              <a:rPr spc="-35" dirty="0"/>
              <a:t> </a:t>
            </a:r>
            <a:r>
              <a:rPr dirty="0"/>
              <a:t>из</a:t>
            </a:r>
            <a:r>
              <a:rPr spc="-55" dirty="0"/>
              <a:t> </a:t>
            </a:r>
            <a:r>
              <a:rPr spc="-10" dirty="0"/>
              <a:t>родителей;</a:t>
            </a:r>
          </a:p>
          <a:p>
            <a:pPr>
              <a:lnSpc>
                <a:spcPct val="100000"/>
              </a:lnSpc>
              <a:spcBef>
                <a:spcPts val="100"/>
              </a:spcBef>
              <a:buFont typeface="Times New Roman"/>
              <a:buChar char="-"/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dirty="0"/>
              <a:t>копия</a:t>
            </a:r>
            <a:r>
              <a:rPr spc="-75" dirty="0"/>
              <a:t> </a:t>
            </a:r>
            <a:r>
              <a:rPr spc="-10" dirty="0"/>
              <a:t>свидетельства</a:t>
            </a:r>
            <a:r>
              <a:rPr spc="-114" dirty="0"/>
              <a:t> </a:t>
            </a:r>
            <a:r>
              <a:rPr dirty="0"/>
              <a:t>о</a:t>
            </a:r>
            <a:r>
              <a:rPr spc="-70" dirty="0"/>
              <a:t> </a:t>
            </a:r>
            <a:r>
              <a:rPr spc="-20" dirty="0"/>
              <a:t>рождении</a:t>
            </a:r>
            <a:r>
              <a:rPr spc="105" dirty="0"/>
              <a:t> </a:t>
            </a:r>
            <a:r>
              <a:rPr spc="-10" dirty="0"/>
              <a:t>ребенка;</a:t>
            </a:r>
          </a:p>
          <a:p>
            <a:pPr>
              <a:lnSpc>
                <a:spcPct val="100000"/>
              </a:lnSpc>
              <a:spcBef>
                <a:spcPts val="100"/>
              </a:spcBef>
              <a:buFont typeface="Times New Roman"/>
              <a:buChar char="-"/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dirty="0"/>
              <a:t>копия</a:t>
            </a:r>
            <a:r>
              <a:rPr spc="-50" dirty="0"/>
              <a:t> </a:t>
            </a:r>
            <a:r>
              <a:rPr spc="-10" dirty="0"/>
              <a:t>свидетельства</a:t>
            </a:r>
            <a:r>
              <a:rPr spc="-114" dirty="0"/>
              <a:t> </a:t>
            </a:r>
            <a:r>
              <a:rPr dirty="0"/>
              <a:t>о</a:t>
            </a:r>
            <a:r>
              <a:rPr spc="-50" dirty="0"/>
              <a:t> </a:t>
            </a:r>
            <a:r>
              <a:rPr dirty="0"/>
              <a:t>регистрации</a:t>
            </a:r>
            <a:r>
              <a:rPr spc="-45" dirty="0"/>
              <a:t> </a:t>
            </a:r>
            <a:r>
              <a:rPr spc="-25" dirty="0"/>
              <a:t>ребенка</a:t>
            </a:r>
            <a:r>
              <a:rPr spc="-130" dirty="0"/>
              <a:t> </a:t>
            </a:r>
            <a:r>
              <a:rPr dirty="0"/>
              <a:t>по</a:t>
            </a:r>
            <a:r>
              <a:rPr spc="-25" dirty="0"/>
              <a:t> </a:t>
            </a:r>
            <a:r>
              <a:rPr dirty="0"/>
              <a:t>месту</a:t>
            </a:r>
            <a:r>
              <a:rPr spc="-90" dirty="0"/>
              <a:t> </a:t>
            </a:r>
            <a:r>
              <a:rPr dirty="0"/>
              <a:t>жительства</a:t>
            </a:r>
            <a:r>
              <a:rPr spc="-60" dirty="0"/>
              <a:t> </a:t>
            </a:r>
            <a:r>
              <a:rPr spc="-25" dirty="0"/>
              <a:t>или</a:t>
            </a: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пребывания</a:t>
            </a:r>
            <a:r>
              <a:rPr spc="-75" dirty="0"/>
              <a:t> </a:t>
            </a:r>
            <a:r>
              <a:rPr dirty="0"/>
              <a:t>на</a:t>
            </a:r>
            <a:r>
              <a:rPr spc="-10" dirty="0"/>
              <a:t> закрепленной</a:t>
            </a:r>
            <a:r>
              <a:rPr spc="-70" dirty="0"/>
              <a:t> </a:t>
            </a:r>
            <a:r>
              <a:rPr spc="-10" dirty="0"/>
              <a:t>территории;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pc="-10" dirty="0"/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pc="-20" dirty="0">
                <a:solidFill>
                  <a:srgbClr val="E36C09"/>
                </a:solidFill>
              </a:rPr>
              <a:t>справка</a:t>
            </a:r>
            <a:r>
              <a:rPr spc="-70" dirty="0">
                <a:solidFill>
                  <a:srgbClr val="E36C09"/>
                </a:solidFill>
              </a:rPr>
              <a:t> </a:t>
            </a:r>
            <a:r>
              <a:rPr dirty="0">
                <a:solidFill>
                  <a:srgbClr val="E36C09"/>
                </a:solidFill>
              </a:rPr>
              <a:t>с</a:t>
            </a:r>
            <a:r>
              <a:rPr spc="50" dirty="0">
                <a:solidFill>
                  <a:srgbClr val="E36C09"/>
                </a:solidFill>
              </a:rPr>
              <a:t> </a:t>
            </a:r>
            <a:r>
              <a:rPr dirty="0">
                <a:solidFill>
                  <a:srgbClr val="E36C09"/>
                </a:solidFill>
              </a:rPr>
              <a:t>места</a:t>
            </a:r>
            <a:r>
              <a:rPr spc="-95" dirty="0">
                <a:solidFill>
                  <a:srgbClr val="E36C09"/>
                </a:solidFill>
              </a:rPr>
              <a:t> </a:t>
            </a:r>
            <a:r>
              <a:rPr dirty="0">
                <a:solidFill>
                  <a:srgbClr val="E36C09"/>
                </a:solidFill>
              </a:rPr>
              <a:t>работы</a:t>
            </a:r>
            <a:r>
              <a:rPr spc="-30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родителя;</a:t>
            </a:r>
          </a:p>
          <a:p>
            <a:pPr marL="469900" indent="-457200">
              <a:lnSpc>
                <a:spcPct val="100000"/>
              </a:lnSpc>
              <a:buFont typeface="Times New Roman"/>
              <a:buChar char="-"/>
              <a:tabLst>
                <a:tab pos="469900" algn="l"/>
              </a:tabLst>
            </a:pPr>
            <a:r>
              <a:rPr dirty="0">
                <a:solidFill>
                  <a:srgbClr val="E36C09"/>
                </a:solidFill>
              </a:rPr>
              <a:t>справка</a:t>
            </a:r>
            <a:r>
              <a:rPr spc="-35" dirty="0">
                <a:solidFill>
                  <a:srgbClr val="E36C09"/>
                </a:solidFill>
              </a:rPr>
              <a:t> </a:t>
            </a:r>
            <a:r>
              <a:rPr dirty="0">
                <a:solidFill>
                  <a:srgbClr val="E36C09"/>
                </a:solidFill>
              </a:rPr>
              <a:t>из</a:t>
            </a:r>
            <a:r>
              <a:rPr spc="-25" dirty="0">
                <a:solidFill>
                  <a:srgbClr val="E36C09"/>
                </a:solidFill>
              </a:rPr>
              <a:t> </a:t>
            </a:r>
            <a:r>
              <a:rPr spc="-20" dirty="0">
                <a:solidFill>
                  <a:srgbClr val="E36C09"/>
                </a:solidFill>
              </a:rPr>
              <a:t>военкомата</a:t>
            </a:r>
            <a:r>
              <a:rPr spc="-75" dirty="0">
                <a:solidFill>
                  <a:srgbClr val="E36C09"/>
                </a:solidFill>
              </a:rPr>
              <a:t> </a:t>
            </a:r>
            <a:r>
              <a:rPr dirty="0">
                <a:solidFill>
                  <a:srgbClr val="E36C09"/>
                </a:solidFill>
              </a:rPr>
              <a:t>для</a:t>
            </a:r>
            <a:r>
              <a:rPr spc="-15" dirty="0">
                <a:solidFill>
                  <a:srgbClr val="E36C09"/>
                </a:solidFill>
              </a:rPr>
              <a:t> </a:t>
            </a:r>
            <a:r>
              <a:rPr spc="-10" dirty="0">
                <a:solidFill>
                  <a:srgbClr val="E36C09"/>
                </a:solidFill>
              </a:rPr>
              <a:t>мобилизованных.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597</Words>
  <Application>Microsoft Office PowerPoint</Application>
  <PresentationFormat>Широкоэкранный</PresentationFormat>
  <Paragraphs>125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-apple-system</vt:lpstr>
      <vt:lpstr>Arial</vt:lpstr>
      <vt:lpstr>Arial MT</vt:lpstr>
      <vt:lpstr>Calibri</vt:lpstr>
      <vt:lpstr>Times New Roman</vt:lpstr>
      <vt:lpstr>Office Theme</vt:lpstr>
      <vt:lpstr>Правила приема в 1 класс (2026/2027 учебный год)</vt:lpstr>
      <vt:lpstr>В первый класс принимают детей, которым на 1 сентября текущего года исполнилось 6 лет и 6 месяцев,</vt:lpstr>
      <vt:lpstr>СРОКИ ПРИЕМА ДОКУМЕНТОВ</vt:lpstr>
      <vt:lpstr>Закрепление за микрорайоном</vt:lpstr>
      <vt:lpstr>Кто имеет право на первоочередной и преимущественный прием</vt:lpstr>
      <vt:lpstr>Способы подачи заявления</vt:lpstr>
      <vt:lpstr>Документы для приема детей проживающих на закрепленной территории</vt:lpstr>
      <vt:lpstr>Документы для приема детей, чьи братья и/или сестры являются учащимися лицея</vt:lpstr>
      <vt:lpstr>Документы для приема детей, кто имеет право на первоочередный прием</vt:lpstr>
      <vt:lpstr>Презентация PowerPoint</vt:lpstr>
      <vt:lpstr>1 ЭТАП</vt:lpstr>
      <vt:lpstr>Подача заявления на прием в 1 класс нового учебного года будет открыта</vt:lpstr>
      <vt:lpstr>График работы комиссии по приему документов в 1 класс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приема в 1 класс (2025/2026 учебный год)</dc:title>
  <dc:creator>Admin</dc:creator>
  <cp:lastModifiedBy>Admin</cp:lastModifiedBy>
  <cp:revision>19</cp:revision>
  <cp:lastPrinted>2026-03-26T13:46:43Z</cp:lastPrinted>
  <dcterms:created xsi:type="dcterms:W3CDTF">2025-03-24T12:53:12Z</dcterms:created>
  <dcterms:modified xsi:type="dcterms:W3CDTF">2026-03-26T13:52:50Z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2025-03-24T00:00:00Z</vt:filetime>
  </property>
  <property fmtid="{D5CDD505-2E9C-101B-9397-08002B2CF9AE}" pid="5" name="Producer">
    <vt:lpwstr>www.ilovepdf.com</vt:lpwstr>
  </property>
</Properties>
</file>