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7" r:id="rId1"/>
  </p:sldMasterIdLst>
  <p:notesMasterIdLst>
    <p:notesMasterId r:id="rId38"/>
  </p:notesMasterIdLst>
  <p:sldIdLst>
    <p:sldId id="295" r:id="rId2"/>
    <p:sldId id="314" r:id="rId3"/>
    <p:sldId id="328" r:id="rId4"/>
    <p:sldId id="315" r:id="rId5"/>
    <p:sldId id="330" r:id="rId6"/>
    <p:sldId id="334" r:id="rId7"/>
    <p:sldId id="344" r:id="rId8"/>
    <p:sldId id="339" r:id="rId9"/>
    <p:sldId id="341" r:id="rId10"/>
    <p:sldId id="342" r:id="rId11"/>
    <p:sldId id="335" r:id="rId12"/>
    <p:sldId id="347" r:id="rId13"/>
    <p:sldId id="318" r:id="rId14"/>
    <p:sldId id="368" r:id="rId15"/>
    <p:sldId id="369" r:id="rId16"/>
    <p:sldId id="370" r:id="rId17"/>
    <p:sldId id="371" r:id="rId18"/>
    <p:sldId id="373" r:id="rId19"/>
    <p:sldId id="374" r:id="rId20"/>
    <p:sldId id="320" r:id="rId21"/>
    <p:sldId id="372" r:id="rId22"/>
    <p:sldId id="375" r:id="rId23"/>
    <p:sldId id="353" r:id="rId24"/>
    <p:sldId id="376" r:id="rId25"/>
    <p:sldId id="377" r:id="rId26"/>
    <p:sldId id="378" r:id="rId27"/>
    <p:sldId id="361" r:id="rId28"/>
    <p:sldId id="379" r:id="rId29"/>
    <p:sldId id="357" r:id="rId30"/>
    <p:sldId id="321" r:id="rId31"/>
    <p:sldId id="326" r:id="rId32"/>
    <p:sldId id="380" r:id="rId33"/>
    <p:sldId id="381" r:id="rId34"/>
    <p:sldId id="382" r:id="rId35"/>
    <p:sldId id="383" r:id="rId36"/>
    <p:sldId id="298" r:id="rId37"/>
  </p:sldIdLst>
  <p:sldSz cx="9144000" cy="6858000" type="screen4x3"/>
  <p:notesSz cx="6858000" cy="9144000"/>
  <p:defaultTextStyle>
    <a:defPPr>
      <a:defRPr lang="uk-UA"/>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8EF"/>
    <a:srgbClr val="EF4B32"/>
    <a:srgbClr val="1C1C1C"/>
    <a:srgbClr val="EF4930"/>
    <a:srgbClr val="FF0000"/>
    <a:srgbClr val="CCFF99"/>
    <a:srgbClr val="FF6600"/>
    <a:srgbClr val="CC00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00" autoAdjust="0"/>
    <p:restoredTop sz="94622" autoAdjust="0"/>
  </p:normalViewPr>
  <p:slideViewPr>
    <p:cSldViewPr snapToGrid="0">
      <p:cViewPr varScale="1">
        <p:scale>
          <a:sx n="105" d="100"/>
          <a:sy n="105" d="100"/>
        </p:scale>
        <p:origin x="131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1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D:\&#1041;&#1080;&#1085;&#1086;&#1084;\&#1055;&#1083;&#1072;&#1085;&#1099;\2023\&#1043;&#1088;&#1072;&#1092;&#1080;&#1082;%20&#1103;&#1085;&#1074;&#1072;&#1088;&#1100;%20202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1-7496-4C63-B58F-4A8D9F3BC923}"/>
              </c:ext>
            </c:extLst>
          </c:dPt>
          <c:dPt>
            <c:idx val="1"/>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3-7496-4C63-B58F-4A8D9F3BC923}"/>
              </c:ext>
            </c:extLst>
          </c:dPt>
          <c:dLbls>
            <c:dLbl>
              <c:idx val="0"/>
              <c:layout>
                <c:manualLayout>
                  <c:x val="-0.23315241124152175"/>
                  <c:y val="-0.13701378500634717"/>
                </c:manualLayout>
              </c:layout>
              <c:tx>
                <c:rich>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bg1"/>
                        </a:solidFill>
                        <a:latin typeface="+mn-lt"/>
                        <a:ea typeface="+mn-ea"/>
                        <a:cs typeface="+mn-cs"/>
                      </a:defRPr>
                    </a:pPr>
                    <a:fld id="{FF9D8B1B-4497-4C1C-8179-3F3DFC0E50AC}" type="CATEGORYNAME">
                      <a:rPr lang="ru-RU" smtClean="0"/>
                      <a:pPr>
                        <a:lnSpc>
                          <a:spcPct val="90000"/>
                        </a:lnSpc>
                        <a:defRPr sz="1600" b="1">
                          <a:solidFill>
                            <a:schemeClr val="bg1"/>
                          </a:solidFill>
                        </a:defRPr>
                      </a:pPr>
                      <a:t>[ИМЯ КАТЕГОРИИ]</a:t>
                    </a:fld>
                    <a:r>
                      <a:rPr lang="ru-RU" baseline="0" dirty="0"/>
                      <a:t> </a:t>
                    </a:r>
                  </a:p>
                  <a:p>
                    <a:pPr>
                      <a:lnSpc>
                        <a:spcPct val="90000"/>
                      </a:lnSpc>
                      <a:defRPr sz="1600" b="1">
                        <a:solidFill>
                          <a:schemeClr val="bg1"/>
                        </a:solidFill>
                      </a:defRPr>
                    </a:pPr>
                    <a:fld id="{8AA4512A-72FA-4471-B56B-7E3BC3DBB826}" type="VALUE">
                      <a:rPr lang="ru-RU" sz="2400" baseline="0" smtClean="0"/>
                      <a:pPr>
                        <a:lnSpc>
                          <a:spcPct val="90000"/>
                        </a:lnSpc>
                        <a:defRPr sz="1600" b="1">
                          <a:solidFill>
                            <a:schemeClr val="bg1"/>
                          </a:solidFill>
                        </a:defRPr>
                      </a:pPr>
                      <a:t>[ЗНАЧЕНИЕ]</a:t>
                    </a:fld>
                    <a:endParaRPr lang="ru-RU"/>
                  </a:p>
                </c:rich>
              </c:tx>
              <c:spPr>
                <a:noFill/>
                <a:ln>
                  <a:noFill/>
                </a:ln>
                <a:effectLst/>
              </c:spPr>
              <c:txPr>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bg1"/>
                      </a:solidFill>
                      <a:latin typeface="+mn-lt"/>
                      <a:ea typeface="+mn-ea"/>
                      <a:cs typeface="+mn-cs"/>
                    </a:defRPr>
                  </a:pPr>
                  <a:endParaRPr lang="ru-RU"/>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496-4C63-B58F-4A8D9F3BC923}"/>
                </c:ext>
              </c:extLst>
            </c:dLbl>
            <c:dLbl>
              <c:idx val="1"/>
              <c:layout>
                <c:manualLayout>
                  <c:x val="0.17861267548922896"/>
                  <c:y val="0.12633490473267339"/>
                </c:manualLayout>
              </c:layout>
              <c:tx>
                <c:rich>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tx1">
                            <a:lumMod val="75000"/>
                            <a:lumOff val="25000"/>
                          </a:schemeClr>
                        </a:solidFill>
                        <a:latin typeface="+mn-lt"/>
                        <a:ea typeface="+mn-ea"/>
                        <a:cs typeface="+mn-cs"/>
                      </a:defRPr>
                    </a:pPr>
                    <a:fld id="{90105ABF-2AD9-4A35-8979-AD791CE0228C}" type="CATEGORYNAME">
                      <a:rPr lang="ru-RU" smtClean="0">
                        <a:solidFill>
                          <a:schemeClr val="bg1"/>
                        </a:solidFill>
                      </a:rPr>
                      <a:pPr>
                        <a:lnSpc>
                          <a:spcPct val="90000"/>
                        </a:lnSpc>
                        <a:defRPr sz="1600" b="1"/>
                      </a:pPr>
                      <a:t>[ИМЯ КАТЕГОРИИ]</a:t>
                    </a:fld>
                    <a:r>
                      <a:rPr lang="ru-RU" baseline="0" dirty="0"/>
                      <a:t> </a:t>
                    </a:r>
                  </a:p>
                  <a:p>
                    <a:pPr>
                      <a:lnSpc>
                        <a:spcPct val="90000"/>
                      </a:lnSpc>
                      <a:defRPr sz="1600" b="1"/>
                    </a:pPr>
                    <a:fld id="{C30E0343-FDD3-46AC-9D41-7C28B41875CB}" type="VALUE">
                      <a:rPr lang="ru-RU" sz="2400" baseline="0" smtClean="0">
                        <a:solidFill>
                          <a:schemeClr val="bg1"/>
                        </a:solidFill>
                      </a:rPr>
                      <a:pPr>
                        <a:lnSpc>
                          <a:spcPct val="90000"/>
                        </a:lnSpc>
                        <a:defRPr sz="1600" b="1"/>
                      </a:pPr>
                      <a:t>[ЗНАЧЕНИЕ]</a:t>
                    </a:fld>
                    <a:endParaRPr lang="ru-RU"/>
                  </a:p>
                </c:rich>
              </c:tx>
              <c:spPr>
                <a:noFill/>
                <a:ln>
                  <a:noFill/>
                </a:ln>
                <a:effectLst/>
              </c:spPr>
              <c:txPr>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1"/>
              <c:showSerName val="0"/>
              <c:showPercent val="0"/>
              <c:showBubbleSize val="0"/>
              <c:extLst>
                <c:ext xmlns:c15="http://schemas.microsoft.com/office/drawing/2012/chart" uri="{CE6537A1-D6FC-4f65-9D91-7224C49458BB}">
                  <c15:layout>
                    <c:manualLayout>
                      <c:w val="0.31662948703703409"/>
                      <c:h val="0.36385408037379829"/>
                    </c:manualLayout>
                  </c15:layout>
                  <c15:dlblFieldTable/>
                  <c15:showDataLabelsRange val="0"/>
                </c:ext>
                <c:ext xmlns:c16="http://schemas.microsoft.com/office/drawing/2014/chart" uri="{C3380CC4-5D6E-409C-BE32-E72D297353CC}">
                  <c16:uniqueId val="{00000003-7496-4C63-B58F-4A8D9F3BC92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Лист1!$A$1:$A$2</c:f>
              <c:strCache>
                <c:ptCount val="2"/>
                <c:pt idx="0">
                  <c:v>Обязательная часть</c:v>
                </c:pt>
                <c:pt idx="1">
                  <c:v>Часть, формируемая участниками образовательных отношений</c:v>
                </c:pt>
              </c:strCache>
            </c:strRef>
          </c:cat>
          <c:val>
            <c:numRef>
              <c:f>Лист1!$B$1:$B$2</c:f>
              <c:numCache>
                <c:formatCode>0%</c:formatCode>
                <c:ptCount val="2"/>
                <c:pt idx="0">
                  <c:v>0.6</c:v>
                </c:pt>
                <c:pt idx="1">
                  <c:v>0.4</c:v>
                </c:pt>
              </c:numCache>
            </c:numRef>
          </c:val>
          <c:extLst>
            <c:ext xmlns:c16="http://schemas.microsoft.com/office/drawing/2014/chart" uri="{C3380CC4-5D6E-409C-BE32-E72D297353CC}">
              <c16:uniqueId val="{00000004-7496-4C63-B58F-4A8D9F3BC923}"/>
            </c:ext>
          </c:extLst>
        </c:ser>
        <c:dLbls>
          <c:showLegendKey val="0"/>
          <c:showVal val="1"/>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03C03E78-A2B2-46EE-9BC0-370A5C2C916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cs typeface="Arial" charset="0"/>
              </a:defRPr>
            </a:lvl1pPr>
          </a:lstStyle>
          <a:p>
            <a:pPr>
              <a:defRPr/>
            </a:pPr>
            <a:endParaRPr lang="ru-RU"/>
          </a:p>
        </p:txBody>
      </p:sp>
      <p:sp>
        <p:nvSpPr>
          <p:cNvPr id="3" name="Дата 2">
            <a:extLst>
              <a:ext uri="{FF2B5EF4-FFF2-40B4-BE49-F238E27FC236}">
                <a16:creationId xmlns:a16="http://schemas.microsoft.com/office/drawing/2014/main" id="{53F745FF-4475-46EE-B0C5-CD91B2841A8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cs typeface="Arial" charset="0"/>
              </a:defRPr>
            </a:lvl1pPr>
          </a:lstStyle>
          <a:p>
            <a:pPr>
              <a:defRPr/>
            </a:pPr>
            <a:fld id="{D430FE83-2A63-43C4-996E-B56D0FCB48EA}" type="datetimeFigureOut">
              <a:rPr lang="ru-RU"/>
              <a:pPr>
                <a:defRPr/>
              </a:pPr>
              <a:t>04.06.2024</a:t>
            </a:fld>
            <a:endParaRPr lang="ru-RU"/>
          </a:p>
        </p:txBody>
      </p:sp>
      <p:sp>
        <p:nvSpPr>
          <p:cNvPr id="4" name="Образ слайда 3">
            <a:extLst>
              <a:ext uri="{FF2B5EF4-FFF2-40B4-BE49-F238E27FC236}">
                <a16:creationId xmlns:a16="http://schemas.microsoft.com/office/drawing/2014/main" id="{CE66C27F-9D60-4D3E-9B16-4978F452D4F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16:creationId xmlns:a16="http://schemas.microsoft.com/office/drawing/2014/main" id="{C894014A-0208-4D58-A736-610C50B430A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id="{01E89A56-8E96-4FC8-8165-E39A11F280F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cs typeface="Arial" charset="0"/>
              </a:defRPr>
            </a:lvl1pPr>
          </a:lstStyle>
          <a:p>
            <a:pPr>
              <a:defRPr/>
            </a:pPr>
            <a:endParaRPr lang="ru-RU"/>
          </a:p>
        </p:txBody>
      </p:sp>
      <p:sp>
        <p:nvSpPr>
          <p:cNvPr id="7" name="Номер слайда 6">
            <a:extLst>
              <a:ext uri="{FF2B5EF4-FFF2-40B4-BE49-F238E27FC236}">
                <a16:creationId xmlns:a16="http://schemas.microsoft.com/office/drawing/2014/main" id="{15F416E9-75B9-4923-A9DF-4D70F6A8822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2A288A91-9939-4A93-B1B7-0CC42F06925D}"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a:extLst>
              <a:ext uri="{FF2B5EF4-FFF2-40B4-BE49-F238E27FC236}">
                <a16:creationId xmlns:a16="http://schemas.microsoft.com/office/drawing/2014/main" id="{CF02D103-CA5E-49E8-A93A-53013FCBE7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Заметки 2">
            <a:extLst>
              <a:ext uri="{FF2B5EF4-FFF2-40B4-BE49-F238E27FC236}">
                <a16:creationId xmlns:a16="http://schemas.microsoft.com/office/drawing/2014/main" id="{FFB08E37-1AA6-48EF-9247-4D35ECE2FA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49156" name="Номер слайда 3">
            <a:extLst>
              <a:ext uri="{FF2B5EF4-FFF2-40B4-BE49-F238E27FC236}">
                <a16:creationId xmlns:a16="http://schemas.microsoft.com/office/drawing/2014/main" id="{3F270742-EA3B-4C22-ADF3-8956B35B72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D377E5E-5F3B-4E09-AD89-3A944E4C79BB}" type="slidenum">
              <a:rPr lang="ru-RU" altLang="ru-RU"/>
              <a:pPr/>
              <a:t>7</a:t>
            </a:fld>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a:extLst>
              <a:ext uri="{FF2B5EF4-FFF2-40B4-BE49-F238E27FC236}">
                <a16:creationId xmlns:a16="http://schemas.microsoft.com/office/drawing/2014/main" id="{DEE2047C-B087-45DE-B26D-8446E07C3E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a:extLst>
              <a:ext uri="{FF2B5EF4-FFF2-40B4-BE49-F238E27FC236}">
                <a16:creationId xmlns:a16="http://schemas.microsoft.com/office/drawing/2014/main" id="{CB239E4E-4182-4D23-96C2-C741E6F620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0180" name="Номер слайда 3">
            <a:extLst>
              <a:ext uri="{FF2B5EF4-FFF2-40B4-BE49-F238E27FC236}">
                <a16:creationId xmlns:a16="http://schemas.microsoft.com/office/drawing/2014/main" id="{70C65DE4-0E9A-4061-B18F-9C910421B4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5BECF35-FAA3-4F80-89F6-453744458F9B}" type="slidenum">
              <a:rPr lang="ru-RU" altLang="ru-RU"/>
              <a:pPr/>
              <a:t>8</a:t>
            </a:fld>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9</a:t>
            </a:fld>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Образ слайда 1">
            <a:extLst>
              <a:ext uri="{FF2B5EF4-FFF2-40B4-BE49-F238E27FC236}">
                <a16:creationId xmlns:a16="http://schemas.microsoft.com/office/drawing/2014/main" id="{8B8E7186-62B2-4023-8119-85573291C5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Заметки 2">
            <a:extLst>
              <a:ext uri="{FF2B5EF4-FFF2-40B4-BE49-F238E27FC236}">
                <a16:creationId xmlns:a16="http://schemas.microsoft.com/office/drawing/2014/main" id="{D2E7DF2F-563A-452F-AD02-FC61A23E95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2228" name="Номер слайда 3">
            <a:extLst>
              <a:ext uri="{FF2B5EF4-FFF2-40B4-BE49-F238E27FC236}">
                <a16:creationId xmlns:a16="http://schemas.microsoft.com/office/drawing/2014/main" id="{D3156EAE-4D37-428F-9E15-D6B8153A98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57E73FD-5821-4EF2-AAF9-88D401A1BC78}" type="slidenum">
              <a:rPr lang="ru-RU" altLang="ru-RU"/>
              <a:pPr/>
              <a:t>10</a:t>
            </a:fld>
            <a:endParaRPr lang="ru-RU" alt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a:extLst>
              <a:ext uri="{FF2B5EF4-FFF2-40B4-BE49-F238E27FC236}">
                <a16:creationId xmlns:a16="http://schemas.microsoft.com/office/drawing/2014/main" id="{22FBF0AC-E687-47EA-903C-EF2825DCA6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Заметки 2">
            <a:extLst>
              <a:ext uri="{FF2B5EF4-FFF2-40B4-BE49-F238E27FC236}">
                <a16:creationId xmlns:a16="http://schemas.microsoft.com/office/drawing/2014/main" id="{3ABB5F9C-0CC6-48DF-A94B-EB22CFCB70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4276" name="Номер слайда 3">
            <a:extLst>
              <a:ext uri="{FF2B5EF4-FFF2-40B4-BE49-F238E27FC236}">
                <a16:creationId xmlns:a16="http://schemas.microsoft.com/office/drawing/2014/main" id="{655253DC-98BD-40F6-A2C2-86DA6B1624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0A6A7DC-3067-4169-8BFF-92F2E2300B00}" type="slidenum">
              <a:rPr lang="ru-RU" altLang="ru-RU"/>
              <a:pPr/>
              <a:t>12</a:t>
            </a:fld>
            <a:endParaRPr lang="ru-RU" alt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28</a:t>
            </a:fld>
            <a:endParaRPr lang="ru-RU" altLang="ru-RU"/>
          </a:p>
        </p:txBody>
      </p:sp>
    </p:spTree>
    <p:extLst>
      <p:ext uri="{BB962C8B-B14F-4D97-AF65-F5344CB8AC3E}">
        <p14:creationId xmlns:p14="http://schemas.microsoft.com/office/powerpoint/2010/main" val="2444770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35</a:t>
            </a:fld>
            <a:endParaRPr lang="ru-RU" altLang="ru-RU"/>
          </a:p>
        </p:txBody>
      </p:sp>
    </p:spTree>
    <p:extLst>
      <p:ext uri="{BB962C8B-B14F-4D97-AF65-F5344CB8AC3E}">
        <p14:creationId xmlns:p14="http://schemas.microsoft.com/office/powerpoint/2010/main" val="1454193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F00D7B12-4625-4AC4-8567-0755483B16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8" name="Заголовок 7"/>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1845809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5737E2AE-09EE-4825-A906-2C915E54841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59583546-9E0B-44B1-A904-41F7CA2E9967}"/>
              </a:ext>
            </a:extLst>
          </p:cNvPr>
          <p:cNvSpPr>
            <a:spLocks noGrp="1"/>
          </p:cNvSpPr>
          <p:nvPr>
            <p:ph type="dt" sz="half" idx="10"/>
          </p:nvPr>
        </p:nvSpPr>
        <p:spPr/>
        <p:txBody>
          <a:bodyPr/>
          <a:lstStyle>
            <a:lvl1pPr>
              <a:defRPr/>
            </a:lvl1pPr>
          </a:lstStyle>
          <a:p>
            <a:pPr>
              <a:defRPr/>
            </a:pPr>
            <a:fld id="{944FCAB4-8DBA-4CF0-9570-DC552F38A324}" type="datetime1">
              <a:rPr lang="ru-RU"/>
              <a:pPr>
                <a:defRPr/>
              </a:pPr>
              <a:t>04.06.2024</a:t>
            </a:fld>
            <a:endParaRPr lang="ru-RU"/>
          </a:p>
        </p:txBody>
      </p:sp>
      <p:sp>
        <p:nvSpPr>
          <p:cNvPr id="6" name="Нижний колонтитул 4">
            <a:extLst>
              <a:ext uri="{FF2B5EF4-FFF2-40B4-BE49-F238E27FC236}">
                <a16:creationId xmlns:a16="http://schemas.microsoft.com/office/drawing/2014/main" id="{E23F7349-B473-41FB-BC88-A43F6B52ADB1}"/>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id="{404D6B59-0FC9-4740-8CA9-EA443924F1AA}"/>
              </a:ext>
            </a:extLst>
          </p:cNvPr>
          <p:cNvSpPr>
            <a:spLocks noGrp="1"/>
          </p:cNvSpPr>
          <p:nvPr>
            <p:ph type="sldNum" sz="quarter" idx="12"/>
          </p:nvPr>
        </p:nvSpPr>
        <p:spPr/>
        <p:txBody>
          <a:bodyPr/>
          <a:lstStyle>
            <a:lvl1pPr>
              <a:defRPr/>
            </a:lvl1pPr>
          </a:lstStyle>
          <a:p>
            <a:fld id="{2DBA741A-5E32-463E-A1B4-A8CE7E8C8EFC}" type="slidenum">
              <a:rPr lang="ru-RU" altLang="ru-RU"/>
              <a:pPr/>
              <a:t>‹#›</a:t>
            </a:fld>
            <a:endParaRPr lang="ru-RU" altLang="ru-RU"/>
          </a:p>
        </p:txBody>
      </p:sp>
    </p:spTree>
    <p:extLst>
      <p:ext uri="{BB962C8B-B14F-4D97-AF65-F5344CB8AC3E}">
        <p14:creationId xmlns:p14="http://schemas.microsoft.com/office/powerpoint/2010/main" val="606150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FD455B1F-E437-46A4-B929-A1E7DC16B4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33821C61-54A5-4D79-A437-209FBC46C978}"/>
              </a:ext>
            </a:extLst>
          </p:cNvPr>
          <p:cNvSpPr>
            <a:spLocks noGrp="1"/>
          </p:cNvSpPr>
          <p:nvPr>
            <p:ph type="dt" sz="half" idx="10"/>
          </p:nvPr>
        </p:nvSpPr>
        <p:spPr/>
        <p:txBody>
          <a:bodyPr/>
          <a:lstStyle>
            <a:lvl1pPr>
              <a:defRPr/>
            </a:lvl1pPr>
          </a:lstStyle>
          <a:p>
            <a:pPr>
              <a:defRPr/>
            </a:pPr>
            <a:fld id="{2D82BC22-4A0E-4034-8132-33199B23F008}" type="datetime1">
              <a:rPr lang="ru-RU"/>
              <a:pPr>
                <a:defRPr/>
              </a:pPr>
              <a:t>04.06.2024</a:t>
            </a:fld>
            <a:endParaRPr lang="ru-RU"/>
          </a:p>
        </p:txBody>
      </p:sp>
      <p:sp>
        <p:nvSpPr>
          <p:cNvPr id="6" name="Нижний колонтитул 4">
            <a:extLst>
              <a:ext uri="{FF2B5EF4-FFF2-40B4-BE49-F238E27FC236}">
                <a16:creationId xmlns:a16="http://schemas.microsoft.com/office/drawing/2014/main" id="{17FDF58E-CB93-41EE-976C-9E3109F2AE6A}"/>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id="{CD6A1536-7DAC-4CD7-8F0A-05D12BE8D875}"/>
              </a:ext>
            </a:extLst>
          </p:cNvPr>
          <p:cNvSpPr>
            <a:spLocks noGrp="1"/>
          </p:cNvSpPr>
          <p:nvPr>
            <p:ph type="sldNum" sz="quarter" idx="12"/>
          </p:nvPr>
        </p:nvSpPr>
        <p:spPr/>
        <p:txBody>
          <a:bodyPr/>
          <a:lstStyle>
            <a:lvl1pPr>
              <a:defRPr/>
            </a:lvl1pPr>
          </a:lstStyle>
          <a:p>
            <a:fld id="{FD326DD5-3645-45BC-96DB-4FF6771ABA52}" type="slidenum">
              <a:rPr lang="ru-RU" altLang="ru-RU"/>
              <a:pPr/>
              <a:t>‹#›</a:t>
            </a:fld>
            <a:endParaRPr lang="ru-RU" altLang="ru-RU"/>
          </a:p>
        </p:txBody>
      </p:sp>
    </p:spTree>
    <p:extLst>
      <p:ext uri="{BB962C8B-B14F-4D97-AF65-F5344CB8AC3E}">
        <p14:creationId xmlns:p14="http://schemas.microsoft.com/office/powerpoint/2010/main" val="126066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5AE2E69B-5885-4EE1-85A6-C7A2FD5B59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9A663680-90CD-4D28-81CD-4A1014A0AC65}"/>
              </a:ext>
            </a:extLst>
          </p:cNvPr>
          <p:cNvSpPr>
            <a:spLocks noGrp="1"/>
          </p:cNvSpPr>
          <p:nvPr>
            <p:ph type="dt" sz="half" idx="10"/>
          </p:nvPr>
        </p:nvSpPr>
        <p:spPr/>
        <p:txBody>
          <a:bodyPr/>
          <a:lstStyle>
            <a:lvl1pPr>
              <a:defRPr/>
            </a:lvl1pPr>
          </a:lstStyle>
          <a:p>
            <a:pPr>
              <a:defRPr/>
            </a:pPr>
            <a:fld id="{E369D2B7-4E33-4141-9D78-73D953C4C0C9}" type="datetime1">
              <a:rPr lang="ru-RU"/>
              <a:pPr>
                <a:defRPr/>
              </a:pPr>
              <a:t>04.06.2024</a:t>
            </a:fld>
            <a:endParaRPr lang="ru-RU"/>
          </a:p>
        </p:txBody>
      </p:sp>
      <p:sp>
        <p:nvSpPr>
          <p:cNvPr id="6" name="Нижний колонтитул 4">
            <a:extLst>
              <a:ext uri="{FF2B5EF4-FFF2-40B4-BE49-F238E27FC236}">
                <a16:creationId xmlns:a16="http://schemas.microsoft.com/office/drawing/2014/main" id="{F8EEFCAB-49D7-4115-B7A0-A27EC9412EFC}"/>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id="{1AD5D458-C32E-442C-A3A6-C26C3B567802}"/>
              </a:ext>
            </a:extLst>
          </p:cNvPr>
          <p:cNvSpPr>
            <a:spLocks noGrp="1"/>
          </p:cNvSpPr>
          <p:nvPr>
            <p:ph type="sldNum" sz="quarter" idx="12"/>
          </p:nvPr>
        </p:nvSpPr>
        <p:spPr/>
        <p:txBody>
          <a:bodyPr/>
          <a:lstStyle>
            <a:lvl1pPr>
              <a:defRPr/>
            </a:lvl1pPr>
          </a:lstStyle>
          <a:p>
            <a:fld id="{21951912-15CB-4ED0-95F5-A1FB8117B645}" type="slidenum">
              <a:rPr lang="ru-RU" altLang="ru-RU"/>
              <a:pPr/>
              <a:t>‹#›</a:t>
            </a:fld>
            <a:endParaRPr lang="ru-RU" altLang="ru-RU"/>
          </a:p>
        </p:txBody>
      </p:sp>
    </p:spTree>
    <p:extLst>
      <p:ext uri="{BB962C8B-B14F-4D97-AF65-F5344CB8AC3E}">
        <p14:creationId xmlns:p14="http://schemas.microsoft.com/office/powerpoint/2010/main" val="1599712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F64CC6DD-4183-4224-95E5-593C1F99F9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Дата 3">
            <a:extLst>
              <a:ext uri="{FF2B5EF4-FFF2-40B4-BE49-F238E27FC236}">
                <a16:creationId xmlns:a16="http://schemas.microsoft.com/office/drawing/2014/main" id="{3F6462D5-4821-44A8-8ACE-81DB9B768B6B}"/>
              </a:ext>
            </a:extLst>
          </p:cNvPr>
          <p:cNvSpPr>
            <a:spLocks noGrp="1"/>
          </p:cNvSpPr>
          <p:nvPr>
            <p:ph type="dt" sz="half" idx="10"/>
          </p:nvPr>
        </p:nvSpPr>
        <p:spPr/>
        <p:txBody>
          <a:bodyPr/>
          <a:lstStyle>
            <a:lvl1pPr>
              <a:defRPr/>
            </a:lvl1pPr>
          </a:lstStyle>
          <a:p>
            <a:pPr>
              <a:defRPr/>
            </a:pPr>
            <a:fld id="{58D908C3-7FE3-41BE-970B-F3893054F8C6}" type="datetime1">
              <a:rPr lang="ru-RU"/>
              <a:pPr>
                <a:defRPr/>
              </a:pPr>
              <a:t>04.06.2024</a:t>
            </a:fld>
            <a:endParaRPr lang="ru-RU"/>
          </a:p>
        </p:txBody>
      </p:sp>
      <p:sp>
        <p:nvSpPr>
          <p:cNvPr id="6" name="Нижний колонтитул 4">
            <a:extLst>
              <a:ext uri="{FF2B5EF4-FFF2-40B4-BE49-F238E27FC236}">
                <a16:creationId xmlns:a16="http://schemas.microsoft.com/office/drawing/2014/main" id="{F1853E21-B01B-43CA-A550-59723B262D9A}"/>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id="{065D1822-E519-4768-AA03-4F1836C282B4}"/>
              </a:ext>
            </a:extLst>
          </p:cNvPr>
          <p:cNvSpPr>
            <a:spLocks noGrp="1"/>
          </p:cNvSpPr>
          <p:nvPr>
            <p:ph type="sldNum" sz="quarter" idx="12"/>
          </p:nvPr>
        </p:nvSpPr>
        <p:spPr/>
        <p:txBody>
          <a:bodyPr/>
          <a:lstStyle>
            <a:lvl1pPr>
              <a:defRPr/>
            </a:lvl1pPr>
          </a:lstStyle>
          <a:p>
            <a:fld id="{D070EE4A-DF6A-47FC-B115-6678FA80D4DD}" type="slidenum">
              <a:rPr lang="ru-RU" altLang="ru-RU"/>
              <a:pPr/>
              <a:t>‹#›</a:t>
            </a:fld>
            <a:endParaRPr lang="ru-RU" altLang="ru-RU"/>
          </a:p>
        </p:txBody>
      </p:sp>
    </p:spTree>
    <p:extLst>
      <p:ext uri="{BB962C8B-B14F-4D97-AF65-F5344CB8AC3E}">
        <p14:creationId xmlns:p14="http://schemas.microsoft.com/office/powerpoint/2010/main" val="4243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id="{3276D704-D1B7-4F73-82EF-0AF1CD462B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3">
            <a:extLst>
              <a:ext uri="{FF2B5EF4-FFF2-40B4-BE49-F238E27FC236}">
                <a16:creationId xmlns:a16="http://schemas.microsoft.com/office/drawing/2014/main" id="{FCDD7C07-DB73-463F-89D2-85314B67858B}"/>
              </a:ext>
            </a:extLst>
          </p:cNvPr>
          <p:cNvSpPr>
            <a:spLocks noGrp="1"/>
          </p:cNvSpPr>
          <p:nvPr>
            <p:ph type="dt" sz="half" idx="10"/>
          </p:nvPr>
        </p:nvSpPr>
        <p:spPr/>
        <p:txBody>
          <a:bodyPr/>
          <a:lstStyle>
            <a:lvl1pPr>
              <a:defRPr/>
            </a:lvl1pPr>
          </a:lstStyle>
          <a:p>
            <a:pPr>
              <a:defRPr/>
            </a:pPr>
            <a:fld id="{B603560B-6DAA-4505-9A09-744CC86DA9F3}" type="datetime1">
              <a:rPr lang="ru-RU"/>
              <a:pPr>
                <a:defRPr/>
              </a:pPr>
              <a:t>04.06.2024</a:t>
            </a:fld>
            <a:endParaRPr lang="ru-RU"/>
          </a:p>
        </p:txBody>
      </p:sp>
      <p:sp>
        <p:nvSpPr>
          <p:cNvPr id="7" name="Нижний колонтитул 4">
            <a:extLst>
              <a:ext uri="{FF2B5EF4-FFF2-40B4-BE49-F238E27FC236}">
                <a16:creationId xmlns:a16="http://schemas.microsoft.com/office/drawing/2014/main" id="{E7CFBC65-1398-408F-8209-1733FFA2E7D8}"/>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id="{F042D549-55B4-4603-AE12-BB694423CDAA}"/>
              </a:ext>
            </a:extLst>
          </p:cNvPr>
          <p:cNvSpPr>
            <a:spLocks noGrp="1"/>
          </p:cNvSpPr>
          <p:nvPr>
            <p:ph type="sldNum" sz="quarter" idx="12"/>
          </p:nvPr>
        </p:nvSpPr>
        <p:spPr/>
        <p:txBody>
          <a:bodyPr/>
          <a:lstStyle>
            <a:lvl1pPr>
              <a:defRPr/>
            </a:lvl1pPr>
          </a:lstStyle>
          <a:p>
            <a:fld id="{003C2F57-18FB-4377-A98E-E7780E670938}" type="slidenum">
              <a:rPr lang="ru-RU" altLang="ru-RU"/>
              <a:pPr/>
              <a:t>‹#›</a:t>
            </a:fld>
            <a:endParaRPr lang="ru-RU" altLang="ru-RU"/>
          </a:p>
        </p:txBody>
      </p:sp>
    </p:spTree>
    <p:extLst>
      <p:ext uri="{BB962C8B-B14F-4D97-AF65-F5344CB8AC3E}">
        <p14:creationId xmlns:p14="http://schemas.microsoft.com/office/powerpoint/2010/main" val="2535329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7" name="Рисунок 8" descr="action-obrazovanie.png">
            <a:extLst>
              <a:ext uri="{FF2B5EF4-FFF2-40B4-BE49-F238E27FC236}">
                <a16:creationId xmlns:a16="http://schemas.microsoft.com/office/drawing/2014/main" id="{ED8C3AA4-F5A5-4A74-A5D2-6AC95BDBD4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8" name="Дата 3">
            <a:extLst>
              <a:ext uri="{FF2B5EF4-FFF2-40B4-BE49-F238E27FC236}">
                <a16:creationId xmlns:a16="http://schemas.microsoft.com/office/drawing/2014/main" id="{B1E30FFA-507F-4879-AD1F-08352B15497B}"/>
              </a:ext>
            </a:extLst>
          </p:cNvPr>
          <p:cNvSpPr>
            <a:spLocks noGrp="1"/>
          </p:cNvSpPr>
          <p:nvPr>
            <p:ph type="dt" sz="half" idx="10"/>
          </p:nvPr>
        </p:nvSpPr>
        <p:spPr/>
        <p:txBody>
          <a:bodyPr/>
          <a:lstStyle>
            <a:lvl1pPr>
              <a:defRPr/>
            </a:lvl1pPr>
          </a:lstStyle>
          <a:p>
            <a:pPr>
              <a:defRPr/>
            </a:pPr>
            <a:fld id="{6E70E952-D8E3-40AE-ACBC-BB4FF467511D}" type="datetime1">
              <a:rPr lang="ru-RU"/>
              <a:pPr>
                <a:defRPr/>
              </a:pPr>
              <a:t>04.06.2024</a:t>
            </a:fld>
            <a:endParaRPr lang="ru-RU"/>
          </a:p>
        </p:txBody>
      </p:sp>
      <p:sp>
        <p:nvSpPr>
          <p:cNvPr id="9" name="Нижний колонтитул 4">
            <a:extLst>
              <a:ext uri="{FF2B5EF4-FFF2-40B4-BE49-F238E27FC236}">
                <a16:creationId xmlns:a16="http://schemas.microsoft.com/office/drawing/2014/main" id="{E7958AF8-0310-43AC-9C70-99E39CF41594}"/>
              </a:ext>
            </a:extLst>
          </p:cNvPr>
          <p:cNvSpPr>
            <a:spLocks noGrp="1"/>
          </p:cNvSpPr>
          <p:nvPr>
            <p:ph type="ftr" sz="quarter" idx="11"/>
          </p:nvPr>
        </p:nvSpPr>
        <p:spPr/>
        <p:txBody>
          <a:bodyPr/>
          <a:lstStyle>
            <a:lvl1pPr>
              <a:defRPr/>
            </a:lvl1pPr>
          </a:lstStyle>
          <a:p>
            <a:pPr>
              <a:defRPr/>
            </a:pPr>
            <a:r>
              <a:rPr lang="ru-RU"/>
              <a:t>лого</a:t>
            </a:r>
          </a:p>
        </p:txBody>
      </p:sp>
      <p:sp>
        <p:nvSpPr>
          <p:cNvPr id="10" name="Номер слайда 5">
            <a:extLst>
              <a:ext uri="{FF2B5EF4-FFF2-40B4-BE49-F238E27FC236}">
                <a16:creationId xmlns:a16="http://schemas.microsoft.com/office/drawing/2014/main" id="{BD915926-819D-4115-9D64-74428AC0A466}"/>
              </a:ext>
            </a:extLst>
          </p:cNvPr>
          <p:cNvSpPr>
            <a:spLocks noGrp="1"/>
          </p:cNvSpPr>
          <p:nvPr>
            <p:ph type="sldNum" sz="quarter" idx="12"/>
          </p:nvPr>
        </p:nvSpPr>
        <p:spPr/>
        <p:txBody>
          <a:bodyPr/>
          <a:lstStyle>
            <a:lvl1pPr>
              <a:defRPr/>
            </a:lvl1pPr>
          </a:lstStyle>
          <a:p>
            <a:fld id="{48A279C8-E340-4820-BE16-03DA6DB053B4}" type="slidenum">
              <a:rPr lang="ru-RU" altLang="ru-RU"/>
              <a:pPr/>
              <a:t>‹#›</a:t>
            </a:fld>
            <a:endParaRPr lang="ru-RU" altLang="ru-RU"/>
          </a:p>
        </p:txBody>
      </p:sp>
    </p:spTree>
    <p:extLst>
      <p:ext uri="{BB962C8B-B14F-4D97-AF65-F5344CB8AC3E}">
        <p14:creationId xmlns:p14="http://schemas.microsoft.com/office/powerpoint/2010/main" val="4185700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pic>
        <p:nvPicPr>
          <p:cNvPr id="3" name="Рисунок 8" descr="action-obrazovanie.png">
            <a:extLst>
              <a:ext uri="{FF2B5EF4-FFF2-40B4-BE49-F238E27FC236}">
                <a16:creationId xmlns:a16="http://schemas.microsoft.com/office/drawing/2014/main" id="{5FE24F7F-19D2-402B-A359-0DD774E5D0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4" name="Дата 3">
            <a:extLst>
              <a:ext uri="{FF2B5EF4-FFF2-40B4-BE49-F238E27FC236}">
                <a16:creationId xmlns:a16="http://schemas.microsoft.com/office/drawing/2014/main" id="{783714A4-8D3E-4DB9-8BA7-EBE04B2D29DA}"/>
              </a:ext>
            </a:extLst>
          </p:cNvPr>
          <p:cNvSpPr>
            <a:spLocks noGrp="1"/>
          </p:cNvSpPr>
          <p:nvPr>
            <p:ph type="dt" sz="half" idx="10"/>
          </p:nvPr>
        </p:nvSpPr>
        <p:spPr/>
        <p:txBody>
          <a:bodyPr/>
          <a:lstStyle>
            <a:lvl1pPr>
              <a:defRPr/>
            </a:lvl1pPr>
          </a:lstStyle>
          <a:p>
            <a:pPr>
              <a:defRPr/>
            </a:pPr>
            <a:fld id="{1CEB06EF-58DB-4129-8106-09447140697F}" type="datetime1">
              <a:rPr lang="ru-RU"/>
              <a:pPr>
                <a:defRPr/>
              </a:pPr>
              <a:t>04.06.2024</a:t>
            </a:fld>
            <a:endParaRPr lang="ru-RU"/>
          </a:p>
        </p:txBody>
      </p:sp>
      <p:sp>
        <p:nvSpPr>
          <p:cNvPr id="5" name="Нижний колонтитул 4">
            <a:extLst>
              <a:ext uri="{FF2B5EF4-FFF2-40B4-BE49-F238E27FC236}">
                <a16:creationId xmlns:a16="http://schemas.microsoft.com/office/drawing/2014/main" id="{8E0D00B8-C2CC-49E4-A18D-FA3F212390FD}"/>
              </a:ext>
            </a:extLst>
          </p:cNvPr>
          <p:cNvSpPr>
            <a:spLocks noGrp="1"/>
          </p:cNvSpPr>
          <p:nvPr>
            <p:ph type="ftr" sz="quarter" idx="11"/>
          </p:nvPr>
        </p:nvSpPr>
        <p:spPr/>
        <p:txBody>
          <a:bodyPr/>
          <a:lstStyle>
            <a:lvl1pPr>
              <a:defRPr/>
            </a:lvl1pPr>
          </a:lstStyle>
          <a:p>
            <a:pPr>
              <a:defRPr/>
            </a:pPr>
            <a:r>
              <a:rPr lang="ru-RU"/>
              <a:t>лого</a:t>
            </a:r>
          </a:p>
        </p:txBody>
      </p:sp>
      <p:sp>
        <p:nvSpPr>
          <p:cNvPr id="6" name="Номер слайда 5">
            <a:extLst>
              <a:ext uri="{FF2B5EF4-FFF2-40B4-BE49-F238E27FC236}">
                <a16:creationId xmlns:a16="http://schemas.microsoft.com/office/drawing/2014/main" id="{DF044CC0-951B-4821-AF7A-98C70D6DC8EE}"/>
              </a:ext>
            </a:extLst>
          </p:cNvPr>
          <p:cNvSpPr>
            <a:spLocks noGrp="1"/>
          </p:cNvSpPr>
          <p:nvPr>
            <p:ph type="sldNum" sz="quarter" idx="12"/>
          </p:nvPr>
        </p:nvSpPr>
        <p:spPr/>
        <p:txBody>
          <a:bodyPr/>
          <a:lstStyle>
            <a:lvl1pPr>
              <a:defRPr/>
            </a:lvl1pPr>
          </a:lstStyle>
          <a:p>
            <a:fld id="{00FF458F-26AB-4A1A-8CAE-E76385536278}" type="slidenum">
              <a:rPr lang="ru-RU" altLang="ru-RU"/>
              <a:pPr/>
              <a:t>‹#›</a:t>
            </a:fld>
            <a:endParaRPr lang="ru-RU" altLang="ru-RU"/>
          </a:p>
        </p:txBody>
      </p:sp>
    </p:spTree>
    <p:extLst>
      <p:ext uri="{BB962C8B-B14F-4D97-AF65-F5344CB8AC3E}">
        <p14:creationId xmlns:p14="http://schemas.microsoft.com/office/powerpoint/2010/main" val="255654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pic>
        <p:nvPicPr>
          <p:cNvPr id="2" name="Рисунок 8" descr="action-obrazovanie.png">
            <a:extLst>
              <a:ext uri="{FF2B5EF4-FFF2-40B4-BE49-F238E27FC236}">
                <a16:creationId xmlns:a16="http://schemas.microsoft.com/office/drawing/2014/main" id="{A9C2A7D3-2AC7-475E-8B83-93F285340E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Дата 3">
            <a:extLst>
              <a:ext uri="{FF2B5EF4-FFF2-40B4-BE49-F238E27FC236}">
                <a16:creationId xmlns:a16="http://schemas.microsoft.com/office/drawing/2014/main" id="{EBF6C7DE-F863-450E-83B8-0E2ADBBC8148}"/>
              </a:ext>
            </a:extLst>
          </p:cNvPr>
          <p:cNvSpPr>
            <a:spLocks noGrp="1"/>
          </p:cNvSpPr>
          <p:nvPr>
            <p:ph type="dt" sz="half" idx="10"/>
          </p:nvPr>
        </p:nvSpPr>
        <p:spPr/>
        <p:txBody>
          <a:bodyPr/>
          <a:lstStyle>
            <a:lvl1pPr>
              <a:defRPr/>
            </a:lvl1pPr>
          </a:lstStyle>
          <a:p>
            <a:pPr>
              <a:defRPr/>
            </a:pPr>
            <a:fld id="{FBB385BD-B334-4AEF-9A25-F180E340DC71}" type="datetime1">
              <a:rPr lang="ru-RU"/>
              <a:pPr>
                <a:defRPr/>
              </a:pPr>
              <a:t>04.06.2024</a:t>
            </a:fld>
            <a:endParaRPr lang="ru-RU"/>
          </a:p>
        </p:txBody>
      </p:sp>
      <p:sp>
        <p:nvSpPr>
          <p:cNvPr id="4" name="Нижний колонтитул 4">
            <a:extLst>
              <a:ext uri="{FF2B5EF4-FFF2-40B4-BE49-F238E27FC236}">
                <a16:creationId xmlns:a16="http://schemas.microsoft.com/office/drawing/2014/main" id="{38EE7717-5A1F-4749-9122-7F701648F099}"/>
              </a:ext>
            </a:extLst>
          </p:cNvPr>
          <p:cNvSpPr>
            <a:spLocks noGrp="1"/>
          </p:cNvSpPr>
          <p:nvPr>
            <p:ph type="ftr" sz="quarter" idx="11"/>
          </p:nvPr>
        </p:nvSpPr>
        <p:spPr/>
        <p:txBody>
          <a:bodyPr/>
          <a:lstStyle>
            <a:lvl1pPr>
              <a:defRPr/>
            </a:lvl1pPr>
          </a:lstStyle>
          <a:p>
            <a:pPr>
              <a:defRPr/>
            </a:pPr>
            <a:r>
              <a:rPr lang="ru-RU"/>
              <a:t>лого</a:t>
            </a:r>
          </a:p>
        </p:txBody>
      </p:sp>
      <p:sp>
        <p:nvSpPr>
          <p:cNvPr id="5" name="Номер слайда 5">
            <a:extLst>
              <a:ext uri="{FF2B5EF4-FFF2-40B4-BE49-F238E27FC236}">
                <a16:creationId xmlns:a16="http://schemas.microsoft.com/office/drawing/2014/main" id="{61C22BC1-AEC5-427B-86C2-4AC7BF96BDC0}"/>
              </a:ext>
            </a:extLst>
          </p:cNvPr>
          <p:cNvSpPr>
            <a:spLocks noGrp="1"/>
          </p:cNvSpPr>
          <p:nvPr>
            <p:ph type="sldNum" sz="quarter" idx="12"/>
          </p:nvPr>
        </p:nvSpPr>
        <p:spPr/>
        <p:txBody>
          <a:bodyPr/>
          <a:lstStyle>
            <a:lvl1pPr>
              <a:defRPr/>
            </a:lvl1pPr>
          </a:lstStyle>
          <a:p>
            <a:fld id="{BE5E96C8-ABA2-43EC-9752-B06FABACA69D}" type="slidenum">
              <a:rPr lang="ru-RU" altLang="ru-RU"/>
              <a:pPr/>
              <a:t>‹#›</a:t>
            </a:fld>
            <a:endParaRPr lang="ru-RU" altLang="ru-RU"/>
          </a:p>
        </p:txBody>
      </p:sp>
    </p:spTree>
    <p:extLst>
      <p:ext uri="{BB962C8B-B14F-4D97-AF65-F5344CB8AC3E}">
        <p14:creationId xmlns:p14="http://schemas.microsoft.com/office/powerpoint/2010/main" val="510198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id="{BA4E5020-CE76-44D7-8CBF-382FB20375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457208" y="273049"/>
            <a:ext cx="3008313" cy="1162051"/>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Дата 3">
            <a:extLst>
              <a:ext uri="{FF2B5EF4-FFF2-40B4-BE49-F238E27FC236}">
                <a16:creationId xmlns:a16="http://schemas.microsoft.com/office/drawing/2014/main" id="{D0ED0CB1-065C-472B-A2BE-6B441EE5F5F5}"/>
              </a:ext>
            </a:extLst>
          </p:cNvPr>
          <p:cNvSpPr>
            <a:spLocks noGrp="1"/>
          </p:cNvSpPr>
          <p:nvPr>
            <p:ph type="dt" sz="half" idx="10"/>
          </p:nvPr>
        </p:nvSpPr>
        <p:spPr/>
        <p:txBody>
          <a:bodyPr/>
          <a:lstStyle>
            <a:lvl1pPr>
              <a:defRPr/>
            </a:lvl1pPr>
          </a:lstStyle>
          <a:p>
            <a:pPr>
              <a:defRPr/>
            </a:pPr>
            <a:fld id="{0ED953E1-B7E2-4FE2-AD9D-727886A03D02}" type="datetime1">
              <a:rPr lang="ru-RU"/>
              <a:pPr>
                <a:defRPr/>
              </a:pPr>
              <a:t>04.06.2024</a:t>
            </a:fld>
            <a:endParaRPr lang="ru-RU"/>
          </a:p>
        </p:txBody>
      </p:sp>
      <p:sp>
        <p:nvSpPr>
          <p:cNvPr id="7" name="Нижний колонтитул 4">
            <a:extLst>
              <a:ext uri="{FF2B5EF4-FFF2-40B4-BE49-F238E27FC236}">
                <a16:creationId xmlns:a16="http://schemas.microsoft.com/office/drawing/2014/main" id="{9580883B-980D-4F1F-8E0E-19446DE1A09E}"/>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id="{19DC87FA-66FA-46BD-AD92-1CFA2C9CC758}"/>
              </a:ext>
            </a:extLst>
          </p:cNvPr>
          <p:cNvSpPr>
            <a:spLocks noGrp="1"/>
          </p:cNvSpPr>
          <p:nvPr>
            <p:ph type="sldNum" sz="quarter" idx="12"/>
          </p:nvPr>
        </p:nvSpPr>
        <p:spPr/>
        <p:txBody>
          <a:bodyPr/>
          <a:lstStyle>
            <a:lvl1pPr>
              <a:defRPr/>
            </a:lvl1pPr>
          </a:lstStyle>
          <a:p>
            <a:fld id="{014199A3-08AC-4C75-BBEA-D72D8D1EBAAE}" type="slidenum">
              <a:rPr lang="ru-RU" altLang="ru-RU"/>
              <a:pPr/>
              <a:t>‹#›</a:t>
            </a:fld>
            <a:endParaRPr lang="ru-RU" altLang="ru-RU"/>
          </a:p>
        </p:txBody>
      </p:sp>
    </p:spTree>
    <p:extLst>
      <p:ext uri="{BB962C8B-B14F-4D97-AF65-F5344CB8AC3E}">
        <p14:creationId xmlns:p14="http://schemas.microsoft.com/office/powerpoint/2010/main" val="3899271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id="{8C70C657-B6B3-4D6D-8E5C-227A5C6AA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1792288" y="4800601"/>
            <a:ext cx="5486400" cy="566739"/>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4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Дата 3">
            <a:extLst>
              <a:ext uri="{FF2B5EF4-FFF2-40B4-BE49-F238E27FC236}">
                <a16:creationId xmlns:a16="http://schemas.microsoft.com/office/drawing/2014/main" id="{EBE9C755-A2C5-4039-98B8-6D924B28CC8F}"/>
              </a:ext>
            </a:extLst>
          </p:cNvPr>
          <p:cNvSpPr>
            <a:spLocks noGrp="1"/>
          </p:cNvSpPr>
          <p:nvPr>
            <p:ph type="dt" sz="half" idx="10"/>
          </p:nvPr>
        </p:nvSpPr>
        <p:spPr/>
        <p:txBody>
          <a:bodyPr/>
          <a:lstStyle>
            <a:lvl1pPr>
              <a:defRPr/>
            </a:lvl1pPr>
          </a:lstStyle>
          <a:p>
            <a:pPr>
              <a:defRPr/>
            </a:pPr>
            <a:fld id="{F98E2ABA-4456-4D63-8309-AE6AD716432C}" type="datetime1">
              <a:rPr lang="ru-RU"/>
              <a:pPr>
                <a:defRPr/>
              </a:pPr>
              <a:t>04.06.2024</a:t>
            </a:fld>
            <a:endParaRPr lang="ru-RU"/>
          </a:p>
        </p:txBody>
      </p:sp>
      <p:sp>
        <p:nvSpPr>
          <p:cNvPr id="7" name="Нижний колонтитул 4">
            <a:extLst>
              <a:ext uri="{FF2B5EF4-FFF2-40B4-BE49-F238E27FC236}">
                <a16:creationId xmlns:a16="http://schemas.microsoft.com/office/drawing/2014/main" id="{995CE711-9E5B-4438-AB13-760292122358}"/>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id="{2AF6EB2A-0901-4246-91E5-6829BF11A00D}"/>
              </a:ext>
            </a:extLst>
          </p:cNvPr>
          <p:cNvSpPr>
            <a:spLocks noGrp="1"/>
          </p:cNvSpPr>
          <p:nvPr>
            <p:ph type="sldNum" sz="quarter" idx="12"/>
          </p:nvPr>
        </p:nvSpPr>
        <p:spPr/>
        <p:txBody>
          <a:bodyPr/>
          <a:lstStyle>
            <a:lvl1pPr>
              <a:defRPr/>
            </a:lvl1pPr>
          </a:lstStyle>
          <a:p>
            <a:fld id="{ABB71B14-4A39-47E4-9945-39C5B565E96B}" type="slidenum">
              <a:rPr lang="ru-RU" altLang="ru-RU"/>
              <a:pPr/>
              <a:t>‹#›</a:t>
            </a:fld>
            <a:endParaRPr lang="ru-RU" altLang="ru-RU"/>
          </a:p>
        </p:txBody>
      </p:sp>
    </p:spTree>
    <p:extLst>
      <p:ext uri="{BB962C8B-B14F-4D97-AF65-F5344CB8AC3E}">
        <p14:creationId xmlns:p14="http://schemas.microsoft.com/office/powerpoint/2010/main" val="94347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7CC60ABF-F243-48C8-B813-9748836E34C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a:extLst>
              <a:ext uri="{FF2B5EF4-FFF2-40B4-BE49-F238E27FC236}">
                <a16:creationId xmlns:a16="http://schemas.microsoft.com/office/drawing/2014/main" id="{DF5D5616-A578-4E82-BFB1-168558273D8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a:extLst>
              <a:ext uri="{FF2B5EF4-FFF2-40B4-BE49-F238E27FC236}">
                <a16:creationId xmlns:a16="http://schemas.microsoft.com/office/drawing/2014/main" id="{2E94D793-0643-4D5B-A3AF-8284227AAE3E}"/>
              </a:ext>
            </a:extLst>
          </p:cNvPr>
          <p:cNvSpPr>
            <a:spLocks noGrp="1"/>
          </p:cNvSpPr>
          <p:nvPr>
            <p:ph type="dt" sz="half" idx="2"/>
          </p:nvPr>
        </p:nvSpPr>
        <p:spPr>
          <a:xfrm>
            <a:off x="457200" y="6356350"/>
            <a:ext cx="2133600" cy="366713"/>
          </a:xfrm>
          <a:prstGeom prst="rect">
            <a:avLst/>
          </a:prstGeom>
        </p:spPr>
        <p:txBody>
          <a:bodyPr vert="horz" lIns="91440" tIns="45720" rIns="91440" bIns="45720" rtlCol="0" anchor="ctr"/>
          <a:lstStyle>
            <a:lvl1pPr algn="l" eaLnBrk="0" hangingPunct="0">
              <a:defRPr sz="1200">
                <a:solidFill>
                  <a:schemeClr val="tx1">
                    <a:tint val="75000"/>
                  </a:schemeClr>
                </a:solidFill>
                <a:cs typeface="Arial" charset="0"/>
              </a:defRPr>
            </a:lvl1pPr>
          </a:lstStyle>
          <a:p>
            <a:pPr>
              <a:defRPr/>
            </a:pPr>
            <a:fld id="{365ABDB5-3BFD-4B7B-93C9-5FFFC0D7C54B}" type="datetime1">
              <a:rPr lang="ru-RU"/>
              <a:pPr>
                <a:defRPr/>
              </a:pPr>
              <a:t>04.06.2024</a:t>
            </a:fld>
            <a:endParaRPr lang="ru-RU"/>
          </a:p>
        </p:txBody>
      </p:sp>
      <p:sp>
        <p:nvSpPr>
          <p:cNvPr id="5" name="Нижний колонтитул 4">
            <a:extLst>
              <a:ext uri="{FF2B5EF4-FFF2-40B4-BE49-F238E27FC236}">
                <a16:creationId xmlns:a16="http://schemas.microsoft.com/office/drawing/2014/main" id="{D1D7E2E7-E24A-416B-B88B-64591543694C}"/>
              </a:ext>
            </a:extLst>
          </p:cNvPr>
          <p:cNvSpPr>
            <a:spLocks noGrp="1"/>
          </p:cNvSpPr>
          <p:nvPr>
            <p:ph type="ftr" sz="quarter" idx="3"/>
          </p:nvPr>
        </p:nvSpPr>
        <p:spPr>
          <a:xfrm>
            <a:off x="3124200" y="6356350"/>
            <a:ext cx="2895600" cy="366713"/>
          </a:xfrm>
          <a:prstGeom prst="rect">
            <a:avLst/>
          </a:prstGeom>
        </p:spPr>
        <p:txBody>
          <a:bodyPr vert="horz" lIns="91440" tIns="45720" rIns="91440" bIns="45720" rtlCol="0" anchor="ctr"/>
          <a:lstStyle>
            <a:lvl1pPr algn="ctr" eaLnBrk="0" hangingPunct="0">
              <a:defRPr sz="1200">
                <a:solidFill>
                  <a:schemeClr val="tx1">
                    <a:tint val="75000"/>
                  </a:schemeClr>
                </a:solidFill>
                <a:cs typeface="Arial" charset="0"/>
              </a:defRPr>
            </a:lvl1pPr>
          </a:lstStyle>
          <a:p>
            <a:pPr>
              <a:defRPr/>
            </a:pPr>
            <a:r>
              <a:rPr lang="ru-RU"/>
              <a:t>лого</a:t>
            </a:r>
          </a:p>
        </p:txBody>
      </p:sp>
      <p:sp>
        <p:nvSpPr>
          <p:cNvPr id="6" name="Номер слайда 5">
            <a:extLst>
              <a:ext uri="{FF2B5EF4-FFF2-40B4-BE49-F238E27FC236}">
                <a16:creationId xmlns:a16="http://schemas.microsoft.com/office/drawing/2014/main" id="{389DCABF-F217-4B00-B325-E5F265094F00}"/>
              </a:ext>
            </a:extLst>
          </p:cNvPr>
          <p:cNvSpPr>
            <a:spLocks noGrp="1"/>
          </p:cNvSpPr>
          <p:nvPr>
            <p:ph type="sldNum" sz="quarter" idx="4"/>
          </p:nvPr>
        </p:nvSpPr>
        <p:spPr>
          <a:xfrm>
            <a:off x="6553200" y="6356350"/>
            <a:ext cx="2133600" cy="366713"/>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a:solidFill>
                  <a:srgbClr val="898989"/>
                </a:solidFill>
              </a:defRPr>
            </a:lvl1pPr>
          </a:lstStyle>
          <a:p>
            <a:fld id="{E9618145-050A-493A-AEA8-EFDCAC0973A7}" type="slidenum">
              <a:rPr lang="ru-RU" altLang="ru-RU"/>
              <a:pPr/>
              <a:t>‹#›</a:t>
            </a:fld>
            <a:endParaRPr lang="ru-RU" altLang="ru-RU"/>
          </a:p>
        </p:txBody>
      </p:sp>
      <p:pic>
        <p:nvPicPr>
          <p:cNvPr id="1031" name="Рисунок 8" descr="action-obrazovanie.png">
            <a:extLst>
              <a:ext uri="{FF2B5EF4-FFF2-40B4-BE49-F238E27FC236}">
                <a16:creationId xmlns:a16="http://schemas.microsoft.com/office/drawing/2014/main" id="{A5B54863-4087-4265-90D9-A5AE70CBA79F}"/>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88" r:id="rId1"/>
    <p:sldLayoutId id="2147484589" r:id="rId2"/>
    <p:sldLayoutId id="2147484590" r:id="rId3"/>
    <p:sldLayoutId id="2147484591" r:id="rId4"/>
    <p:sldLayoutId id="2147484592" r:id="rId5"/>
    <p:sldLayoutId id="2147484593" r:id="rId6"/>
    <p:sldLayoutId id="2147484594" r:id="rId7"/>
    <p:sldLayoutId id="2147484595" r:id="rId8"/>
    <p:sldLayoutId id="2147484596" r:id="rId9"/>
    <p:sldLayoutId id="2147484597" r:id="rId10"/>
    <p:sldLayoutId id="2147484598"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t.me/vsouzesdetstvom" TargetMode="Externa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mailto:OSkorolupova@prosv.r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3BD46EC-3E8D-41DE-B2EA-8957FD33C543}"/>
              </a:ext>
            </a:extLst>
          </p:cNvPr>
          <p:cNvSpPr txBox="1">
            <a:spLocks noChangeArrowheads="1"/>
          </p:cNvSpPr>
          <p:nvPr/>
        </p:nvSpPr>
        <p:spPr bwMode="auto">
          <a:xfrm>
            <a:off x="304800" y="935038"/>
            <a:ext cx="8085138"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15000"/>
              </a:lnSpc>
            </a:pPr>
            <a:endParaRPr lang="en-US" altLang="ru-RU" sz="4000" b="1"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eaLnBrk="1" hangingPunct="1">
              <a:lnSpc>
                <a:spcPct val="115000"/>
              </a:lnSpc>
            </a:pPr>
            <a:endParaRPr lang="en-US" altLang="ru-RU" sz="4000" b="1"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eaLnBrk="1" hangingPunct="1">
              <a:lnSpc>
                <a:spcPct val="115000"/>
              </a:lnSpc>
            </a:pPr>
            <a:r>
              <a:rPr lang="ru-RU" altLang="ru-RU" sz="4000" b="1" dirty="0">
                <a:solidFill>
                  <a:srgbClr val="000000"/>
                </a:solidFill>
                <a:ea typeface="Calibri" panose="020F0502020204030204" pitchFamily="34" charset="0"/>
                <a:cs typeface="Times New Roman" panose="02020603050405020304" pitchFamily="18" charset="0"/>
              </a:rPr>
              <a:t>Вебинар </a:t>
            </a:r>
          </a:p>
          <a:p>
            <a:pPr eaLnBrk="1" hangingPunct="1">
              <a:lnSpc>
                <a:spcPct val="115000"/>
              </a:lnSpc>
            </a:pPr>
            <a:r>
              <a:rPr lang="ru-RU" altLang="ru-RU" sz="2800" b="1" dirty="0">
                <a:solidFill>
                  <a:srgbClr val="000000"/>
                </a:solidFill>
                <a:ea typeface="Calibri" panose="020F0502020204030204" pitchFamily="34" charset="0"/>
                <a:cs typeface="Times New Roman" panose="02020603050405020304" pitchFamily="18" charset="0"/>
              </a:rPr>
              <a:t>«</a:t>
            </a:r>
            <a:r>
              <a:rPr lang="ru-RU" altLang="ru-RU" sz="2800" b="1" dirty="0">
                <a:ea typeface="Calibri" panose="020F0502020204030204" pitchFamily="34" charset="0"/>
                <a:cs typeface="Times New Roman" panose="02020603050405020304" pitchFamily="18" charset="0"/>
              </a:rPr>
              <a:t>Федеральная образовательная программа дошкольного образования: дорожная карта внедрения в образовательный процесс ДОО»</a:t>
            </a:r>
            <a:endParaRPr lang="ru-RU" altLang="ru-RU" sz="1200" dirty="0">
              <a:solidFill>
                <a:srgbClr val="000000"/>
              </a:solidFill>
              <a:ea typeface="Calibri" panose="020F0502020204030204" pitchFamily="34" charset="0"/>
              <a:cs typeface="Times New Roman" panose="02020603050405020304" pitchFamily="18" charset="0"/>
            </a:endParaRPr>
          </a:p>
          <a:p>
            <a:pPr eaLnBrk="1" hangingPunct="1">
              <a:lnSpc>
                <a:spcPct val="115000"/>
              </a:lnSpc>
            </a:pPr>
            <a:r>
              <a:rPr lang="ru-RU" altLang="ru-RU" sz="4000" b="1" dirty="0">
                <a:solidFill>
                  <a:srgbClr val="FF0000"/>
                </a:solidFill>
                <a:ea typeface="Calibri" panose="020F0502020204030204" pitchFamily="34" charset="0"/>
                <a:cs typeface="Times New Roman" panose="02020603050405020304" pitchFamily="18" charset="0"/>
              </a:rPr>
              <a:t> </a:t>
            </a:r>
            <a:endParaRPr lang="en-US" altLang="ru-RU" sz="4000" b="1" dirty="0">
              <a:solidFill>
                <a:srgbClr val="FF0000"/>
              </a:solidFill>
              <a:ea typeface="Calibri" panose="020F0502020204030204" pitchFamily="34" charset="0"/>
              <a:cs typeface="Times New Roman" panose="02020603050405020304" pitchFamily="18" charset="0"/>
            </a:endParaRPr>
          </a:p>
          <a:p>
            <a:pPr eaLnBrk="1" hangingPunct="1">
              <a:lnSpc>
                <a:spcPct val="115000"/>
              </a:lnSpc>
            </a:pPr>
            <a:br>
              <a:rPr lang="ru-RU" altLang="ru-RU" sz="2800" dirty="0">
                <a:solidFill>
                  <a:srgbClr val="000000"/>
                </a:solidFill>
                <a:ea typeface="Calibri" panose="020F0502020204030204" pitchFamily="34" charset="0"/>
                <a:cs typeface="Times New Roman" panose="02020603050405020304" pitchFamily="18" charset="0"/>
              </a:rPr>
            </a:br>
            <a:endParaRPr lang="ru-RU" altLang="ru-RU" sz="2800" b="1" dirty="0">
              <a:solidFill>
                <a:srgbClr val="000000"/>
              </a:solidFill>
              <a:ea typeface="Calibri" panose="020F0502020204030204" pitchFamily="34" charset="0"/>
              <a:cs typeface="Times New Roman" panose="02020603050405020304" pitchFamily="18" charset="0"/>
            </a:endParaRPr>
          </a:p>
        </p:txBody>
      </p:sp>
      <p:sp>
        <p:nvSpPr>
          <p:cNvPr id="13315" name="TextBox 9">
            <a:extLst>
              <a:ext uri="{FF2B5EF4-FFF2-40B4-BE49-F238E27FC236}">
                <a16:creationId xmlns:a16="http://schemas.microsoft.com/office/drawing/2014/main" id="{55A8EB55-047F-44A4-A386-87ED31E44345}"/>
              </a:ext>
            </a:extLst>
          </p:cNvPr>
          <p:cNvSpPr txBox="1">
            <a:spLocks noChangeArrowheads="1"/>
          </p:cNvSpPr>
          <p:nvPr/>
        </p:nvSpPr>
        <p:spPr bwMode="auto">
          <a:xfrm>
            <a:off x="304801" y="3429000"/>
            <a:ext cx="766549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ru-RU" altLang="ru-RU" sz="2000" b="1" dirty="0" err="1">
                <a:solidFill>
                  <a:srgbClr val="000000"/>
                </a:solidFill>
              </a:rPr>
              <a:t>Скоролупова</a:t>
            </a:r>
            <a:r>
              <a:rPr lang="ru-RU" altLang="ru-RU" sz="2000" b="1" dirty="0">
                <a:solidFill>
                  <a:srgbClr val="000000"/>
                </a:solidFill>
              </a:rPr>
              <a:t> Оксана Алексеевна,</a:t>
            </a:r>
          </a:p>
          <a:p>
            <a:pPr eaLnBrk="1" hangingPunct="1"/>
            <a:r>
              <a:rPr lang="ru-RU" altLang="ru-RU" sz="2000" dirty="0">
                <a:solidFill>
                  <a:srgbClr val="000000"/>
                </a:solidFill>
              </a:rPr>
              <a:t>вице-президент Ассоциации </a:t>
            </a:r>
            <a:r>
              <a:rPr lang="ru-RU" altLang="ru-RU" sz="2000" dirty="0" err="1">
                <a:solidFill>
                  <a:srgbClr val="000000"/>
                </a:solidFill>
              </a:rPr>
              <a:t>Фрёбель</a:t>
            </a:r>
            <a:r>
              <a:rPr lang="ru-RU" altLang="ru-RU" sz="2000" dirty="0">
                <a:solidFill>
                  <a:srgbClr val="000000"/>
                </a:solidFill>
              </a:rPr>
              <a:t>-педагогов, ведущий методист компании «Просвещение–СОЮЗ», федеральный эксперт, член рабочей группы Координационного совета при Правительстве РФ по проведению в Российской Федерации Десятилетия детства, автор пособий по развитию детей дошкольного возраста, почетный работник общего образования РФ </a:t>
            </a:r>
          </a:p>
          <a:p>
            <a:pPr eaLnBrk="1" hangingPunct="1"/>
            <a:endParaRPr lang="ru-RU" altLang="ru-RU" sz="2000" b="1" dirty="0">
              <a:solidFill>
                <a:srgbClr val="000000"/>
              </a:solidFill>
            </a:endParaRPr>
          </a:p>
          <a:p>
            <a:pPr eaLnBrk="1" hangingPunct="1"/>
            <a:endParaRPr lang="ru-RU" altLang="ru-RU" sz="2000" b="1" dirty="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3">
            <a:extLst>
              <a:ext uri="{FF2B5EF4-FFF2-40B4-BE49-F238E27FC236}">
                <a16:creationId xmlns:a16="http://schemas.microsoft.com/office/drawing/2014/main" id="{74E767BD-52DF-47D4-8059-AB4C22A8DC14}"/>
              </a:ext>
            </a:extLst>
          </p:cNvPr>
          <p:cNvSpPr txBox="1">
            <a:spLocks/>
          </p:cNvSpPr>
          <p:nvPr/>
        </p:nvSpPr>
        <p:spPr bwMode="auto">
          <a:xfrm>
            <a:off x="457200" y="679450"/>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Структура ФОП дошкольного образования</a:t>
            </a:r>
          </a:p>
        </p:txBody>
      </p:sp>
      <p:sp>
        <p:nvSpPr>
          <p:cNvPr id="23555" name="Місце для вмісту 2">
            <a:extLst>
              <a:ext uri="{FF2B5EF4-FFF2-40B4-BE49-F238E27FC236}">
                <a16:creationId xmlns:a16="http://schemas.microsoft.com/office/drawing/2014/main" id="{59C66459-8510-4390-9078-C300307FF0AF}"/>
              </a:ext>
            </a:extLst>
          </p:cNvPr>
          <p:cNvSpPr txBox="1">
            <a:spLocks/>
          </p:cNvSpPr>
          <p:nvPr/>
        </p:nvSpPr>
        <p:spPr bwMode="auto">
          <a:xfrm>
            <a:off x="380054" y="1921965"/>
            <a:ext cx="3373082" cy="176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ru-RU" altLang="ru-RU" sz="2200" b="1" dirty="0"/>
              <a:t>Региональный компонент</a:t>
            </a:r>
          </a:p>
          <a:p>
            <a:pPr eaLnBrk="1" hangingPunct="1">
              <a:spcBef>
                <a:spcPct val="20000"/>
              </a:spcBef>
              <a:buFont typeface="Arial" panose="020B0604020202020204" pitchFamily="34" charset="0"/>
              <a:buNone/>
            </a:pPr>
            <a:r>
              <a:rPr lang="ru-RU" altLang="ru-RU" sz="2200" b="1" dirty="0"/>
              <a:t>Парциальные программы</a:t>
            </a:r>
          </a:p>
          <a:p>
            <a:pPr eaLnBrk="1" hangingPunct="1">
              <a:spcBef>
                <a:spcPct val="20000"/>
              </a:spcBef>
              <a:buFont typeface="Arial" panose="020B0604020202020204" pitchFamily="34" charset="0"/>
              <a:buNone/>
            </a:pPr>
            <a:r>
              <a:rPr lang="ru-RU" altLang="ru-RU" sz="2200" b="1" dirty="0"/>
              <a:t>Традиции ДОО</a:t>
            </a:r>
          </a:p>
        </p:txBody>
      </p:sp>
      <p:graphicFrame>
        <p:nvGraphicFramePr>
          <p:cNvPr id="5" name="Диаграмма 4">
            <a:extLst>
              <a:ext uri="{FF2B5EF4-FFF2-40B4-BE49-F238E27FC236}">
                <a16:creationId xmlns:a16="http://schemas.microsoft.com/office/drawing/2014/main" id="{0AC6C73A-8A90-4C38-ABC8-406A823711D8}"/>
              </a:ext>
            </a:extLst>
          </p:cNvPr>
          <p:cNvGraphicFramePr>
            <a:graphicFrameLocks/>
          </p:cNvGraphicFramePr>
          <p:nvPr>
            <p:extLst>
              <p:ext uri="{D42A27DB-BD31-4B8C-83A1-F6EECF244321}">
                <p14:modId xmlns:p14="http://schemas.microsoft.com/office/powerpoint/2010/main" val="563603745"/>
              </p:ext>
            </p:extLst>
          </p:nvPr>
        </p:nvGraphicFramePr>
        <p:xfrm>
          <a:off x="1205057" y="2277707"/>
          <a:ext cx="8108831" cy="41947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3">
            <a:extLst>
              <a:ext uri="{FF2B5EF4-FFF2-40B4-BE49-F238E27FC236}">
                <a16:creationId xmlns:a16="http://schemas.microsoft.com/office/drawing/2014/main" id="{B4778859-12CC-43D2-B557-E23A811E658E}"/>
              </a:ext>
            </a:extLst>
          </p:cNvPr>
          <p:cNvSpPr txBox="1">
            <a:spLocks/>
          </p:cNvSpPr>
          <p:nvPr/>
        </p:nvSpPr>
        <p:spPr bwMode="auto">
          <a:xfrm>
            <a:off x="457200" y="716193"/>
            <a:ext cx="8229600" cy="846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700" b="1" dirty="0">
                <a:effectLst>
                  <a:outerShdw blurRad="38100" dist="38100" dir="2700000" algn="tl">
                    <a:srgbClr val="000000">
                      <a:alpha val="43137"/>
                    </a:srgbClr>
                  </a:outerShdw>
                </a:effectLst>
              </a:rPr>
              <a:t>Отбор содержания дошкольного образования для детского сада</a:t>
            </a:r>
          </a:p>
        </p:txBody>
      </p:sp>
      <p:sp>
        <p:nvSpPr>
          <p:cNvPr id="25603" name="Місце для вмісту 2">
            <a:extLst>
              <a:ext uri="{FF2B5EF4-FFF2-40B4-BE49-F238E27FC236}">
                <a16:creationId xmlns:a16="http://schemas.microsoft.com/office/drawing/2014/main" id="{766D0043-67B0-4E89-B2E6-E145C2B138D6}"/>
              </a:ext>
            </a:extLst>
          </p:cNvPr>
          <p:cNvSpPr txBox="1">
            <a:spLocks/>
          </p:cNvSpPr>
          <p:nvPr/>
        </p:nvSpPr>
        <p:spPr bwMode="auto">
          <a:xfrm>
            <a:off x="609600" y="2129050"/>
            <a:ext cx="5081516" cy="37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sz="2300" b="1" dirty="0">
                <a:ea typeface="Courier New" panose="02070309020205020404" pitchFamily="49" charset="0"/>
              </a:rPr>
              <a:t>Комплексные программы</a:t>
            </a:r>
          </a:p>
          <a:p>
            <a:endParaRPr lang="ru-RU" sz="2300" b="1" dirty="0">
              <a:ea typeface="Courier New" panose="02070309020205020404" pitchFamily="49" charset="0"/>
            </a:endParaRPr>
          </a:p>
          <a:p>
            <a:endParaRPr lang="ru-RU" sz="2300" b="1" dirty="0">
              <a:ea typeface="Courier New" panose="02070309020205020404" pitchFamily="49" charset="0"/>
            </a:endParaRPr>
          </a:p>
          <a:p>
            <a:endParaRPr lang="ru-RU" sz="2300" b="1" dirty="0">
              <a:ea typeface="Courier New" panose="02070309020205020404" pitchFamily="49" charset="0"/>
            </a:endParaRPr>
          </a:p>
          <a:p>
            <a:r>
              <a:rPr lang="ru-RU" sz="2300" b="1" dirty="0">
                <a:ea typeface="Courier New" panose="02070309020205020404" pitchFamily="49" charset="0"/>
              </a:rPr>
              <a:t>Авторские технологии и самостоятельные линейки пособий внутри комплексных программ</a:t>
            </a:r>
          </a:p>
          <a:p>
            <a:endParaRPr lang="ru-RU" sz="2300" b="1" dirty="0">
              <a:ea typeface="Courier New" panose="02070309020205020404" pitchFamily="49" charset="0"/>
            </a:endParaRPr>
          </a:p>
          <a:p>
            <a:endParaRPr lang="ru-RU" sz="2300" b="1" dirty="0">
              <a:ea typeface="Courier New" panose="02070309020205020404" pitchFamily="49" charset="0"/>
            </a:endParaRPr>
          </a:p>
          <a:p>
            <a:endParaRPr lang="ru-RU" sz="2300" b="1" dirty="0">
              <a:ea typeface="Courier New" panose="02070309020205020404" pitchFamily="49" charset="0"/>
            </a:endParaRPr>
          </a:p>
          <a:p>
            <a:r>
              <a:rPr lang="ru-RU" sz="2300" b="1" dirty="0">
                <a:latin typeface="Calibri" panose="020F0502020204030204" pitchFamily="34" charset="0"/>
                <a:ea typeface="Courier New" panose="02070309020205020404" pitchFamily="49" charset="0"/>
              </a:rPr>
              <a:t>Парциальные программы </a:t>
            </a:r>
            <a:endParaRPr lang="ru-RU" sz="2300" i="1" dirty="0">
              <a:latin typeface="Calibri" panose="020F0502020204030204" pitchFamily="34" charset="0"/>
            </a:endParaRPr>
          </a:p>
          <a:p>
            <a:endParaRPr lang="ru-RU" sz="2300" b="1" dirty="0">
              <a:ea typeface="Courier New" panose="02070309020205020404" pitchFamily="49" charset="0"/>
            </a:endParaRPr>
          </a:p>
          <a:p>
            <a:endParaRPr lang="ru-RU" sz="2300" i="1" dirty="0"/>
          </a:p>
        </p:txBody>
      </p:sp>
      <p:sp>
        <p:nvSpPr>
          <p:cNvPr id="3" name="Прямоугольник 2">
            <a:extLst>
              <a:ext uri="{FF2B5EF4-FFF2-40B4-BE49-F238E27FC236}">
                <a16:creationId xmlns:a16="http://schemas.microsoft.com/office/drawing/2014/main" id="{6FBBC667-1440-4937-A419-3C9927D8B639}"/>
              </a:ext>
            </a:extLst>
          </p:cNvPr>
          <p:cNvSpPr/>
          <p:nvPr/>
        </p:nvSpPr>
        <p:spPr>
          <a:xfrm>
            <a:off x="6286790" y="1504597"/>
            <a:ext cx="838691" cy="1785104"/>
          </a:xfrm>
          <a:prstGeom prst="rect">
            <a:avLst/>
          </a:prstGeom>
          <a:noFill/>
        </p:spPr>
        <p:txBody>
          <a:bodyPr wrap="none" lIns="91440" tIns="45720" rIns="91440" bIns="45720">
            <a:spAutoFit/>
          </a:bodyPr>
          <a:lstStyle/>
          <a:p>
            <a:pPr algn="ctr"/>
            <a:r>
              <a:rPr lang="ru-RU" sz="11000" b="1" dirty="0">
                <a:ln w="22225">
                  <a:solidFill>
                    <a:schemeClr val="accent2"/>
                  </a:solidFill>
                  <a:prstDash val="solid"/>
                </a:ln>
                <a:solidFill>
                  <a:schemeClr val="accent2">
                    <a:lumMod val="40000"/>
                    <a:lumOff val="60000"/>
                  </a:schemeClr>
                </a:solidFill>
              </a:rPr>
              <a:t>?</a:t>
            </a:r>
          </a:p>
        </p:txBody>
      </p:sp>
      <p:sp>
        <p:nvSpPr>
          <p:cNvPr id="7" name="Прямоугольник 6">
            <a:extLst>
              <a:ext uri="{FF2B5EF4-FFF2-40B4-BE49-F238E27FC236}">
                <a16:creationId xmlns:a16="http://schemas.microsoft.com/office/drawing/2014/main" id="{0DD041EE-0908-499D-B586-246393FF80E7}"/>
              </a:ext>
            </a:extLst>
          </p:cNvPr>
          <p:cNvSpPr/>
          <p:nvPr/>
        </p:nvSpPr>
        <p:spPr>
          <a:xfrm>
            <a:off x="6134506" y="2894861"/>
            <a:ext cx="1143263" cy="2400657"/>
          </a:xfrm>
          <a:prstGeom prst="rect">
            <a:avLst/>
          </a:prstGeom>
          <a:noFill/>
        </p:spPr>
        <p:txBody>
          <a:bodyPr wrap="none" lIns="91440" tIns="45720" rIns="91440" bIns="45720">
            <a:spAutoFit/>
          </a:bodyPr>
          <a:lstStyle/>
          <a:p>
            <a:pPr algn="ctr"/>
            <a:r>
              <a:rPr lang="ru-RU" sz="15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
        <p:nvSpPr>
          <p:cNvPr id="8" name="Прямоугольник 7">
            <a:extLst>
              <a:ext uri="{FF2B5EF4-FFF2-40B4-BE49-F238E27FC236}">
                <a16:creationId xmlns:a16="http://schemas.microsoft.com/office/drawing/2014/main" id="{9E394027-23FD-4D70-B197-F5D9A3F4BC68}"/>
              </a:ext>
            </a:extLst>
          </p:cNvPr>
          <p:cNvSpPr/>
          <p:nvPr/>
        </p:nvSpPr>
        <p:spPr>
          <a:xfrm>
            <a:off x="6134505" y="4573998"/>
            <a:ext cx="1143263" cy="2400657"/>
          </a:xfrm>
          <a:prstGeom prst="rect">
            <a:avLst/>
          </a:prstGeom>
          <a:noFill/>
        </p:spPr>
        <p:txBody>
          <a:bodyPr wrap="none" lIns="91440" tIns="45720" rIns="91440" bIns="45720">
            <a:spAutoFit/>
          </a:bodyPr>
          <a:lstStyle/>
          <a:p>
            <a:pPr algn="ctr"/>
            <a:r>
              <a:rPr lang="ru-RU" sz="15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Місце для вмісту 2">
            <a:extLst>
              <a:ext uri="{FF2B5EF4-FFF2-40B4-BE49-F238E27FC236}">
                <a16:creationId xmlns:a16="http://schemas.microsoft.com/office/drawing/2014/main" id="{990E13B4-B9CB-4844-AFC1-3B1BF5757B45}"/>
              </a:ext>
            </a:extLst>
          </p:cNvPr>
          <p:cNvSpPr txBox="1">
            <a:spLocks/>
          </p:cNvSpPr>
          <p:nvPr/>
        </p:nvSpPr>
        <p:spPr bwMode="auto">
          <a:xfrm>
            <a:off x="394493" y="1840979"/>
            <a:ext cx="7878763"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400" b="1" dirty="0"/>
              <a:t>Авторские технологии и самостоятельные линейки пособий внутри комплексных программ</a:t>
            </a:r>
          </a:p>
        </p:txBody>
      </p:sp>
      <p:sp>
        <p:nvSpPr>
          <p:cNvPr id="5" name="Заголовок 3">
            <a:extLst>
              <a:ext uri="{FF2B5EF4-FFF2-40B4-BE49-F238E27FC236}">
                <a16:creationId xmlns:a16="http://schemas.microsoft.com/office/drawing/2014/main" id="{E7284FAD-F58B-43BE-9D9A-CD148453031B}"/>
              </a:ext>
            </a:extLst>
          </p:cNvPr>
          <p:cNvSpPr txBox="1">
            <a:spLocks/>
          </p:cNvSpPr>
          <p:nvPr/>
        </p:nvSpPr>
        <p:spPr bwMode="auto">
          <a:xfrm>
            <a:off x="219075" y="764275"/>
            <a:ext cx="8229600" cy="846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700" b="1" dirty="0">
                <a:effectLst>
                  <a:outerShdw blurRad="38100" dist="38100" dir="2700000" algn="tl">
                    <a:srgbClr val="000000">
                      <a:alpha val="43137"/>
                    </a:srgbClr>
                  </a:outerShdw>
                </a:effectLst>
              </a:rPr>
              <a:t>Отбор содержания дошкольного образования для детского сада</a:t>
            </a:r>
          </a:p>
        </p:txBody>
      </p:sp>
      <p:sp>
        <p:nvSpPr>
          <p:cNvPr id="7" name="TextBox 6">
            <a:extLst>
              <a:ext uri="{FF2B5EF4-FFF2-40B4-BE49-F238E27FC236}">
                <a16:creationId xmlns:a16="http://schemas.microsoft.com/office/drawing/2014/main" id="{926BD1C6-AD8D-4AD0-A58F-A4E1EF939679}"/>
              </a:ext>
            </a:extLst>
          </p:cNvPr>
          <p:cNvSpPr txBox="1"/>
          <p:nvPr/>
        </p:nvSpPr>
        <p:spPr>
          <a:xfrm>
            <a:off x="394493" y="3231403"/>
            <a:ext cx="7878763" cy="2862322"/>
          </a:xfrm>
          <a:prstGeom prst="rect">
            <a:avLst/>
          </a:prstGeom>
          <a:noFill/>
        </p:spPr>
        <p:txBody>
          <a:bodyPr wrap="square">
            <a:spAutoFit/>
          </a:bodyPr>
          <a:lstStyle/>
          <a:p>
            <a:pPr algn="just"/>
            <a:r>
              <a:rPr lang="ru-RU" sz="2000" b="1" dirty="0">
                <a:solidFill>
                  <a:srgbClr val="FF0000"/>
                </a:solidFill>
              </a:rPr>
              <a:t>Федеральный закон от 29 декабря 2012 г. № 273-ФЗ «Об образовании в Российской Федерации»</a:t>
            </a:r>
          </a:p>
          <a:p>
            <a:pPr algn="just"/>
            <a:r>
              <a:rPr lang="ru-RU" sz="2000" b="1" dirty="0">
                <a:solidFill>
                  <a:srgbClr val="FF0000"/>
                </a:solidFill>
              </a:rPr>
              <a:t>Статья 28. Компетенции, права, обязанности и ответственность образовательной организации</a:t>
            </a:r>
          </a:p>
          <a:p>
            <a:pPr algn="just"/>
            <a:r>
              <a:rPr lang="ru-RU" sz="2000" b="1" dirty="0"/>
              <a:t>2. Образовательные организации при реализации образовательных программ свободны в определении </a:t>
            </a:r>
            <a:r>
              <a:rPr lang="ru-RU" sz="2000" b="1" dirty="0">
                <a:solidFill>
                  <a:srgbClr val="FF0000"/>
                </a:solidFill>
              </a:rPr>
              <a:t>содержания образования</a:t>
            </a:r>
            <a:r>
              <a:rPr lang="ru-RU" sz="2000" b="1" dirty="0"/>
              <a:t>, выборе </a:t>
            </a:r>
            <a:r>
              <a:rPr lang="ru-RU" sz="2000" b="1" dirty="0">
                <a:solidFill>
                  <a:srgbClr val="FF0000"/>
                </a:solidFill>
              </a:rPr>
              <a:t>образовательных технологий, а также в выборе учебно-методического обеспечения</a:t>
            </a:r>
            <a:r>
              <a:rPr lang="ru-RU" sz="2000" b="1" dirty="0"/>
              <a:t>, если иное не установлено настоящим Федеральным законом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27651" name="Місце для вмісту 2">
            <a:extLst>
              <a:ext uri="{FF2B5EF4-FFF2-40B4-BE49-F238E27FC236}">
                <a16:creationId xmlns:a16="http://schemas.microsoft.com/office/drawing/2014/main" id="{54FDFB2E-7542-4264-8F90-C2488FF0F696}"/>
              </a:ext>
            </a:extLst>
          </p:cNvPr>
          <p:cNvSpPr txBox="1">
            <a:spLocks/>
          </p:cNvSpPr>
          <p:nvPr/>
        </p:nvSpPr>
        <p:spPr bwMode="auto">
          <a:xfrm>
            <a:off x="0" y="1572196"/>
            <a:ext cx="3525181"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90000"/>
              </a:lnSpc>
              <a:spcBef>
                <a:spcPts val="600"/>
              </a:spcBef>
              <a:spcAft>
                <a:spcPts val="0"/>
              </a:spcAft>
              <a:tabLst>
                <a:tab pos="630238" algn="r"/>
              </a:tabLst>
            </a:pPr>
            <a:r>
              <a:rPr lang="ru-RU" sz="2000" b="1" dirty="0">
                <a:ea typeface="Verdana" panose="020B0604030504040204" pitchFamily="34" charset="0"/>
              </a:rPr>
              <a:t>Носит рекомендательный характер</a:t>
            </a:r>
          </a:p>
        </p:txBody>
      </p:sp>
      <p:sp>
        <p:nvSpPr>
          <p:cNvPr id="4" name="TextBox 3">
            <a:extLst>
              <a:ext uri="{FF2B5EF4-FFF2-40B4-BE49-F238E27FC236}">
                <a16:creationId xmlns:a16="http://schemas.microsoft.com/office/drawing/2014/main" id="{BAC8BEB4-3F71-48F2-A532-FD761D3BA22F}"/>
              </a:ext>
            </a:extLst>
          </p:cNvPr>
          <p:cNvSpPr txBox="1"/>
          <p:nvPr/>
        </p:nvSpPr>
        <p:spPr>
          <a:xfrm>
            <a:off x="4380931" y="1572195"/>
            <a:ext cx="4042505" cy="923330"/>
          </a:xfrm>
          <a:prstGeom prst="rect">
            <a:avLst/>
          </a:prstGeom>
          <a:noFill/>
        </p:spPr>
        <p:txBody>
          <a:bodyPr wrap="square">
            <a:spAutoFit/>
          </a:bodyPr>
          <a:lstStyle/>
          <a:p>
            <a:pPr algn="ctr">
              <a:lnSpc>
                <a:spcPct val="90000"/>
              </a:lnSpc>
              <a:spcBef>
                <a:spcPts val="600"/>
              </a:spcBef>
              <a:spcAft>
                <a:spcPts val="0"/>
              </a:spcAft>
              <a:tabLst>
                <a:tab pos="630238" algn="r"/>
              </a:tabLst>
            </a:pPr>
            <a:r>
              <a:rPr lang="ru-RU" sz="2000" b="1" dirty="0">
                <a:ea typeface="Verdana" panose="020B0604030504040204" pitchFamily="34" charset="0"/>
              </a:rPr>
              <a:t>Является нормативным правовым документом, равным по статусу ФГОС</a:t>
            </a:r>
          </a:p>
        </p:txBody>
      </p:sp>
      <p:cxnSp>
        <p:nvCxnSpPr>
          <p:cNvPr id="3" name="Прямая соединительная линия 2">
            <a:extLst>
              <a:ext uri="{FF2B5EF4-FFF2-40B4-BE49-F238E27FC236}">
                <a16:creationId xmlns:a16="http://schemas.microsoft.com/office/drawing/2014/main" id="{6522EBD5-3E85-47EB-827D-C1DE53F25DB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6" name="TextBox 5">
            <a:extLst>
              <a:ext uri="{FF2B5EF4-FFF2-40B4-BE49-F238E27FC236}">
                <a16:creationId xmlns:a16="http://schemas.microsoft.com/office/drawing/2014/main" id="{201B2E95-ADE8-40B1-B13A-5601B701319A}"/>
              </a:ext>
            </a:extLst>
          </p:cNvPr>
          <p:cNvSpPr txBox="1"/>
          <p:nvPr/>
        </p:nvSpPr>
        <p:spPr>
          <a:xfrm>
            <a:off x="457200" y="1765538"/>
            <a:ext cx="3520239" cy="1431161"/>
          </a:xfrm>
          <a:prstGeom prst="rect">
            <a:avLst/>
          </a:prstGeom>
          <a:noFill/>
        </p:spPr>
        <p:txBody>
          <a:bodyPr wrap="square">
            <a:spAutoFit/>
          </a:bodyPr>
          <a:lstStyle/>
          <a:p>
            <a:pPr>
              <a:lnSpc>
                <a:spcPct val="90000"/>
              </a:lnSpc>
              <a:spcBef>
                <a:spcPts val="600"/>
              </a:spcBef>
              <a:spcAft>
                <a:spcPts val="0"/>
              </a:spcAft>
              <a:tabLst>
                <a:tab pos="630238" algn="r"/>
              </a:tabLst>
            </a:pPr>
            <a:r>
              <a:rPr lang="ru-RU" sz="2000" b="1" dirty="0">
                <a:ea typeface="Verdana" panose="020B0604030504040204" pitchFamily="34" charset="0"/>
              </a:rPr>
              <a:t>Структура:</a:t>
            </a:r>
          </a:p>
          <a:p>
            <a:pPr>
              <a:lnSpc>
                <a:spcPct val="90000"/>
              </a:lnSpc>
              <a:spcBef>
                <a:spcPts val="600"/>
              </a:spcBef>
              <a:spcAft>
                <a:spcPts val="0"/>
              </a:spcAft>
              <a:tabLst>
                <a:tab pos="630238" algn="r"/>
              </a:tabLst>
            </a:pPr>
            <a:r>
              <a:rPr lang="ru-RU" sz="2000" b="1" dirty="0">
                <a:ea typeface="Verdana" panose="020B0604030504040204" pitchFamily="34" charset="0"/>
              </a:rPr>
              <a:t>Целевой раздел</a:t>
            </a:r>
          </a:p>
          <a:p>
            <a:pPr>
              <a:lnSpc>
                <a:spcPct val="90000"/>
              </a:lnSpc>
              <a:spcBef>
                <a:spcPts val="600"/>
              </a:spcBef>
              <a:spcAft>
                <a:spcPts val="0"/>
              </a:spcAft>
              <a:tabLst>
                <a:tab pos="630238" algn="r"/>
              </a:tabLst>
            </a:pPr>
            <a:r>
              <a:rPr lang="ru-RU" sz="2000" b="1" dirty="0">
                <a:ea typeface="Verdana" panose="020B0604030504040204" pitchFamily="34" charset="0"/>
              </a:rPr>
              <a:t>Содержательный раздел</a:t>
            </a:r>
          </a:p>
          <a:p>
            <a:pPr>
              <a:lnSpc>
                <a:spcPct val="90000"/>
              </a:lnSpc>
              <a:spcBef>
                <a:spcPts val="600"/>
              </a:spcBef>
              <a:spcAft>
                <a:spcPts val="0"/>
              </a:spcAft>
              <a:tabLst>
                <a:tab pos="630238" algn="r"/>
              </a:tabLst>
            </a:pPr>
            <a:r>
              <a:rPr lang="ru-RU" sz="2000" b="1" dirty="0">
                <a:ea typeface="Verdana" panose="020B0604030504040204" pitchFamily="34" charset="0"/>
              </a:rPr>
              <a:t>Организационный раздел</a:t>
            </a:r>
          </a:p>
        </p:txBody>
      </p:sp>
      <p:sp>
        <p:nvSpPr>
          <p:cNvPr id="8" name="TextBox 7">
            <a:extLst>
              <a:ext uri="{FF2B5EF4-FFF2-40B4-BE49-F238E27FC236}">
                <a16:creationId xmlns:a16="http://schemas.microsoft.com/office/drawing/2014/main" id="{62AEC4D1-83B0-4003-8EA8-8B0F70A37311}"/>
              </a:ext>
            </a:extLst>
          </p:cNvPr>
          <p:cNvSpPr txBox="1"/>
          <p:nvPr/>
        </p:nvSpPr>
        <p:spPr>
          <a:xfrm>
            <a:off x="4293104" y="1765538"/>
            <a:ext cx="3520239" cy="1431161"/>
          </a:xfrm>
          <a:prstGeom prst="rect">
            <a:avLst/>
          </a:prstGeom>
          <a:noFill/>
        </p:spPr>
        <p:txBody>
          <a:bodyPr wrap="square">
            <a:spAutoFit/>
          </a:bodyPr>
          <a:lstStyle/>
          <a:p>
            <a:pPr>
              <a:lnSpc>
                <a:spcPct val="90000"/>
              </a:lnSpc>
              <a:spcBef>
                <a:spcPts val="600"/>
              </a:spcBef>
              <a:spcAft>
                <a:spcPts val="0"/>
              </a:spcAft>
              <a:tabLst>
                <a:tab pos="630238" algn="r"/>
              </a:tabLst>
            </a:pPr>
            <a:r>
              <a:rPr lang="ru-RU" sz="2000" b="1" dirty="0">
                <a:ea typeface="Verdana" panose="020B0604030504040204" pitchFamily="34" charset="0"/>
              </a:rPr>
              <a:t>Структура:</a:t>
            </a:r>
          </a:p>
          <a:p>
            <a:pPr>
              <a:lnSpc>
                <a:spcPct val="90000"/>
              </a:lnSpc>
              <a:spcBef>
                <a:spcPts val="600"/>
              </a:spcBef>
              <a:spcAft>
                <a:spcPts val="0"/>
              </a:spcAft>
              <a:tabLst>
                <a:tab pos="630238" algn="r"/>
              </a:tabLst>
            </a:pPr>
            <a:r>
              <a:rPr lang="ru-RU" sz="2000" b="1" dirty="0">
                <a:ea typeface="Verdana" panose="020B0604030504040204" pitchFamily="34" charset="0"/>
              </a:rPr>
              <a:t>Целевой раздел</a:t>
            </a:r>
          </a:p>
          <a:p>
            <a:pPr>
              <a:lnSpc>
                <a:spcPct val="90000"/>
              </a:lnSpc>
              <a:spcBef>
                <a:spcPts val="600"/>
              </a:spcBef>
              <a:spcAft>
                <a:spcPts val="0"/>
              </a:spcAft>
              <a:tabLst>
                <a:tab pos="630238" algn="r"/>
              </a:tabLst>
            </a:pPr>
            <a:r>
              <a:rPr lang="ru-RU" sz="2000" b="1" dirty="0">
                <a:ea typeface="Verdana" panose="020B0604030504040204" pitchFamily="34" charset="0"/>
              </a:rPr>
              <a:t>Содержательный раздел</a:t>
            </a:r>
          </a:p>
          <a:p>
            <a:pPr>
              <a:lnSpc>
                <a:spcPct val="90000"/>
              </a:lnSpc>
              <a:spcBef>
                <a:spcPts val="600"/>
              </a:spcBef>
              <a:spcAft>
                <a:spcPts val="0"/>
              </a:spcAft>
              <a:tabLst>
                <a:tab pos="630238" algn="r"/>
              </a:tabLst>
            </a:pPr>
            <a:r>
              <a:rPr lang="ru-RU" sz="2000" b="1" dirty="0">
                <a:ea typeface="Verdana" panose="020B0604030504040204" pitchFamily="34" charset="0"/>
              </a:rPr>
              <a:t>Организационный раздел</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3338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id="{4AFBBAC3-E621-4E90-81F1-F061B4A7CAEC}"/>
              </a:ext>
            </a:extLst>
          </p:cNvPr>
          <p:cNvSpPr txBox="1"/>
          <p:nvPr/>
        </p:nvSpPr>
        <p:spPr>
          <a:xfrm>
            <a:off x="287487" y="1474126"/>
            <a:ext cx="3466530" cy="5752344"/>
          </a:xfrm>
          <a:prstGeom prst="rect">
            <a:avLst/>
          </a:prstGeom>
          <a:noFill/>
        </p:spPr>
        <p:txBody>
          <a:bodyPr wrap="square">
            <a:spAutoFit/>
          </a:bodyPr>
          <a:lstStyle/>
          <a:p>
            <a:pPr algn="just">
              <a:lnSpc>
                <a:spcPct val="90000"/>
              </a:lnSpc>
              <a:spcAft>
                <a:spcPts val="1200"/>
              </a:spcAft>
              <a:tabLst>
                <a:tab pos="630238" algn="r"/>
              </a:tabLst>
            </a:pPr>
            <a:r>
              <a:rPr lang="ru-RU" sz="1900" b="1" dirty="0">
                <a:ea typeface="Verdana" panose="020B0604030504040204" pitchFamily="34" charset="0"/>
              </a:rPr>
              <a:t>Целевой раздел</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Пояснительная записка</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Цели и задачи Программы</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Принципы и подходы к формированию Программы</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Планируемые результаты </a:t>
            </a:r>
            <a:r>
              <a:rPr lang="ru-RU" sz="1900" kern="1400" dirty="0">
                <a:effectLst/>
                <a:ea typeface="SimSun" panose="02010600030101010101" pitchFamily="2" charset="-122"/>
              </a:rPr>
              <a:t>(в виде целевых ориентиров в младенческом, раннем возрасте, на этапе завершения дошкольного образования)</a:t>
            </a:r>
            <a:endParaRPr lang="ru-RU" sz="1900" b="1" kern="1400" dirty="0">
              <a:effectLst/>
              <a:ea typeface="SimSun" panose="02010600030101010101" pitchFamily="2" charset="-122"/>
            </a:endParaRP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Развивающее оценивание качества образовательной деятельности по Программе</a:t>
            </a:r>
          </a:p>
          <a:p>
            <a:pPr algn="just">
              <a:lnSpc>
                <a:spcPct val="90000"/>
              </a:lnSpc>
              <a:spcAft>
                <a:spcPts val="1200"/>
              </a:spcAft>
              <a:tabLst>
                <a:tab pos="630238" algn="r"/>
              </a:tabLst>
            </a:pPr>
            <a:endParaRPr lang="ru-RU" sz="1900" b="1" dirty="0">
              <a:ea typeface="Verdana" panose="020B0604030504040204" pitchFamily="34" charset="0"/>
            </a:endParaRPr>
          </a:p>
        </p:txBody>
      </p:sp>
      <p:sp>
        <p:nvSpPr>
          <p:cNvPr id="10" name="TextBox 9">
            <a:extLst>
              <a:ext uri="{FF2B5EF4-FFF2-40B4-BE49-F238E27FC236}">
                <a16:creationId xmlns:a16="http://schemas.microsoft.com/office/drawing/2014/main" id="{8C6358B2-D07E-484D-9E69-387B36371FAA}"/>
              </a:ext>
            </a:extLst>
          </p:cNvPr>
          <p:cNvSpPr txBox="1"/>
          <p:nvPr/>
        </p:nvSpPr>
        <p:spPr>
          <a:xfrm>
            <a:off x="4271750" y="1474126"/>
            <a:ext cx="4053384" cy="3230115"/>
          </a:xfrm>
          <a:prstGeom prst="rect">
            <a:avLst/>
          </a:prstGeom>
          <a:noFill/>
        </p:spPr>
        <p:txBody>
          <a:bodyPr wrap="square">
            <a:spAutoFit/>
          </a:bodyPr>
          <a:lstStyle/>
          <a:p>
            <a:pPr algn="just">
              <a:lnSpc>
                <a:spcPct val="90000"/>
              </a:lnSpc>
              <a:spcAft>
                <a:spcPts val="1200"/>
              </a:spcAft>
              <a:tabLst>
                <a:tab pos="630238" algn="r"/>
              </a:tabLst>
            </a:pPr>
            <a:r>
              <a:rPr lang="ru-RU" sz="1900" b="1" dirty="0">
                <a:ea typeface="Verdana" panose="020B0604030504040204" pitchFamily="34" charset="0"/>
              </a:rPr>
              <a:t>Целевой раздел</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Пояснительная записка</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Цели и задачи Программы</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Принципы и подходы к формированию Программы</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Планируемые результаты</a:t>
            </a:r>
          </a:p>
          <a:p>
            <a:pPr marL="342900" indent="-342900" algn="just">
              <a:lnSpc>
                <a:spcPct val="90000"/>
              </a:lnSpc>
              <a:spcAft>
                <a:spcPts val="1200"/>
              </a:spcAft>
              <a:buFont typeface="Wingdings" panose="05000000000000000000" pitchFamily="2" charset="2"/>
              <a:buChar char="ü"/>
            </a:pPr>
            <a:r>
              <a:rPr lang="ru-RU" sz="1900" b="1" kern="1400" dirty="0">
                <a:ea typeface="SimSun" panose="02010600030101010101" pitchFamily="2" charset="-122"/>
              </a:rPr>
              <a:t>Педагогическая диагностика достижения планируемых результатов</a:t>
            </a:r>
            <a:endParaRPr lang="ru-RU" sz="19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44168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6" name="TextBox 5">
            <a:extLst>
              <a:ext uri="{FF2B5EF4-FFF2-40B4-BE49-F238E27FC236}">
                <a16:creationId xmlns:a16="http://schemas.microsoft.com/office/drawing/2014/main" id="{201B2E95-ADE8-40B1-B13A-5601B701319A}"/>
              </a:ext>
            </a:extLst>
          </p:cNvPr>
          <p:cNvSpPr txBox="1"/>
          <p:nvPr/>
        </p:nvSpPr>
        <p:spPr>
          <a:xfrm>
            <a:off x="259307" y="1308384"/>
            <a:ext cx="3520240" cy="5278368"/>
          </a:xfrm>
          <a:prstGeom prst="rect">
            <a:avLst/>
          </a:prstGeom>
          <a:noFill/>
        </p:spPr>
        <p:txBody>
          <a:bodyPr wrap="square">
            <a:spAutoFit/>
          </a:bodyPr>
          <a:lstStyle/>
          <a:p>
            <a:pPr algn="just">
              <a:lnSpc>
                <a:spcPct val="90000"/>
              </a:lnSpc>
              <a:spcBef>
                <a:spcPts val="600"/>
              </a:spcBef>
              <a:spcAft>
                <a:spcPts val="0"/>
              </a:spcAft>
              <a:tabLst>
                <a:tab pos="630238" algn="r"/>
              </a:tabLst>
            </a:pPr>
            <a:r>
              <a:rPr lang="ru-RU" sz="1000" b="1" dirty="0">
                <a:ea typeface="Verdana" panose="020B0604030504040204" pitchFamily="34" charset="0"/>
              </a:rPr>
              <a:t>Задачи:</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охрана и укрепление физического и психического здоровья детей, в том числе их эмоционального благополучия</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равных возможностей для полноценного развития каждого ребенка в период дошкольного детства независимо от места проживания, пола, нации, языка, социального статуса</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создание благоприятных условий развития детей в соответствии с их возрастными и индивидуальными особенностями, развитие способностей и творческого потенциала каждого ребенка как субъекта отношений с другими детьми, взрослыми и миром</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объединение обучения и воспитания в целостный образовательный процесс на основе духовно-нравственных и социокультурных ценностей, принятых в обществе правил и норм поведения в интересах человека, семьи, общества</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формирование общей культуры личности детей, развитие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формирование предпосылок учебной деятельности</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формирование социокультурной среды, соответствующей возрастным и индивидуальным особенностям детей</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преемственности целей, задач и содержания дошкольного общего и начального общего образования</a:t>
            </a:r>
          </a:p>
        </p:txBody>
      </p:sp>
      <p:cxnSp>
        <p:nvCxnSpPr>
          <p:cNvPr id="7" name="Прямая соединительная линия 6">
            <a:extLst>
              <a:ext uri="{FF2B5EF4-FFF2-40B4-BE49-F238E27FC236}">
                <a16:creationId xmlns:a16="http://schemas.microsoft.com/office/drawing/2014/main" id="{6EFE4890-07AA-4692-8FD8-9C66F297B1EC}"/>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1100BE05-EAF7-4923-84C5-A22882A457BD}"/>
              </a:ext>
            </a:extLst>
          </p:cNvPr>
          <p:cNvSpPr txBox="1"/>
          <p:nvPr/>
        </p:nvSpPr>
        <p:spPr>
          <a:xfrm>
            <a:off x="4100712" y="1308384"/>
            <a:ext cx="4264922" cy="5139869"/>
          </a:xfrm>
          <a:prstGeom prst="rect">
            <a:avLst/>
          </a:prstGeom>
          <a:noFill/>
        </p:spPr>
        <p:txBody>
          <a:bodyPr wrap="square">
            <a:spAutoFit/>
          </a:bodyPr>
          <a:lstStyle/>
          <a:p>
            <a:pPr>
              <a:tabLst>
                <a:tab pos="630238" algn="r"/>
              </a:tabLst>
            </a:pPr>
            <a:r>
              <a:rPr lang="ru-RU" sz="1000" b="1" dirty="0">
                <a:ea typeface="Verdana" panose="020B0604030504040204" pitchFamily="34" charset="0"/>
              </a:rPr>
              <a:t>Задачи:</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marL="171450" indent="-171450" algn="just">
              <a:buFont typeface="Wingdings" panose="05000000000000000000" pitchFamily="2" charset="2"/>
              <a:buChar char="ü"/>
              <a:tabLst>
                <a:tab pos="365125" algn="l"/>
                <a:tab pos="449263" algn="l"/>
              </a:tabLst>
            </a:pPr>
            <a:r>
              <a:rPr lang="ru-RU" sz="1000" dirty="0">
                <a:solidFill>
                  <a:srgbClr val="000000"/>
                </a:solidFill>
                <a:effectLst/>
                <a:ea typeface="Courier New" panose="02070309020205020404" pitchFamily="49" charset="0"/>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endParaRPr lang="ru-RU" sz="1000" b="1" dirty="0">
              <a:ea typeface="Verdana" panose="020B0604030504040204" pitchFamily="34" charset="0"/>
            </a:endParaRPr>
          </a:p>
        </p:txBody>
      </p:sp>
    </p:spTree>
    <p:extLst>
      <p:ext uri="{BB962C8B-B14F-4D97-AF65-F5344CB8AC3E}">
        <p14:creationId xmlns:p14="http://schemas.microsoft.com/office/powerpoint/2010/main" val="3202496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DC55DF9-279A-4DF1-ABA6-C5B36CCD45B5}"/>
              </a:ext>
            </a:extLst>
          </p:cNvPr>
          <p:cNvSpPr txBox="1"/>
          <p:nvPr/>
        </p:nvSpPr>
        <p:spPr>
          <a:xfrm>
            <a:off x="276668" y="1572195"/>
            <a:ext cx="3476466" cy="4247317"/>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равных возможностей для полноценного развития каждого ребенка в период дошкольного детства независимо от места проживания, пола, нации, языка, социального статуса</a:t>
            </a:r>
          </a:p>
          <a:p>
            <a:pPr indent="-285750" algn="just">
              <a:buFont typeface="Wingdings" panose="05000000000000000000" pitchFamily="2" charset="2"/>
              <a:buChar char="ü"/>
              <a:tabLst>
                <a:tab pos="540385" algn="l"/>
              </a:tabLst>
            </a:pPr>
            <a:r>
              <a:rPr lang="ru-RU" sz="1500" dirty="0">
                <a:ea typeface="Times New Roman" panose="02020603050405020304" pitchFamily="18" charset="0"/>
              </a:rPr>
              <a:t>формирование социокультурной среды, соответствующей возрастным и индивидуальным особенностям детей</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создание благоприятных условий развития детей в соответствии с их возрастными и индивидуальными особенностями, развитие способностей и творческого потенциала каждого ребенка как субъекта отношений с другими детьми, взрослыми и миром</a:t>
            </a:r>
          </a:p>
        </p:txBody>
      </p:sp>
      <p:sp>
        <p:nvSpPr>
          <p:cNvPr id="9" name="TextBox 8">
            <a:extLst>
              <a:ext uri="{FF2B5EF4-FFF2-40B4-BE49-F238E27FC236}">
                <a16:creationId xmlns:a16="http://schemas.microsoft.com/office/drawing/2014/main" id="{7BF78965-0791-4106-9365-E05EA1493D71}"/>
              </a:ext>
            </a:extLst>
          </p:cNvPr>
          <p:cNvSpPr txBox="1"/>
          <p:nvPr/>
        </p:nvSpPr>
        <p:spPr>
          <a:xfrm>
            <a:off x="4346683" y="1572195"/>
            <a:ext cx="3841972" cy="4247317"/>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500" b="1" dirty="0">
              <a:ea typeface="Verdana" panose="020B0604030504040204" pitchFamily="34" charset="0"/>
            </a:endParaRPr>
          </a:p>
          <a:p>
            <a:pPr algn="just">
              <a:tabLst>
                <a:tab pos="630238" algn="r"/>
              </a:tabLst>
            </a:pPr>
            <a:endParaRPr lang="ru-RU" sz="15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285750" marR="12700" indent="-285750" algn="just">
              <a:buFont typeface="Wingdings" panose="05000000000000000000" pitchFamily="2" charset="2"/>
              <a:buChar char="ü"/>
              <a:tabLst>
                <a:tab pos="365125" algn="l"/>
                <a:tab pos="449263" algn="l"/>
              </a:tabLst>
            </a:pPr>
            <a:r>
              <a:rPr lang="ru-RU" sz="1500" dirty="0">
                <a:ea typeface="Times New Roman" panose="02020603050405020304"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285750" marR="12700" indent="-285750" algn="just">
              <a:buFont typeface="Wingdings" panose="05000000000000000000" pitchFamily="2" charset="2"/>
              <a:buChar char="ü"/>
              <a:tabLst>
                <a:tab pos="365125" algn="l"/>
                <a:tab pos="449263" algn="l"/>
              </a:tabLst>
            </a:pPr>
            <a:r>
              <a:rPr lang="ru-RU" sz="1500" dirty="0">
                <a:ea typeface="Times New Roman" panose="02020603050405020304"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p:txBody>
      </p:sp>
    </p:spTree>
    <p:extLst>
      <p:ext uri="{BB962C8B-B14F-4D97-AF65-F5344CB8AC3E}">
        <p14:creationId xmlns:p14="http://schemas.microsoft.com/office/powerpoint/2010/main" val="1568600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DC55DF9-279A-4DF1-ABA6-C5B36CCD45B5}"/>
              </a:ext>
            </a:extLst>
          </p:cNvPr>
          <p:cNvSpPr txBox="1"/>
          <p:nvPr/>
        </p:nvSpPr>
        <p:spPr>
          <a:xfrm>
            <a:off x="276668" y="1572195"/>
            <a:ext cx="3476466" cy="2292935"/>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400" dirty="0">
                <a:effectLst/>
                <a:ea typeface="Times New Roman" panose="02020603050405020304" pitchFamily="18" charset="0"/>
              </a:rPr>
              <a:t>формирование общей культуры личности детей, развитие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формирование предпосылок учебной деятельности</a:t>
            </a:r>
          </a:p>
        </p:txBody>
      </p:sp>
      <p:sp>
        <p:nvSpPr>
          <p:cNvPr id="9" name="TextBox 8">
            <a:extLst>
              <a:ext uri="{FF2B5EF4-FFF2-40B4-BE49-F238E27FC236}">
                <a16:creationId xmlns:a16="http://schemas.microsoft.com/office/drawing/2014/main" id="{7BF78965-0791-4106-9365-E05EA1493D71}"/>
              </a:ext>
            </a:extLst>
          </p:cNvPr>
          <p:cNvSpPr txBox="1"/>
          <p:nvPr/>
        </p:nvSpPr>
        <p:spPr>
          <a:xfrm>
            <a:off x="4045275" y="1572195"/>
            <a:ext cx="4252561" cy="5047536"/>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400" b="1" dirty="0">
              <a:ea typeface="Verdana" panose="020B0604030504040204" pitchFamily="34" charset="0"/>
            </a:endParaRPr>
          </a:p>
          <a:p>
            <a:pPr algn="just">
              <a:tabLst>
                <a:tab pos="630238" algn="r"/>
              </a:tabLst>
            </a:pPr>
            <a:endParaRPr lang="ru-RU" sz="14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400" dirty="0">
                <a:effectLst/>
                <a:ea typeface="Times New Roman" panose="02020603050405020304"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285750" marR="12700" indent="-285750" algn="just">
              <a:buFont typeface="Wingdings" panose="05000000000000000000" pitchFamily="2" charset="2"/>
              <a:buChar char="ü"/>
              <a:tabLst>
                <a:tab pos="365125" algn="l"/>
                <a:tab pos="449263" algn="l"/>
              </a:tabLst>
            </a:pPr>
            <a:r>
              <a:rPr lang="ru-RU" sz="1400" dirty="0">
                <a:effectLst/>
                <a:ea typeface="Times New Roman" panose="02020603050405020304"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p:txBody>
      </p:sp>
    </p:spTree>
    <p:extLst>
      <p:ext uri="{BB962C8B-B14F-4D97-AF65-F5344CB8AC3E}">
        <p14:creationId xmlns:p14="http://schemas.microsoft.com/office/powerpoint/2010/main" val="1996913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DC55DF9-279A-4DF1-ABA6-C5B36CCD45B5}"/>
              </a:ext>
            </a:extLst>
          </p:cNvPr>
          <p:cNvSpPr txBox="1"/>
          <p:nvPr/>
        </p:nvSpPr>
        <p:spPr>
          <a:xfrm>
            <a:off x="276668" y="1572195"/>
            <a:ext cx="3476466" cy="3785652"/>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преемственности целей, задач и содержания дошкольного общего и начального общего образования</a:t>
            </a:r>
          </a:p>
        </p:txBody>
      </p:sp>
      <p:sp>
        <p:nvSpPr>
          <p:cNvPr id="9" name="TextBox 8">
            <a:extLst>
              <a:ext uri="{FF2B5EF4-FFF2-40B4-BE49-F238E27FC236}">
                <a16:creationId xmlns:a16="http://schemas.microsoft.com/office/drawing/2014/main" id="{7BF78965-0791-4106-9365-E05EA1493D71}"/>
              </a:ext>
            </a:extLst>
          </p:cNvPr>
          <p:cNvSpPr txBox="1"/>
          <p:nvPr/>
        </p:nvSpPr>
        <p:spPr>
          <a:xfrm>
            <a:off x="4045275" y="1572195"/>
            <a:ext cx="4252561" cy="3554819"/>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500" b="1" dirty="0">
              <a:ea typeface="Verdana" panose="020B0604030504040204" pitchFamily="34" charset="0"/>
            </a:endParaRPr>
          </a:p>
          <a:p>
            <a:pPr algn="just">
              <a:tabLst>
                <a:tab pos="630238" algn="r"/>
              </a:tabLst>
            </a:pPr>
            <a:endParaRPr lang="ru-RU" sz="15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преемственности целей, задач и содержания дошкольного общего и начального общего образования</a:t>
            </a:r>
          </a:p>
        </p:txBody>
      </p:sp>
    </p:spTree>
    <p:extLst>
      <p:ext uri="{BB962C8B-B14F-4D97-AF65-F5344CB8AC3E}">
        <p14:creationId xmlns:p14="http://schemas.microsoft.com/office/powerpoint/2010/main" val="249929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Місце для вмісту 2">
            <a:extLst>
              <a:ext uri="{FF2B5EF4-FFF2-40B4-BE49-F238E27FC236}">
                <a16:creationId xmlns:a16="http://schemas.microsoft.com/office/drawing/2014/main" id="{AE017649-C8D0-4EC4-83DC-F309CAA24E20}"/>
              </a:ext>
            </a:extLst>
          </p:cNvPr>
          <p:cNvSpPr txBox="1">
            <a:spLocks/>
          </p:cNvSpPr>
          <p:nvPr/>
        </p:nvSpPr>
        <p:spPr bwMode="auto">
          <a:xfrm>
            <a:off x="327546" y="1374419"/>
            <a:ext cx="7888406"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000" b="1" dirty="0">
                <a:solidFill>
                  <a:srgbClr val="FF0000"/>
                </a:solidFill>
              </a:rPr>
              <a:t>Федеральный закон от 24 сентября 2022 г. № 371-ФЗ «О внесении изменений в Федеральный закон </a:t>
            </a:r>
          </a:p>
          <a:p>
            <a:pPr algn="just" eaLnBrk="1" hangingPunct="1"/>
            <a:r>
              <a:rPr lang="ru-RU" altLang="ru-RU" sz="2000" b="1" dirty="0">
                <a:solidFill>
                  <a:srgbClr val="FF0000"/>
                </a:solidFill>
              </a:rPr>
              <a:t>«Об образовании в Российской Федерации» </a:t>
            </a:r>
          </a:p>
          <a:p>
            <a:pPr algn="just" eaLnBrk="1" hangingPunct="1"/>
            <a:r>
              <a:rPr lang="ru-RU" altLang="ru-RU" sz="2000" b="1" dirty="0">
                <a:solidFill>
                  <a:srgbClr val="FF0000"/>
                </a:solidFill>
              </a:rPr>
              <a:t>и статью 1 Федерального закона «Об обязательных требованиях в Российской Федерации»</a:t>
            </a:r>
          </a:p>
          <a:p>
            <a:pPr algn="ctr" eaLnBrk="1" hangingPunct="1"/>
            <a:endParaRPr lang="ru-RU" altLang="ru-RU" sz="2000" b="1" dirty="0"/>
          </a:p>
          <a:p>
            <a:pPr algn="just" eaLnBrk="1" hangingPunct="1"/>
            <a:r>
              <a:rPr lang="ru-RU" altLang="ru-RU" sz="2000" b="1" dirty="0"/>
              <a:t>Статья 2</a:t>
            </a:r>
          </a:p>
          <a:p>
            <a:pPr algn="just" eaLnBrk="1" hangingPunct="1"/>
            <a:r>
              <a:rPr lang="ru-RU" altLang="ru-RU" sz="2000" dirty="0"/>
              <a:t>10.1)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a:t>
            </a:r>
          </a:p>
          <a:p>
            <a:pPr eaLnBrk="1" hangingPunct="1"/>
            <a:endParaRPr lang="ru-RU" altLang="ru-RU" sz="2000" b="1" dirty="0"/>
          </a:p>
          <a:p>
            <a:pPr algn="ctr" eaLnBrk="1" hangingPunct="1">
              <a:spcBef>
                <a:spcPct val="20000"/>
              </a:spcBef>
              <a:buFont typeface="Arial" panose="020B0604020202020204" pitchFamily="34" charset="0"/>
              <a:buNone/>
            </a:pPr>
            <a:endParaRPr lang="ru-RU" altLang="ru-RU" sz="2000" dirty="0">
              <a:solidFill>
                <a:srgbClr val="898989"/>
              </a:solidFill>
            </a:endParaRPr>
          </a:p>
        </p:txBody>
      </p:sp>
      <p:sp>
        <p:nvSpPr>
          <p:cNvPr id="4" name="Заголовок 1">
            <a:extLst>
              <a:ext uri="{FF2B5EF4-FFF2-40B4-BE49-F238E27FC236}">
                <a16:creationId xmlns:a16="http://schemas.microsoft.com/office/drawing/2014/main" id="{3947AD64-43D4-429F-A4C6-122AB04ACAB9}"/>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id="{B45E0C25-EDD2-4384-80AA-E753119DDF4C}"/>
              </a:ext>
            </a:extLst>
          </p:cNvPr>
          <p:cNvSpPr txBox="1">
            <a:spLocks/>
          </p:cNvSpPr>
          <p:nvPr/>
        </p:nvSpPr>
        <p:spPr bwMode="auto">
          <a:xfrm>
            <a:off x="457200" y="706745"/>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Планируемые результаты ФОП</a:t>
            </a:r>
          </a:p>
        </p:txBody>
      </p:sp>
      <p:sp>
        <p:nvSpPr>
          <p:cNvPr id="28675" name="Місце для вмісту 2">
            <a:extLst>
              <a:ext uri="{FF2B5EF4-FFF2-40B4-BE49-F238E27FC236}">
                <a16:creationId xmlns:a16="http://schemas.microsoft.com/office/drawing/2014/main" id="{DEDA781F-3FE4-4564-8654-2A38D5FFEA69}"/>
              </a:ext>
            </a:extLst>
          </p:cNvPr>
          <p:cNvSpPr txBox="1">
            <a:spLocks/>
          </p:cNvSpPr>
          <p:nvPr/>
        </p:nvSpPr>
        <p:spPr bwMode="auto">
          <a:xfrm>
            <a:off x="300251" y="1624084"/>
            <a:ext cx="7847462" cy="437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spcAft>
                <a:spcPts val="1200"/>
              </a:spcAft>
              <a:tabLst>
                <a:tab pos="630238" algn="r"/>
              </a:tabLst>
            </a:pPr>
            <a:r>
              <a:rPr lang="ru-RU" sz="2000" b="1" dirty="0">
                <a:solidFill>
                  <a:srgbClr val="000000"/>
                </a:solidFill>
                <a:effectLst/>
                <a:ea typeface="Courier New" panose="02070309020205020404" pitchFamily="49" charset="0"/>
              </a:rPr>
              <a:t>Планируемые результаты – возрастные характеристики возможных достижений ребёнка дошкольного возраста на разных возрастных этапах и к завершению дошкольного образования</a:t>
            </a:r>
            <a:endParaRPr lang="ru-RU" sz="2000" b="1" dirty="0">
              <a:ea typeface="Verdana" panose="020B0604030504040204" pitchFamily="34" charset="0"/>
            </a:endParaRPr>
          </a:p>
          <a:p>
            <a:pPr algn="just"/>
            <a:r>
              <a:rPr lang="ru-RU" sz="2000" b="1" dirty="0">
                <a:solidFill>
                  <a:srgbClr val="000000"/>
                </a:solidFill>
                <a:effectLst/>
                <a:ea typeface="Courier New" panose="02070309020205020404" pitchFamily="49"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a:t>
            </a:r>
          </a:p>
          <a:p>
            <a:pPr algn="just"/>
            <a:endParaRPr lang="ru-RU" sz="2000" b="1" dirty="0">
              <a:solidFill>
                <a:srgbClr val="000000"/>
              </a:solidFill>
              <a:effectLst/>
              <a:ea typeface="Courier New" panose="02070309020205020404" pitchFamily="49" charset="0"/>
            </a:endParaRPr>
          </a:p>
          <a:p>
            <a:pPr algn="just"/>
            <a:r>
              <a:rPr lang="ru-RU" sz="2000" b="1" dirty="0">
                <a:solidFill>
                  <a:srgbClr val="000000"/>
                </a:solidFill>
                <a:effectLst/>
                <a:ea typeface="Courier New" panose="02070309020205020404" pitchFamily="49" charset="0"/>
              </a:rPr>
              <a:t>Планируемые результаты освоения основной образовательной программы ДО заданы как целевые ориентиры ДО и представляют собой социально-нормативные возрастные характеристики возможных достижений ребёнка на разных этапах дошкольного детства</a:t>
            </a:r>
            <a:endParaRPr lang="ru-RU" sz="2000" b="1" dirty="0"/>
          </a:p>
          <a:p>
            <a:pPr algn="just"/>
            <a:endParaRPr lang="ru-RU" sz="2000" b="1" dirty="0"/>
          </a:p>
          <a:p>
            <a:pPr algn="just" eaLnBrk="1" hangingPunct="1">
              <a:spcBef>
                <a:spcPct val="20000"/>
              </a:spcBef>
              <a:buFont typeface="Arial" panose="020B0604020202020204" pitchFamily="34" charset="0"/>
              <a:buNone/>
            </a:pPr>
            <a:endParaRPr lang="ru-RU" altLang="ru-RU" sz="2000" dirty="0"/>
          </a:p>
          <a:p>
            <a:pPr algn="just" eaLnBrk="1" hangingPunct="1">
              <a:spcBef>
                <a:spcPct val="20000"/>
              </a:spcBef>
              <a:buFont typeface="Arial" panose="020B0604020202020204" pitchFamily="34" charset="0"/>
              <a:buNone/>
            </a:pPr>
            <a:endParaRPr lang="ru-RU" altLang="ru-RU" sz="2000" dirty="0"/>
          </a:p>
          <a:p>
            <a:pPr algn="just" eaLnBrk="1" hangingPunct="1">
              <a:spcBef>
                <a:spcPct val="20000"/>
              </a:spcBef>
              <a:buFont typeface="Arial" panose="020B0604020202020204" pitchFamily="34" charset="0"/>
              <a:buNone/>
            </a:pPr>
            <a:endParaRPr lang="ru-RU" altLang="ru-RU" sz="1200" dirty="0">
              <a:solidFill>
                <a:srgbClr val="FF0000"/>
              </a:solidFill>
            </a:endParaRPr>
          </a:p>
          <a:p>
            <a:pPr algn="just" eaLnBrk="1" hangingPunct="1">
              <a:spcBef>
                <a:spcPct val="20000"/>
              </a:spcBef>
              <a:buFont typeface="Arial" panose="020B0604020202020204" pitchFamily="34" charset="0"/>
              <a:buNone/>
            </a:pPr>
            <a:endParaRPr lang="ru-RU" altLang="ru-RU" sz="2000" dirty="0">
              <a:solidFill>
                <a:srgbClr val="89898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id="{B45E0C25-EDD2-4384-80AA-E753119DDF4C}"/>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Педагогическая диагностика достижения планируемых результатов ФОП</a:t>
            </a:r>
          </a:p>
        </p:txBody>
      </p:sp>
      <p:sp>
        <p:nvSpPr>
          <p:cNvPr id="28675" name="Місце для вмісту 2">
            <a:extLst>
              <a:ext uri="{FF2B5EF4-FFF2-40B4-BE49-F238E27FC236}">
                <a16:creationId xmlns:a16="http://schemas.microsoft.com/office/drawing/2014/main" id="{DEDA781F-3FE4-4564-8654-2A38D5FFEA69}"/>
              </a:ext>
            </a:extLst>
          </p:cNvPr>
          <p:cNvSpPr txBox="1">
            <a:spLocks/>
          </p:cNvSpPr>
          <p:nvPr/>
        </p:nvSpPr>
        <p:spPr bwMode="auto">
          <a:xfrm>
            <a:off x="294896" y="1851025"/>
            <a:ext cx="787475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spcAft>
                <a:spcPts val="1200"/>
              </a:spcAft>
              <a:tabLst>
                <a:tab pos="630238" algn="r"/>
              </a:tabLst>
            </a:pPr>
            <a:r>
              <a:rPr lang="ru-RU" sz="2000" b="1" dirty="0">
                <a:solidFill>
                  <a:srgbClr val="000000"/>
                </a:solidFill>
                <a:effectLst/>
                <a:ea typeface="Courier New" panose="02070309020205020404" pitchFamily="49" charset="0"/>
              </a:rPr>
              <a:t>Педагогическая диагностика достижений планируемых результатов направлена на изучение деятельностных умений ребёнка, его интересов, предпочтений, склонностей, личностных особенностей, способов взаимодействия со взрослыми и сверстниками. Она позволяет выявлять особенности и динамику развития ребёнка, составлять на основе полученных данных индивидуальные образовательные маршруты освоения образовательной программы, своевременно вносить изменения в планирование, содержание и организацию образовательной деятельности</a:t>
            </a:r>
          </a:p>
          <a:p>
            <a:pPr algn="just">
              <a:spcAft>
                <a:spcPts val="1200"/>
              </a:spcAft>
              <a:tabLst>
                <a:tab pos="630238" algn="r"/>
              </a:tabLst>
            </a:pPr>
            <a:endParaRPr lang="ru-RU" sz="2000" b="1" dirty="0">
              <a:ea typeface="Verdana" panose="020B0604030504040204" pitchFamily="34" charset="0"/>
            </a:endParaRPr>
          </a:p>
          <a:p>
            <a:pPr algn="just">
              <a:spcAft>
                <a:spcPts val="1200"/>
              </a:spcAft>
              <a:tabLst>
                <a:tab pos="630238" algn="r"/>
              </a:tabLst>
            </a:pPr>
            <a:r>
              <a:rPr lang="ru-RU" sz="2000" b="1" dirty="0">
                <a:solidFill>
                  <a:srgbClr val="000000"/>
                </a:solidFill>
                <a:effectLst/>
                <a:ea typeface="Courier New" panose="02070309020205020404" pitchFamily="49" charset="0"/>
              </a:rPr>
              <a:t>Педагогическая диагностика направлена на оценку индивидуального развития детей дошкольного возраста, на основе которой определяется эффективность педагогических действий и осуществляется их дальнейшее планирование</a:t>
            </a:r>
            <a:endParaRPr lang="ru-RU" sz="2000" b="1" dirty="0"/>
          </a:p>
          <a:p>
            <a:pPr algn="just">
              <a:spcAft>
                <a:spcPts val="1200"/>
              </a:spcAft>
              <a:tabLst>
                <a:tab pos="630238" algn="r"/>
              </a:tabLst>
            </a:pPr>
            <a:endParaRPr lang="ru-RU" sz="2000" b="1" dirty="0">
              <a:ea typeface="Verdana" panose="020B0604030504040204" pitchFamily="34" charset="0"/>
            </a:endParaRPr>
          </a:p>
        </p:txBody>
      </p:sp>
    </p:spTree>
    <p:extLst>
      <p:ext uri="{BB962C8B-B14F-4D97-AF65-F5344CB8AC3E}">
        <p14:creationId xmlns:p14="http://schemas.microsoft.com/office/powerpoint/2010/main" val="4292824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id="{B45E0C25-EDD2-4384-80AA-E753119DDF4C}"/>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Педагогическая диагностика достижения планируемых результатов ФОП</a:t>
            </a:r>
          </a:p>
        </p:txBody>
      </p:sp>
      <p:sp>
        <p:nvSpPr>
          <p:cNvPr id="28675" name="Місце для вмісту 2">
            <a:extLst>
              <a:ext uri="{FF2B5EF4-FFF2-40B4-BE49-F238E27FC236}">
                <a16:creationId xmlns:a16="http://schemas.microsoft.com/office/drawing/2014/main" id="{DEDA781F-3FE4-4564-8654-2A38D5FFEA69}"/>
              </a:ext>
            </a:extLst>
          </p:cNvPr>
          <p:cNvSpPr txBox="1">
            <a:spLocks/>
          </p:cNvSpPr>
          <p:nvPr/>
        </p:nvSpPr>
        <p:spPr bwMode="auto">
          <a:xfrm>
            <a:off x="294896" y="1851025"/>
            <a:ext cx="787475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12700" lvl="1" algn="just">
              <a:spcAft>
                <a:spcPts val="1200"/>
              </a:spcAft>
              <a:buClr>
                <a:srgbClr val="000000"/>
              </a:buClr>
              <a:buSzPts val="1400"/>
              <a:tabLst>
                <a:tab pos="854075" algn="l"/>
              </a:tabLst>
            </a:pPr>
            <a:r>
              <a:rPr lang="ru-RU" sz="2000" b="1" u="none" strike="noStrike" spc="0" dirty="0">
                <a:effectLst/>
                <a:ea typeface="Times New Roman" panose="02020603050405020304" pitchFamily="18" charset="0"/>
                <a:cs typeface="Times New Roman" panose="02020603050405020304" pitchFamily="18" charset="0"/>
              </a:rPr>
              <a:t>Результаты педагогической диагностики (мониторинга) могут использоваться исключительно для решения следующих образовательных задач:</a:t>
            </a:r>
          </a:p>
          <a:p>
            <a:pPr marR="12700" lvl="0" algn="just">
              <a:spcAft>
                <a:spcPts val="1200"/>
              </a:spcAft>
              <a:buClr>
                <a:srgbClr val="000000"/>
              </a:buClr>
              <a:buSzPts val="1400"/>
              <a:tabLst>
                <a:tab pos="655955" algn="l"/>
              </a:tabLst>
            </a:pPr>
            <a:r>
              <a:rPr lang="ru-RU" sz="2000" b="1" u="none" strike="noStrike" spc="0" dirty="0">
                <a:effectLst/>
                <a:ea typeface="Times New Roman" panose="02020603050405020304" pitchFamily="18" charset="0"/>
                <a:cs typeface="Times New Roman" panose="02020603050405020304" pitchFamily="18" charset="0"/>
              </a:rPr>
              <a:t>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a:t>
            </a:r>
          </a:p>
          <a:p>
            <a:pPr algn="just">
              <a:spcAft>
                <a:spcPts val="1200"/>
              </a:spcAft>
            </a:pPr>
            <a:r>
              <a:rPr lang="ru-RU" sz="2000" b="1" dirty="0">
                <a:solidFill>
                  <a:srgbClr val="000000"/>
                </a:solidFill>
                <a:effectLst/>
                <a:ea typeface="Courier New" panose="02070309020205020404" pitchFamily="49" charset="0"/>
              </a:rPr>
              <a:t>2) оптимизации работы с группой детей</a:t>
            </a:r>
            <a:endParaRPr lang="ru-RU" sz="2000" b="1" dirty="0">
              <a:ea typeface="Verdana" panose="020B0604030504040204" pitchFamily="34" charset="0"/>
            </a:endParaRPr>
          </a:p>
          <a:p>
            <a:pPr algn="just">
              <a:spcAft>
                <a:spcPts val="1200"/>
              </a:spcAft>
              <a:tabLst>
                <a:tab pos="630238" algn="r"/>
              </a:tabLst>
            </a:pPr>
            <a:endParaRPr lang="ru-RU" sz="2000" b="1" dirty="0">
              <a:ea typeface="Verdana" panose="020B0604030504040204" pitchFamily="34" charset="0"/>
            </a:endParaRPr>
          </a:p>
          <a:p>
            <a:pPr algn="just"/>
            <a:r>
              <a:rPr lang="ru-RU" sz="2000" b="1" dirty="0">
                <a:solidFill>
                  <a:srgbClr val="000000"/>
                </a:solidFill>
                <a:effectLst/>
                <a:ea typeface="Courier New" panose="02070309020205020404" pitchFamily="49" charset="0"/>
              </a:rPr>
              <a:t>Периодичность проведения педагогической диагностики определяется ДОО</a:t>
            </a:r>
          </a:p>
          <a:p>
            <a:pPr algn="just"/>
            <a:r>
              <a:rPr lang="ru-RU" sz="2000" b="1" dirty="0">
                <a:solidFill>
                  <a:srgbClr val="000000"/>
                </a:solidFill>
              </a:rPr>
              <a:t>Оптимальным является проведение на начальном этапе освоения ООП (стартовая диагностика) и на завершающем этапе освоения программы возрастной группой (финальная диагностика)</a:t>
            </a:r>
            <a:endParaRPr lang="ru-RU" sz="2000" b="1" dirty="0"/>
          </a:p>
          <a:p>
            <a:pPr algn="just">
              <a:spcAft>
                <a:spcPts val="1200"/>
              </a:spcAft>
              <a:tabLst>
                <a:tab pos="630238" algn="r"/>
              </a:tabLst>
            </a:pPr>
            <a:endParaRPr lang="ru-RU" sz="2000" b="1" dirty="0">
              <a:ea typeface="Verdana" panose="020B0604030504040204" pitchFamily="34" charset="0"/>
            </a:endParaRPr>
          </a:p>
        </p:txBody>
      </p:sp>
    </p:spTree>
    <p:extLst>
      <p:ext uri="{BB962C8B-B14F-4D97-AF65-F5344CB8AC3E}">
        <p14:creationId xmlns:p14="http://schemas.microsoft.com/office/powerpoint/2010/main" val="1603752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3">
            <a:extLst>
              <a:ext uri="{FF2B5EF4-FFF2-40B4-BE49-F238E27FC236}">
                <a16:creationId xmlns:a16="http://schemas.microsoft.com/office/drawing/2014/main" id="{53425B30-79E4-4314-B46E-937D9A9A5B2A}"/>
              </a:ext>
            </a:extLst>
          </p:cNvPr>
          <p:cNvSpPr txBox="1">
            <a:spLocks/>
          </p:cNvSpPr>
          <p:nvPr/>
        </p:nvSpPr>
        <p:spPr bwMode="auto">
          <a:xfrm>
            <a:off x="385762" y="701675"/>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Методы педагогической диагностики</a:t>
            </a:r>
          </a:p>
        </p:txBody>
      </p:sp>
      <p:sp>
        <p:nvSpPr>
          <p:cNvPr id="35843" name="Місце для вмісту 2">
            <a:extLst>
              <a:ext uri="{FF2B5EF4-FFF2-40B4-BE49-F238E27FC236}">
                <a16:creationId xmlns:a16="http://schemas.microsoft.com/office/drawing/2014/main" id="{B66741F6-3A15-4F40-B853-53A34C57C1EE}"/>
              </a:ext>
            </a:extLst>
          </p:cNvPr>
          <p:cNvSpPr txBox="1">
            <a:spLocks/>
          </p:cNvSpPr>
          <p:nvPr/>
        </p:nvSpPr>
        <p:spPr bwMode="auto">
          <a:xfrm>
            <a:off x="385762" y="2019869"/>
            <a:ext cx="7748304"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000" b="1" dirty="0">
                <a:solidFill>
                  <a:srgbClr val="1C1C1C"/>
                </a:solidFill>
              </a:rPr>
              <a:t>Основа – </a:t>
            </a:r>
            <a:r>
              <a:rPr lang="ru-RU" altLang="ru-RU" sz="2000" b="1" dirty="0" err="1">
                <a:solidFill>
                  <a:srgbClr val="1C1C1C"/>
                </a:solidFill>
              </a:rPr>
              <a:t>малоформализованные</a:t>
            </a:r>
            <a:r>
              <a:rPr lang="ru-RU" altLang="ru-RU" sz="2000" b="1" dirty="0">
                <a:solidFill>
                  <a:srgbClr val="1C1C1C"/>
                </a:solidFill>
              </a:rPr>
              <a:t> методы:</a:t>
            </a:r>
          </a:p>
          <a:p>
            <a:pPr algn="just" eaLnBrk="1" hangingPunct="1">
              <a:spcBef>
                <a:spcPct val="20000"/>
              </a:spcBef>
              <a:buFont typeface="Arial" panose="020B0604020202020204" pitchFamily="34" charset="0"/>
              <a:buNone/>
            </a:pPr>
            <a:endParaRPr lang="ru-RU" altLang="ru-RU" sz="2000" b="1" dirty="0">
              <a:solidFill>
                <a:srgbClr val="1C1C1C"/>
              </a:solidFill>
            </a:endParaRP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Педагогическое наблюдение за детской деятельностью (в том числе в специально созданных диагностических ситуациях)</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Беседы с детьми</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Анализ продуктов детской деятельности </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Специальные методики диагностики физического, коммуникативного, познавательного, речевого, художественно-эстетического развития</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DC55DF9-279A-4DF1-ABA6-C5B36CCD45B5}"/>
              </a:ext>
            </a:extLst>
          </p:cNvPr>
          <p:cNvSpPr txBox="1"/>
          <p:nvPr/>
        </p:nvSpPr>
        <p:spPr>
          <a:xfrm>
            <a:off x="276668" y="1711809"/>
            <a:ext cx="3476466" cy="4401205"/>
          </a:xfrm>
          <a:prstGeom prst="rect">
            <a:avLst/>
          </a:prstGeom>
          <a:noFill/>
        </p:spPr>
        <p:txBody>
          <a:bodyPr wrap="square">
            <a:spAutoFit/>
          </a:bodyPr>
          <a:lstStyle/>
          <a:p>
            <a:pPr algn="just">
              <a:tabLst>
                <a:tab pos="540385" algn="l"/>
              </a:tabLst>
            </a:pPr>
            <a:r>
              <a:rPr lang="ru-RU" sz="2000" b="1" dirty="0">
                <a:effectLst/>
                <a:ea typeface="Times New Roman" panose="02020603050405020304" pitchFamily="18" charset="0"/>
              </a:rPr>
              <a:t>Цель: </a:t>
            </a:r>
            <a:r>
              <a:rPr lang="ru-RU" sz="2000" dirty="0">
                <a:effectLst/>
                <a:ea typeface="Times New Roman" panose="02020603050405020304" pitchFamily="18" charset="0"/>
              </a:rPr>
              <a:t>проектирование социальных ситуаций развития ребенка и развивающей предметно-пространственной среды, обеспечивающих позитивную социализацию, мотивацию и поддержку индивидуальности детей через общение, игру, познавательно-исследовательскую деятельность и другие формы активности</a:t>
            </a:r>
          </a:p>
        </p:txBody>
      </p:sp>
      <p:sp>
        <p:nvSpPr>
          <p:cNvPr id="6" name="TextBox 5">
            <a:extLst>
              <a:ext uri="{FF2B5EF4-FFF2-40B4-BE49-F238E27FC236}">
                <a16:creationId xmlns:a16="http://schemas.microsoft.com/office/drawing/2014/main" id="{4CB6757D-62C7-4D0A-B2C8-2291DB9B28BD}"/>
              </a:ext>
            </a:extLst>
          </p:cNvPr>
          <p:cNvSpPr txBox="1"/>
          <p:nvPr/>
        </p:nvSpPr>
        <p:spPr>
          <a:xfrm>
            <a:off x="4236793" y="1711809"/>
            <a:ext cx="4047395" cy="2246769"/>
          </a:xfrm>
          <a:prstGeom prst="rect">
            <a:avLst/>
          </a:prstGeom>
          <a:noFill/>
        </p:spPr>
        <p:txBody>
          <a:bodyPr wrap="square">
            <a:spAutoFit/>
          </a:bodyPr>
          <a:lstStyle/>
          <a:p>
            <a:pPr algn="just">
              <a:tabLst>
                <a:tab pos="540385" algn="l"/>
              </a:tabLst>
            </a:pPr>
            <a:r>
              <a:rPr lang="ru-RU" sz="2000" b="1" dirty="0">
                <a:effectLst/>
                <a:ea typeface="Times New Roman" panose="02020603050405020304" pitchFamily="18" charset="0"/>
              </a:rPr>
              <a:t>Цель: </a:t>
            </a:r>
            <a:r>
              <a:rPr lang="ru-RU" sz="2000" dirty="0">
                <a:effectLst/>
                <a:ea typeface="Times New Roman" panose="02020603050405020304" pitchFamily="18" charset="0"/>
              </a:rPr>
              <a:t>всестороннее развитие и воспитание ребенка в период дошкольного детства на основе духовно-нравственных ценностей народов Российской Федерации, исторических и национально-культурных традиций</a:t>
            </a:r>
          </a:p>
        </p:txBody>
      </p:sp>
    </p:spTree>
    <p:extLst>
      <p:ext uri="{BB962C8B-B14F-4D97-AF65-F5344CB8AC3E}">
        <p14:creationId xmlns:p14="http://schemas.microsoft.com/office/powerpoint/2010/main" val="3560010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id="{4AFBBAC3-E621-4E90-81F1-F061B4A7CAEC}"/>
              </a:ext>
            </a:extLst>
          </p:cNvPr>
          <p:cNvSpPr txBox="1"/>
          <p:nvPr/>
        </p:nvSpPr>
        <p:spPr>
          <a:xfrm>
            <a:off x="287487" y="1308384"/>
            <a:ext cx="3611717" cy="4154984"/>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Содержательный</a:t>
            </a:r>
            <a:r>
              <a:rPr lang="ru-RU" sz="2000" b="1" dirty="0">
                <a:ea typeface="Verdana" panose="020B0604030504040204" pitchFamily="34" charset="0"/>
              </a:rPr>
              <a:t> раздел</a:t>
            </a: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rPr>
              <a:t>Описание образовательной деятельности в соответствии с направлениями развития ребенка, представленными в пяти образовательных областях</a:t>
            </a: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Взаимодействие взрослых с детьми</a:t>
            </a:r>
            <a:endParaRPr lang="ru-RU" sz="1600" dirty="0">
              <a:effectLst/>
              <a:ea typeface="Calibri" panose="020F0502020204030204" pitchFamily="34" charset="0"/>
              <a:cs typeface="Times New Roman" panose="02020603050405020304" pitchFamily="18" charset="0"/>
            </a:endParaRP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Взаимодействие педагогического коллектива с семьями дошкольников</a:t>
            </a:r>
            <a:endParaRPr lang="ru-RU" sz="1600" dirty="0">
              <a:ea typeface="SimSun" panose="02010600030101010101" pitchFamily="2" charset="-122"/>
              <a:cs typeface="Times New Roman" panose="02020603050405020304" pitchFamily="18" charset="0"/>
            </a:endParaRP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Программа коррекционно-развивающей работы с детьми с ограниченными возможностями здоровья</a:t>
            </a:r>
            <a:endParaRPr lang="ru-RU" sz="1600" dirty="0">
              <a:effectLst/>
              <a:ea typeface="Calibri" panose="020F0502020204030204" pitchFamily="34" charset="0"/>
              <a:cs typeface="Times New Roman" panose="02020603050405020304" pitchFamily="18"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id="{C2F97C86-6338-41A3-98B8-D26A662CF32C}"/>
              </a:ext>
            </a:extLst>
          </p:cNvPr>
          <p:cNvSpPr txBox="1"/>
          <p:nvPr/>
        </p:nvSpPr>
        <p:spPr>
          <a:xfrm>
            <a:off x="4121625" y="1308552"/>
            <a:ext cx="4367282" cy="5736955"/>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Содержательный</a:t>
            </a:r>
            <a:r>
              <a:rPr lang="ru-RU" sz="2000" b="1" dirty="0">
                <a:ea typeface="Verdana" panose="020B0604030504040204" pitchFamily="34" charset="0"/>
              </a:rPr>
              <a:t> раздел</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Задачи и содержание образования (обучения и воспитания) по образовательным областям</a:t>
            </a:r>
            <a:endParaRPr lang="ru-RU" sz="1600" b="1" dirty="0">
              <a:ea typeface="Times New Roman" panose="02020603050405020304" pitchFamily="18" charset="0"/>
            </a:endParaRPr>
          </a:p>
          <a:p>
            <a:pPr algn="just">
              <a:lnSpc>
                <a:spcPct val="90000"/>
              </a:lnSpc>
              <a:spcBef>
                <a:spcPts val="600"/>
              </a:spcBef>
              <a:spcAft>
                <a:spcPts val="0"/>
              </a:spcAft>
              <a:tabLst>
                <a:tab pos="630238" algn="r"/>
              </a:tabLst>
            </a:pPr>
            <a:r>
              <a:rPr lang="ru-RU" sz="1600" b="1" i="1" dirty="0">
                <a:effectLst/>
                <a:ea typeface="Times New Roman" panose="02020603050405020304" pitchFamily="18" charset="0"/>
              </a:rPr>
              <a:t>В каждой из образовательных областей показана интеграция обучающих и воспитательных задач</a:t>
            </a:r>
            <a:endParaRPr lang="ru-RU" sz="1600" dirty="0">
              <a:effectLst/>
              <a:ea typeface="Times New Roman" panose="02020603050405020304" pitchFamily="18" charset="0"/>
            </a:endParaRP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Вариативные формы, способы, методы и средства реализации программы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a typeface="Times New Roman" panose="02020603050405020304" pitchFamily="18" charset="0"/>
              </a:rPr>
              <a:t>Особенности образовательной деятельности разных видов и культурных практик</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Способы и направления поддержки детской инициативы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a typeface="Times New Roman" panose="02020603050405020304" pitchFamily="18" charset="0"/>
              </a:rPr>
              <a:t>Особенности взаимодействия педагогического коллектива с семьями обучающихся</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Направления и задачи коррекционно-развивающей работы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kern="100" dirty="0">
                <a:ea typeface="Times New Roman" panose="02020603050405020304" pitchFamily="18" charset="0"/>
                <a:cs typeface="Arial" panose="020B0604020202020204" pitchFamily="34" charset="0"/>
              </a:rPr>
              <a:t>Ф</a:t>
            </a:r>
            <a:r>
              <a:rPr lang="ru-RU" sz="1600" b="1" kern="100" dirty="0">
                <a:effectLst/>
                <a:ea typeface="Times New Roman" panose="02020603050405020304" pitchFamily="18" charset="0"/>
                <a:cs typeface="Arial" panose="020B0604020202020204" pitchFamily="34" charset="0"/>
              </a:rPr>
              <a:t>едеральная рабочая программа воспитания</a:t>
            </a:r>
            <a:endParaRPr lang="ru-RU" sz="1600" b="1" kern="100" dirty="0">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spTree>
    <p:extLst>
      <p:ext uri="{BB962C8B-B14F-4D97-AF65-F5344CB8AC3E}">
        <p14:creationId xmlns:p14="http://schemas.microsoft.com/office/powerpoint/2010/main" val="231889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id="{4AFBBAC3-E621-4E90-81F1-F061B4A7CAEC}"/>
              </a:ext>
            </a:extLst>
          </p:cNvPr>
          <p:cNvSpPr txBox="1"/>
          <p:nvPr/>
        </p:nvSpPr>
        <p:spPr>
          <a:xfrm>
            <a:off x="287487" y="1308384"/>
            <a:ext cx="3611717" cy="5384551"/>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Организационный</a:t>
            </a:r>
            <a:r>
              <a:rPr lang="ru-RU" sz="2000" b="1" dirty="0">
                <a:ea typeface="Verdana" panose="020B0604030504040204" pitchFamily="34" charset="0"/>
              </a:rPr>
              <a:t> раздел</a:t>
            </a: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Психолого-педагогические условия, обеспечивающие развитие ребенка</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Организация развивающей предметно-пространственной среды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Кадровые условия реализации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Материально-техническое обеспечение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Финансовые условия реализации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Планирование образовательной деятельности</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Режим дня и распорядок</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rPr>
              <a:t>Перспективы работы по совершенствованию и развитию содержания Программы</a:t>
            </a: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Перечень нормативных и нормативно-методических документов</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id="{C2F97C86-6338-41A3-98B8-D26A662CF32C}"/>
              </a:ext>
            </a:extLst>
          </p:cNvPr>
          <p:cNvSpPr txBox="1"/>
          <p:nvPr/>
        </p:nvSpPr>
        <p:spPr>
          <a:xfrm>
            <a:off x="4121625" y="1308552"/>
            <a:ext cx="4244453" cy="5823133"/>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Организационный</a:t>
            </a:r>
            <a:r>
              <a:rPr lang="ru-RU" sz="2000" b="1" dirty="0">
                <a:ea typeface="Verdana" panose="020B0604030504040204" pitchFamily="34" charset="0"/>
              </a:rPr>
              <a:t> раздел</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Психолого-педагогические условия реализации Федеральной программы</a:t>
            </a:r>
            <a:endParaRPr lang="ru-RU" sz="1500"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Особенности организации развивающей предметно-пространственной среды</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Материально-техническое обеспечение, обеспеченность методическими материалами и средствами обучения и воспитания (включая примерный перечень художественной литературы, музыкальных произведений, анимационных произведений)</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Кадровые условия реализации Федеральной программы</a:t>
            </a:r>
            <a:endParaRPr lang="ru-RU" sz="1500"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Примерный режим и распорядок дня в дошкольных группах</a:t>
            </a:r>
          </a:p>
          <a:p>
            <a:pPr marL="342900" indent="-342900" algn="just">
              <a:lnSpc>
                <a:spcPct val="90000"/>
              </a:lnSpc>
              <a:spcAft>
                <a:spcPts val="1200"/>
              </a:spcAft>
              <a:buFont typeface="Wingdings" panose="05000000000000000000" pitchFamily="2" charset="2"/>
              <a:buChar char="ü"/>
            </a:pPr>
            <a:r>
              <a:rPr lang="ru-RU" sz="1500" b="1" kern="100" dirty="0">
                <a:effectLst/>
                <a:ea typeface="Times New Roman" panose="02020603050405020304" pitchFamily="18" charset="0"/>
                <a:cs typeface="Arial" panose="020B0604020202020204" pitchFamily="34" charset="0"/>
              </a:rPr>
              <a:t>Федеральный календарный план воспитательной работы </a:t>
            </a:r>
            <a:r>
              <a:rPr lang="ru-RU" sz="1500" b="1" i="1" kern="100" dirty="0">
                <a:effectLst/>
                <a:ea typeface="Times New Roman" panose="02020603050405020304" pitchFamily="18" charset="0"/>
                <a:cs typeface="Arial" panose="020B0604020202020204" pitchFamily="34" charset="0"/>
              </a:rPr>
              <a:t>(включая примерный перечень основных государственных и народных праздников, памятных дат)</a:t>
            </a:r>
            <a:endParaRPr lang="ru-RU" sz="1500" i="1"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spTree>
    <p:extLst>
      <p:ext uri="{BB962C8B-B14F-4D97-AF65-F5344CB8AC3E}">
        <p14:creationId xmlns:p14="http://schemas.microsoft.com/office/powerpoint/2010/main" val="13147882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3">
            <a:extLst>
              <a:ext uri="{FF2B5EF4-FFF2-40B4-BE49-F238E27FC236}">
                <a16:creationId xmlns:a16="http://schemas.microsoft.com/office/drawing/2014/main" id="{085C6A08-C3C4-4CAA-B188-FA086D205837}"/>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endParaRPr lang="ru-RU" altLang="ru-RU" sz="2900" b="1" dirty="0">
              <a:effectLst>
                <a:outerShdw blurRad="38100" dist="38100" dir="2700000" algn="tl">
                  <a:srgbClr val="000000">
                    <a:alpha val="43137"/>
                  </a:srgbClr>
                </a:outerShdw>
              </a:effectLst>
            </a:endParaRPr>
          </a:p>
        </p:txBody>
      </p:sp>
      <p:sp>
        <p:nvSpPr>
          <p:cNvPr id="27651" name="Місце для вмісту 2">
            <a:extLst>
              <a:ext uri="{FF2B5EF4-FFF2-40B4-BE49-F238E27FC236}">
                <a16:creationId xmlns:a16="http://schemas.microsoft.com/office/drawing/2014/main" id="{ACB82967-170D-4488-A0EA-552C67B513FB}"/>
              </a:ext>
            </a:extLst>
          </p:cNvPr>
          <p:cNvSpPr txBox="1">
            <a:spLocks/>
          </p:cNvSpPr>
          <p:nvPr/>
        </p:nvSpPr>
        <p:spPr bwMode="auto">
          <a:xfrm>
            <a:off x="457200" y="1982646"/>
            <a:ext cx="7881582" cy="4327525"/>
          </a:xfrm>
          <a:prstGeom prst="rect">
            <a:avLst/>
          </a:prstGeom>
          <a:noFill/>
          <a:ln w="9525">
            <a:noFill/>
            <a:miter lim="800000"/>
            <a:headEnd/>
            <a:tailEnd/>
          </a:ln>
        </p:spPr>
        <p:txBody>
          <a:bodyPr/>
          <a:lstStyle/>
          <a:p>
            <a:pPr algn="just" eaLnBrk="0" hangingPunct="0">
              <a:defRPr/>
            </a:pPr>
            <a:r>
              <a:rPr lang="ru-RU" sz="2000" b="1" dirty="0">
                <a:solidFill>
                  <a:srgbClr val="1C1C1C"/>
                </a:solidFill>
                <a:latin typeface="+mn-lt"/>
                <a:cs typeface="Arial" charset="0"/>
              </a:rPr>
              <a:t>Целью Федеральной программы является разностороннее 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algn="just" eaLnBrk="0" hangingPunct="0">
              <a:defRPr/>
            </a:pPr>
            <a:r>
              <a:rPr lang="ru-RU" sz="2000" b="1" dirty="0">
                <a:solidFill>
                  <a:srgbClr val="1C1C1C"/>
                </a:solidFill>
                <a:latin typeface="+mn-lt"/>
                <a:cs typeface="Arial" charset="0"/>
              </a:rPr>
              <a:t>Пункт 14.1 ФОП ДО</a:t>
            </a:r>
          </a:p>
        </p:txBody>
      </p:sp>
      <p:sp>
        <p:nvSpPr>
          <p:cNvPr id="4" name="Прямоугольник 3">
            <a:extLst>
              <a:ext uri="{FF2B5EF4-FFF2-40B4-BE49-F238E27FC236}">
                <a16:creationId xmlns:a16="http://schemas.microsoft.com/office/drawing/2014/main" id="{B1D92889-EF7B-4D5C-BE93-5696E2BD162B}"/>
              </a:ext>
            </a:extLst>
          </p:cNvPr>
          <p:cNvSpPr/>
          <p:nvPr/>
        </p:nvSpPr>
        <p:spPr>
          <a:xfrm>
            <a:off x="1255593" y="4999114"/>
            <a:ext cx="7083189" cy="1015663"/>
          </a:xfrm>
          <a:prstGeom prst="rect">
            <a:avLst/>
          </a:prstGeom>
        </p:spPr>
        <p:txBody>
          <a:bodyPr wrap="square">
            <a:spAutoFit/>
          </a:bodyPr>
          <a:lstStyle/>
          <a:p>
            <a:pPr algn="just"/>
            <a:r>
              <a:rPr lang="ru-RU" sz="2000" b="1" dirty="0">
                <a:solidFill>
                  <a:srgbClr val="FF0000"/>
                </a:solidFill>
                <a:latin typeface="Calibri" panose="020F0502020204030204" pitchFamily="34" charset="0"/>
                <a:ea typeface="Courier New" panose="02070309020205020404" pitchFamily="49" charset="0"/>
              </a:rPr>
              <a:t>Нужны авторские технологии и универсальные пособия для решения воспитательных задач в обязательной части основной образовательной программы детского сада</a:t>
            </a:r>
            <a:endParaRPr lang="ru-RU" sz="2000" i="1" dirty="0">
              <a:solidFill>
                <a:srgbClr val="FF0000"/>
              </a:solidFill>
              <a:latin typeface="Calibri" panose="020F0502020204030204" pitchFamily="34" charset="0"/>
            </a:endParaRPr>
          </a:p>
        </p:txBody>
      </p:sp>
      <p:sp>
        <p:nvSpPr>
          <p:cNvPr id="5" name="Заголовок 3">
            <a:extLst>
              <a:ext uri="{FF2B5EF4-FFF2-40B4-BE49-F238E27FC236}">
                <a16:creationId xmlns:a16="http://schemas.microsoft.com/office/drawing/2014/main" id="{56CCC28C-F691-48DB-AA18-C26F8A48C592}"/>
              </a:ext>
            </a:extLst>
          </p:cNvPr>
          <p:cNvSpPr txBox="1">
            <a:spLocks/>
          </p:cNvSpPr>
          <p:nvPr/>
        </p:nvSpPr>
        <p:spPr bwMode="auto">
          <a:xfrm>
            <a:off x="457200" y="774984"/>
            <a:ext cx="8229600" cy="912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образовательной программы дошкольного образования</a:t>
            </a:r>
          </a:p>
        </p:txBody>
      </p:sp>
      <p:sp>
        <p:nvSpPr>
          <p:cNvPr id="6" name="Прямоугольник 5">
            <a:extLst>
              <a:ext uri="{FF2B5EF4-FFF2-40B4-BE49-F238E27FC236}">
                <a16:creationId xmlns:a16="http://schemas.microsoft.com/office/drawing/2014/main" id="{11DAB556-ABE4-42A1-8025-D4F0779BF5CA}"/>
              </a:ext>
            </a:extLst>
          </p:cNvPr>
          <p:cNvSpPr/>
          <p:nvPr/>
        </p:nvSpPr>
        <p:spPr>
          <a:xfrm>
            <a:off x="-118192" y="4691337"/>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id="{CDA49145-DF26-4216-B470-2F8E17CA9E45}"/>
              </a:ext>
            </a:extLst>
          </p:cNvPr>
          <p:cNvSpPr txBox="1">
            <a:spLocks/>
          </p:cNvSpPr>
          <p:nvPr/>
        </p:nvSpPr>
        <p:spPr bwMode="auto">
          <a:xfrm>
            <a:off x="341193" y="1539827"/>
            <a:ext cx="7956645" cy="293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457200" indent="-457200" algn="just" eaLnBrk="1" hangingPunct="1">
              <a:buAutoNum type="arabicPeriod"/>
            </a:pPr>
            <a:r>
              <a:rPr lang="ru-RU" altLang="ru-RU" sz="2400"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sz="2400"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sz="2400" b="1" dirty="0">
                <a:solidFill>
                  <a:srgbClr val="1C1C1C"/>
                </a:solidFill>
              </a:rPr>
              <a:t>Сравниваем свою ООП и ФОП, создаем план корректировки ООП или разработки новой</a:t>
            </a:r>
          </a:p>
        </p:txBody>
      </p:sp>
      <p:sp>
        <p:nvSpPr>
          <p:cNvPr id="5" name="TextBox 4">
            <a:extLst>
              <a:ext uri="{FF2B5EF4-FFF2-40B4-BE49-F238E27FC236}">
                <a16:creationId xmlns:a16="http://schemas.microsoft.com/office/drawing/2014/main" id="{061A2B0C-8F94-43D2-94A2-CAC90387893B}"/>
              </a:ext>
            </a:extLst>
          </p:cNvPr>
          <p:cNvSpPr txBox="1"/>
          <p:nvPr/>
        </p:nvSpPr>
        <p:spPr>
          <a:xfrm>
            <a:off x="341193" y="4735204"/>
            <a:ext cx="7956645" cy="1569660"/>
          </a:xfrm>
          <a:prstGeom prst="rect">
            <a:avLst/>
          </a:prstGeom>
          <a:noFill/>
        </p:spPr>
        <p:txBody>
          <a:bodyPr wrap="square">
            <a:spAutoFit/>
          </a:bodyPr>
          <a:lstStyle/>
          <a:p>
            <a:pPr algn="just"/>
            <a:r>
              <a:rPr lang="ru-RU" altLang="ru-RU" sz="2400" b="1" dirty="0">
                <a:solidFill>
                  <a:srgbClr val="FF0000"/>
                </a:solidFill>
              </a:rPr>
              <a:t>2. </a:t>
            </a:r>
            <a:r>
              <a:rPr lang="ru-RU" sz="2400" b="1" dirty="0">
                <a:solidFill>
                  <a:srgbClr val="FF0000"/>
                </a:solidFill>
              </a:rPr>
              <a:t>Этап разработки новой структуры ООП </a:t>
            </a:r>
          </a:p>
          <a:p>
            <a:pPr marL="342900" indent="-342900" algn="just">
              <a:buFont typeface="Wingdings" panose="05000000000000000000" pitchFamily="2" charset="2"/>
              <a:buChar char="ü"/>
            </a:pPr>
            <a:r>
              <a:rPr lang="ru-RU" sz="2400" b="1" dirty="0"/>
              <a:t>Включение «коллективного разума», создание рабочих методических объединений</a:t>
            </a:r>
          </a:p>
          <a:p>
            <a:pPr marL="342900" indent="-342900" algn="just">
              <a:buFont typeface="Wingdings" panose="05000000000000000000" pitchFamily="2" charset="2"/>
              <a:buChar char="ü"/>
            </a:pPr>
            <a:r>
              <a:rPr lang="ru-RU" sz="2400" b="1" dirty="0"/>
              <a:t>Выбор эффективных методик и технологий</a:t>
            </a:r>
          </a:p>
        </p:txBody>
      </p:sp>
    </p:spTree>
    <p:extLst>
      <p:ext uri="{BB962C8B-B14F-4D97-AF65-F5344CB8AC3E}">
        <p14:creationId xmlns:p14="http://schemas.microsoft.com/office/powerpoint/2010/main" val="80611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id="{5245A244-4414-4F9B-A5A5-D76ADDD02FB1}"/>
              </a:ext>
            </a:extLst>
          </p:cNvPr>
          <p:cNvSpPr txBox="1">
            <a:spLocks/>
          </p:cNvSpPr>
          <p:nvPr/>
        </p:nvSpPr>
        <p:spPr bwMode="auto">
          <a:xfrm>
            <a:off x="457200" y="1437327"/>
            <a:ext cx="7799696" cy="3983346"/>
          </a:xfrm>
          <a:prstGeom prst="rect">
            <a:avLst/>
          </a:prstGeom>
          <a:noFill/>
          <a:ln w="9525">
            <a:noFill/>
            <a:miter lim="800000"/>
            <a:headEnd/>
            <a:tailEnd/>
          </a:ln>
        </p:spPr>
        <p:txBody>
          <a:bodyPr/>
          <a:lstStyle/>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23.4. Формы, способы, методы и средства реализации Федеральной программы </a:t>
            </a:r>
            <a:r>
              <a:rPr lang="ru-RU" sz="1800" b="1" u="none" strike="noStrike" spc="0" dirty="0">
                <a:solidFill>
                  <a:srgbClr val="FF0000"/>
                </a:solidFill>
                <a:effectLst/>
                <a:ea typeface="Times New Roman" panose="02020603050405020304" pitchFamily="18" charset="0"/>
                <a:cs typeface="Times New Roman" panose="02020603050405020304" pitchFamily="18" charset="0"/>
              </a:rPr>
              <a:t>педагог определяет самостоятельно </a:t>
            </a:r>
            <a:r>
              <a:rPr lang="ru-RU" sz="1800" b="1" u="none" strike="noStrike" spc="0" dirty="0">
                <a:effectLst/>
                <a:ea typeface="Times New Roman" panose="02020603050405020304" pitchFamily="18" charset="0"/>
                <a:cs typeface="Times New Roman" panose="02020603050405020304" pitchFamily="18" charset="0"/>
              </a:rPr>
              <a:t>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Существенное значение имеют </a:t>
            </a:r>
            <a:r>
              <a:rPr lang="ru-RU" sz="1800" b="1" u="none" strike="noStrike" spc="0" dirty="0">
                <a:solidFill>
                  <a:srgbClr val="FF0000"/>
                </a:solidFill>
                <a:effectLst/>
                <a:ea typeface="Times New Roman" panose="02020603050405020304" pitchFamily="18" charset="0"/>
                <a:cs typeface="Times New Roman" panose="02020603050405020304" pitchFamily="18" charset="0"/>
              </a:rPr>
              <a:t>сформировавшиеся у педагога практики воспитания и обучения детей</a:t>
            </a:r>
            <a:r>
              <a:rPr lang="ru-RU" sz="1800" b="1" u="none" strike="noStrike" spc="0" dirty="0">
                <a:effectLst/>
                <a:ea typeface="Times New Roman" panose="02020603050405020304" pitchFamily="18" charset="0"/>
                <a:cs typeface="Times New Roman" panose="02020603050405020304" pitchFamily="18" charset="0"/>
              </a:rPr>
              <a:t>, оценка результативности форм, методов, средств образовательной деятельности применительно к конкретной возрастной группе детей</a:t>
            </a:r>
          </a:p>
          <a:p>
            <a:pPr marL="0" marR="12700" lvl="1" algn="just">
              <a:lnSpc>
                <a:spcPct val="90000"/>
              </a:lnSpc>
              <a:spcBef>
                <a:spcPts val="1200"/>
              </a:spcBef>
              <a:spcAft>
                <a:spcPts val="600"/>
              </a:spcAft>
              <a:buClr>
                <a:srgbClr val="000000"/>
              </a:buClr>
              <a:buSzPts val="1400"/>
              <a:tabLst>
                <a:tab pos="875665" algn="l"/>
              </a:tabLst>
            </a:pPr>
            <a:r>
              <a:rPr lang="ru-RU" sz="1800" b="1" dirty="0">
                <a:solidFill>
                  <a:srgbClr val="000000"/>
                </a:solidFill>
                <a:effectLst/>
                <a:ea typeface="Courier New" panose="02070309020205020404" pitchFamily="49" charset="0"/>
              </a:rPr>
              <a:t>23.10. Вариативность форм, методов и средств реализации Федеральной программы зависит не только от учёта возрастных особенностей обучающихся, их индивидуальных и особых образовательных потребностей, но и от личных интересов, мотивов, ожиданий, желаний детей. </a:t>
            </a:r>
            <a:r>
              <a:rPr lang="ru-RU" sz="1800" b="1" dirty="0">
                <a:solidFill>
                  <a:srgbClr val="FF0000"/>
                </a:solidFill>
                <a:effectLst/>
                <a:ea typeface="Courier New" panose="02070309020205020404" pitchFamily="49" charset="0"/>
              </a:rPr>
              <a:t>Важное значение имеет признание приоритетной субъективной позиции ребёнка в образовательном процессе</a:t>
            </a:r>
          </a:p>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23.12. Выбор педагогом педагогически обоснованных форм, методов, средств реализации Федеральной программы, адекватных образовательным потребностям и предпочтениям детей, их соотношение и интеграция при решении задач воспитания и обучения обеспечивает их вариативность</a:t>
            </a:r>
          </a:p>
          <a:p>
            <a:pPr marR="12700" lvl="1" algn="just">
              <a:lnSpc>
                <a:spcPct val="90000"/>
              </a:lnSpc>
              <a:spcBef>
                <a:spcPts val="600"/>
              </a:spcBef>
              <a:spcAft>
                <a:spcPts val="600"/>
              </a:spcAft>
              <a:buClr>
                <a:srgbClr val="000000"/>
              </a:buClr>
              <a:buSzPts val="1400"/>
              <a:tabLst>
                <a:tab pos="875665" algn="l"/>
              </a:tabLst>
            </a:pPr>
            <a:endParaRPr lang="ru-RU" sz="1800" b="1" u="none" strike="noStrike" spc="0" dirty="0">
              <a:effectLst/>
              <a:ea typeface="Times New Roman" panose="02020603050405020304" pitchFamily="18" charset="0"/>
              <a:cs typeface="Times New Roman" panose="02020603050405020304" pitchFamily="18" charset="0"/>
            </a:endParaRPr>
          </a:p>
        </p:txBody>
      </p:sp>
      <p:sp>
        <p:nvSpPr>
          <p:cNvPr id="4" name="Заголовок 3">
            <a:extLst>
              <a:ext uri="{FF2B5EF4-FFF2-40B4-BE49-F238E27FC236}">
                <a16:creationId xmlns:a16="http://schemas.microsoft.com/office/drawing/2014/main" id="{C542C9DC-204F-4C09-900B-3D62894CC4BF}"/>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Методы педагогической работы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Місце для вмісту 2">
            <a:extLst>
              <a:ext uri="{FF2B5EF4-FFF2-40B4-BE49-F238E27FC236}">
                <a16:creationId xmlns:a16="http://schemas.microsoft.com/office/drawing/2014/main" id="{6F95E485-DB08-4299-8267-D4542D39E8FA}"/>
              </a:ext>
            </a:extLst>
          </p:cNvPr>
          <p:cNvSpPr txBox="1">
            <a:spLocks/>
          </p:cNvSpPr>
          <p:nvPr/>
        </p:nvSpPr>
        <p:spPr bwMode="auto">
          <a:xfrm>
            <a:off x="233479" y="2212792"/>
            <a:ext cx="7997587" cy="1650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ru-RU" sz="2000" b="1" dirty="0">
                <a:solidFill>
                  <a:srgbClr val="000000"/>
                </a:solidFill>
              </a:rPr>
              <a:t>6. </a:t>
            </a:r>
            <a:r>
              <a:rPr lang="ru-RU" sz="2000" b="1" i="0" dirty="0">
                <a:solidFill>
                  <a:srgbClr val="000000"/>
                </a:solidFill>
                <a:effectLst/>
              </a:rPr>
              <a:t>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a:t>
            </a:r>
            <a:endParaRPr lang="ru-RU" sz="2000" b="1" dirty="0">
              <a:solidFill>
                <a:srgbClr val="C00000"/>
              </a:solidFill>
            </a:endParaRPr>
          </a:p>
        </p:txBody>
      </p:sp>
      <p:sp>
        <p:nvSpPr>
          <p:cNvPr id="3" name="TextBox 2">
            <a:extLst>
              <a:ext uri="{FF2B5EF4-FFF2-40B4-BE49-F238E27FC236}">
                <a16:creationId xmlns:a16="http://schemas.microsoft.com/office/drawing/2014/main" id="{49B725A6-5D48-4324-BF73-B1A6E76F03A2}"/>
              </a:ext>
            </a:extLst>
          </p:cNvPr>
          <p:cNvSpPr txBox="1"/>
          <p:nvPr/>
        </p:nvSpPr>
        <p:spPr>
          <a:xfrm>
            <a:off x="233479" y="3429000"/>
            <a:ext cx="7997586" cy="707886"/>
          </a:xfrm>
          <a:prstGeom prst="rect">
            <a:avLst/>
          </a:prstGeom>
          <a:noFill/>
        </p:spPr>
        <p:txBody>
          <a:bodyPr wrap="square" rtlCol="0">
            <a:spAutoFit/>
          </a:bodyPr>
          <a:lstStyle/>
          <a:p>
            <a:pPr algn="just"/>
            <a:r>
              <a:rPr lang="ru-RU" sz="2000" b="1" i="0" dirty="0">
                <a:solidFill>
                  <a:srgbClr val="000000"/>
                </a:solidFill>
                <a:effectLst/>
              </a:rPr>
              <a:t>                               с учетом соответствующих примерных образовательных программ дошкольного образования</a:t>
            </a:r>
          </a:p>
        </p:txBody>
      </p:sp>
      <p:sp>
        <p:nvSpPr>
          <p:cNvPr id="6" name="TextBox 5">
            <a:extLst>
              <a:ext uri="{FF2B5EF4-FFF2-40B4-BE49-F238E27FC236}">
                <a16:creationId xmlns:a16="http://schemas.microsoft.com/office/drawing/2014/main" id="{8A33736E-D3B7-4595-8F8F-C663FD60056D}"/>
              </a:ext>
            </a:extLst>
          </p:cNvPr>
          <p:cNvSpPr txBox="1"/>
          <p:nvPr/>
        </p:nvSpPr>
        <p:spPr>
          <a:xfrm>
            <a:off x="233478" y="1459467"/>
            <a:ext cx="7738947" cy="738664"/>
          </a:xfrm>
          <a:prstGeom prst="rect">
            <a:avLst/>
          </a:prstGeom>
          <a:noFill/>
        </p:spPr>
        <p:txBody>
          <a:bodyPr wrap="square" rtlCol="0">
            <a:spAutoFit/>
          </a:bodyPr>
          <a:lstStyle/>
          <a:p>
            <a:r>
              <a:rPr lang="ru-RU" altLang="ru-RU" sz="2400" b="1" dirty="0">
                <a:solidFill>
                  <a:srgbClr val="FF0000"/>
                </a:solidFill>
              </a:rPr>
              <a:t>Федеральный закон от 24 сентября 2022 г. № 371-ФЗ</a:t>
            </a:r>
          </a:p>
          <a:p>
            <a:endParaRPr lang="ru-RU" dirty="0"/>
          </a:p>
        </p:txBody>
      </p:sp>
      <p:sp>
        <p:nvSpPr>
          <p:cNvPr id="11" name="TextBox 10">
            <a:extLst>
              <a:ext uri="{FF2B5EF4-FFF2-40B4-BE49-F238E27FC236}">
                <a16:creationId xmlns:a16="http://schemas.microsoft.com/office/drawing/2014/main" id="{3A49591C-E58B-44B7-86D1-2D4DC766F85A}"/>
              </a:ext>
            </a:extLst>
          </p:cNvPr>
          <p:cNvSpPr txBox="1"/>
          <p:nvPr/>
        </p:nvSpPr>
        <p:spPr>
          <a:xfrm>
            <a:off x="233478" y="3429000"/>
            <a:ext cx="7997585" cy="1938992"/>
          </a:xfrm>
          <a:prstGeom prst="rect">
            <a:avLst/>
          </a:prstGeom>
          <a:noFill/>
        </p:spPr>
        <p:txBody>
          <a:bodyPr wrap="square">
            <a:spAutoFit/>
          </a:bodyPr>
          <a:lstStyle/>
          <a:p>
            <a:pPr algn="just"/>
            <a:r>
              <a:rPr lang="ru-RU" sz="2000" b="1" dirty="0">
                <a:solidFill>
                  <a:srgbClr val="FF0000"/>
                </a:solidFill>
              </a:rPr>
              <a:t>                               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панируемых результатов федеральной программы дошкольного образования </a:t>
            </a:r>
          </a:p>
        </p:txBody>
      </p:sp>
      <p:sp>
        <p:nvSpPr>
          <p:cNvPr id="13" name="Заголовок 1">
            <a:extLst>
              <a:ext uri="{FF2B5EF4-FFF2-40B4-BE49-F238E27FC236}">
                <a16:creationId xmlns:a16="http://schemas.microsoft.com/office/drawing/2014/main" id="{669861DA-3D01-4379-9319-9918293FA7A5}"/>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Місце для вмісту 2">
            <a:extLst>
              <a:ext uri="{FF2B5EF4-FFF2-40B4-BE49-F238E27FC236}">
                <a16:creationId xmlns:a16="http://schemas.microsoft.com/office/drawing/2014/main" id="{B7021A7A-C4E4-401D-930A-59CC68FF5F89}"/>
              </a:ext>
            </a:extLst>
          </p:cNvPr>
          <p:cNvSpPr txBox="1">
            <a:spLocks/>
          </p:cNvSpPr>
          <p:nvPr/>
        </p:nvSpPr>
        <p:spPr bwMode="auto">
          <a:xfrm>
            <a:off x="457200" y="1613847"/>
            <a:ext cx="7826991" cy="213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sz="2000" b="1" dirty="0">
                <a:latin typeface="Calibri" panose="020F0502020204030204" pitchFamily="34" charset="0"/>
                <a:ea typeface="Courier New" panose="02070309020205020404" pitchFamily="49" charset="0"/>
              </a:rPr>
              <a:t>Целью</a:t>
            </a:r>
            <a:r>
              <a:rPr lang="ru-RU" sz="2000" dirty="0">
                <a:latin typeface="Calibri" panose="020F0502020204030204" pitchFamily="34" charset="0"/>
                <a:ea typeface="Courier New" panose="02070309020205020404" pitchFamily="49" charset="0"/>
              </a:rPr>
              <a:t> Федеральной программы является </a:t>
            </a:r>
            <a:r>
              <a:rPr lang="ru-RU" sz="2000" b="1" i="1" dirty="0">
                <a:latin typeface="Calibri" panose="020F0502020204030204" pitchFamily="34" charset="0"/>
                <a:ea typeface="Courier New" panose="02070309020205020404" pitchFamily="49" charset="0"/>
              </a:rPr>
              <a:t>разностороннее развитие ребёнка </a:t>
            </a:r>
            <a:r>
              <a:rPr lang="ru-RU" sz="2000" dirty="0">
                <a:latin typeface="Calibri" panose="020F0502020204030204" pitchFamily="34" charset="0"/>
                <a:ea typeface="Courier New" panose="02070309020205020404" pitchFamily="49" charset="0"/>
              </a:rPr>
              <a:t>в период дошкольного детства с учётом возрастных и индивидуальных особенностей на </a:t>
            </a:r>
            <a:r>
              <a:rPr lang="ru-RU" sz="2000" b="1" i="1" dirty="0">
                <a:latin typeface="Calibri" panose="020F0502020204030204" pitchFamily="34" charset="0"/>
                <a:ea typeface="Courier New" panose="02070309020205020404" pitchFamily="49" charset="0"/>
              </a:rPr>
              <a:t>основе духовно-нравственных ценностей российского народа</a:t>
            </a:r>
            <a:r>
              <a:rPr lang="ru-RU" sz="2000" dirty="0">
                <a:latin typeface="Calibri" panose="020F0502020204030204" pitchFamily="34" charset="0"/>
                <a:ea typeface="Courier New" panose="02070309020205020404" pitchFamily="49" charset="0"/>
              </a:rPr>
              <a:t>, исторических и национально-культурных традиций</a:t>
            </a:r>
          </a:p>
          <a:p>
            <a:pPr algn="r"/>
            <a:r>
              <a:rPr lang="ru-RU" i="1" dirty="0">
                <a:latin typeface="Calibri" panose="020F0502020204030204" pitchFamily="34" charset="0"/>
              </a:rPr>
              <a:t>Пункт 14.1 ФОП ДО</a:t>
            </a:r>
          </a:p>
        </p:txBody>
      </p:sp>
      <p:sp>
        <p:nvSpPr>
          <p:cNvPr id="4" name="Заголовок 3">
            <a:extLst>
              <a:ext uri="{FF2B5EF4-FFF2-40B4-BE49-F238E27FC236}">
                <a16:creationId xmlns:a16="http://schemas.microsoft.com/office/drawing/2014/main" id="{1030B275-B00B-40B2-829C-82E526230582}"/>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6" name="TextBox 5">
            <a:extLst>
              <a:ext uri="{FF2B5EF4-FFF2-40B4-BE49-F238E27FC236}">
                <a16:creationId xmlns:a16="http://schemas.microsoft.com/office/drawing/2014/main" id="{9EDC0253-4EBF-4D1E-BE64-EC889ECC850D}"/>
              </a:ext>
            </a:extLst>
          </p:cNvPr>
          <p:cNvSpPr txBox="1"/>
          <p:nvPr/>
        </p:nvSpPr>
        <p:spPr>
          <a:xfrm>
            <a:off x="4795529" y="3552574"/>
            <a:ext cx="2394157" cy="523220"/>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1400" b="1" dirty="0">
                <a:solidFill>
                  <a:schemeClr val="bg1"/>
                </a:solidFill>
              </a:rPr>
              <a:t>Система общих задач ФОП</a:t>
            </a:r>
          </a:p>
        </p:txBody>
      </p:sp>
      <p:sp>
        <p:nvSpPr>
          <p:cNvPr id="7" name="TextBox 6">
            <a:extLst>
              <a:ext uri="{FF2B5EF4-FFF2-40B4-BE49-F238E27FC236}">
                <a16:creationId xmlns:a16="http://schemas.microsoft.com/office/drawing/2014/main" id="{D21DFBBF-A701-4CD1-B5CE-96530C9BA0BA}"/>
              </a:ext>
            </a:extLst>
          </p:cNvPr>
          <p:cNvSpPr txBox="1"/>
          <p:nvPr/>
        </p:nvSpPr>
        <p:spPr>
          <a:xfrm>
            <a:off x="2669722" y="3562664"/>
            <a:ext cx="2472336" cy="492443"/>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2600" b="1" dirty="0">
                <a:solidFill>
                  <a:schemeClr val="bg1"/>
                </a:solidFill>
              </a:rPr>
              <a:t>Принципы</a:t>
            </a:r>
          </a:p>
        </p:txBody>
      </p:sp>
      <p:sp>
        <p:nvSpPr>
          <p:cNvPr id="8" name="TextBox 7">
            <a:extLst>
              <a:ext uri="{FF2B5EF4-FFF2-40B4-BE49-F238E27FC236}">
                <a16:creationId xmlns:a16="http://schemas.microsoft.com/office/drawing/2014/main" id="{1635856F-DF7F-465A-8F19-5D1EF2E406EC}"/>
              </a:ext>
            </a:extLst>
          </p:cNvPr>
          <p:cNvSpPr txBox="1"/>
          <p:nvPr/>
        </p:nvSpPr>
        <p:spPr>
          <a:xfrm>
            <a:off x="784930" y="3571104"/>
            <a:ext cx="2244019" cy="492443"/>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2600" b="1" dirty="0">
                <a:solidFill>
                  <a:schemeClr val="bg1"/>
                </a:solidFill>
              </a:rPr>
              <a:t>Цель</a:t>
            </a:r>
          </a:p>
        </p:txBody>
      </p:sp>
      <p:sp>
        <p:nvSpPr>
          <p:cNvPr id="9" name="TextBox 8">
            <a:extLst>
              <a:ext uri="{FF2B5EF4-FFF2-40B4-BE49-F238E27FC236}">
                <a16:creationId xmlns:a16="http://schemas.microsoft.com/office/drawing/2014/main" id="{B3592566-FF20-4408-A6EE-E18E9F35ABCB}"/>
              </a:ext>
            </a:extLst>
          </p:cNvPr>
          <p:cNvSpPr txBox="1"/>
          <p:nvPr/>
        </p:nvSpPr>
        <p:spPr>
          <a:xfrm>
            <a:off x="784931" y="5762295"/>
            <a:ext cx="5684108" cy="707886"/>
          </a:xfrm>
          <a:prstGeom prst="chevron">
            <a:avLst/>
          </a:prstGeom>
        </p:spPr>
        <p:style>
          <a:lnRef idx="0">
            <a:schemeClr val="accent1"/>
          </a:lnRef>
          <a:fillRef idx="3">
            <a:schemeClr val="accent1"/>
          </a:fillRef>
          <a:effectRef idx="3">
            <a:schemeClr val="accent1"/>
          </a:effectRef>
          <a:fontRef idx="minor">
            <a:schemeClr val="lt1"/>
          </a:fontRef>
        </p:style>
        <p:txBody>
          <a:bodyPr wrap="square" rtlCol="0" anchor="ctr">
            <a:spAutoFit/>
          </a:bodyPr>
          <a:lstStyle/>
          <a:p>
            <a:pPr algn="ctr"/>
            <a:r>
              <a:rPr lang="ru-RU" sz="2000" b="1" dirty="0"/>
              <a:t>Педагогическая диагностика: подбор методик</a:t>
            </a:r>
          </a:p>
        </p:txBody>
      </p:sp>
      <p:sp>
        <p:nvSpPr>
          <p:cNvPr id="10" name="Стрелка: вправо 9">
            <a:extLst>
              <a:ext uri="{FF2B5EF4-FFF2-40B4-BE49-F238E27FC236}">
                <a16:creationId xmlns:a16="http://schemas.microsoft.com/office/drawing/2014/main" id="{1321D822-D150-4858-B134-D157171F54E0}"/>
              </a:ext>
            </a:extLst>
          </p:cNvPr>
          <p:cNvSpPr/>
          <p:nvPr/>
        </p:nvSpPr>
        <p:spPr>
          <a:xfrm>
            <a:off x="5646749" y="4798387"/>
            <a:ext cx="822290" cy="382054"/>
          </a:xfrm>
          <a:prstGeom prst="rightArrow">
            <a:avLst>
              <a:gd name="adj1" fmla="val 50000"/>
              <a:gd name="adj2" fmla="val 56061"/>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1" name="TextBox 10">
            <a:extLst>
              <a:ext uri="{FF2B5EF4-FFF2-40B4-BE49-F238E27FC236}">
                <a16:creationId xmlns:a16="http://schemas.microsoft.com/office/drawing/2014/main" id="{E7B9C974-D0D8-402B-9074-27629E24D2E2}"/>
              </a:ext>
            </a:extLst>
          </p:cNvPr>
          <p:cNvSpPr txBox="1"/>
          <p:nvPr/>
        </p:nvSpPr>
        <p:spPr>
          <a:xfrm>
            <a:off x="2146184" y="4085892"/>
            <a:ext cx="3519412" cy="1477328"/>
          </a:xfrm>
          <a:prstGeom prst="upArrowCallout">
            <a:avLst>
              <a:gd name="adj1" fmla="val 22847"/>
              <a:gd name="adj2" fmla="val 23565"/>
              <a:gd name="adj3" fmla="val 25000"/>
              <a:gd name="adj4" fmla="val 68502"/>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2000" b="1" dirty="0">
                <a:solidFill>
                  <a:schemeClr val="bg1"/>
                </a:solidFill>
              </a:rPr>
              <a:t>Какие технологии позволят реализовать указанные принципы?</a:t>
            </a:r>
          </a:p>
        </p:txBody>
      </p:sp>
      <p:sp>
        <p:nvSpPr>
          <p:cNvPr id="12" name="TextBox 11">
            <a:extLst>
              <a:ext uri="{FF2B5EF4-FFF2-40B4-BE49-F238E27FC236}">
                <a16:creationId xmlns:a16="http://schemas.microsoft.com/office/drawing/2014/main" id="{63F006A5-A087-46C9-8034-62532B16AF46}"/>
              </a:ext>
            </a:extLst>
          </p:cNvPr>
          <p:cNvSpPr txBox="1"/>
          <p:nvPr/>
        </p:nvSpPr>
        <p:spPr>
          <a:xfrm>
            <a:off x="6533266" y="4410651"/>
            <a:ext cx="1825803" cy="1938814"/>
          </a:xfrm>
          <a:prstGeom prst="round2DiagRect">
            <a:avLst>
              <a:gd name="adj1" fmla="val 12695"/>
              <a:gd name="adj2" fmla="val 0"/>
            </a:avLst>
          </a:prstGeom>
        </p:spPr>
        <p:style>
          <a:lnRef idx="0">
            <a:schemeClr val="accent4"/>
          </a:lnRef>
          <a:fillRef idx="3">
            <a:schemeClr val="accent4"/>
          </a:fillRef>
          <a:effectRef idx="3">
            <a:schemeClr val="accent4"/>
          </a:effectRef>
          <a:fontRef idx="minor">
            <a:schemeClr val="lt1"/>
          </a:fontRef>
        </p:style>
        <p:txBody>
          <a:bodyPr wrap="square" rtlCol="0" anchor="ctr">
            <a:spAutoFit/>
          </a:bodyPr>
          <a:lstStyle/>
          <a:p>
            <a:pPr algn="just"/>
            <a:r>
              <a:rPr lang="ru-RU" sz="2800" b="1" dirty="0"/>
              <a:t>Выходим на этап разработки</a:t>
            </a:r>
          </a:p>
        </p:txBody>
      </p:sp>
      <p:sp>
        <p:nvSpPr>
          <p:cNvPr id="15" name="Прямоугольник 14">
            <a:extLst>
              <a:ext uri="{FF2B5EF4-FFF2-40B4-BE49-F238E27FC236}">
                <a16:creationId xmlns:a16="http://schemas.microsoft.com/office/drawing/2014/main" id="{8CB6F047-473E-446A-8F0F-2D496B31481E}"/>
              </a:ext>
            </a:extLst>
          </p:cNvPr>
          <p:cNvSpPr/>
          <p:nvPr/>
        </p:nvSpPr>
        <p:spPr>
          <a:xfrm>
            <a:off x="952729" y="4262622"/>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
        <p:nvSpPr>
          <p:cNvPr id="16" name="Прямоугольник 15">
            <a:extLst>
              <a:ext uri="{FF2B5EF4-FFF2-40B4-BE49-F238E27FC236}">
                <a16:creationId xmlns:a16="http://schemas.microsoft.com/office/drawing/2014/main" id="{A7221329-FA3D-4979-B521-9EAF01142F14}"/>
              </a:ext>
            </a:extLst>
          </p:cNvPr>
          <p:cNvSpPr/>
          <p:nvPr/>
        </p:nvSpPr>
        <p:spPr>
          <a:xfrm>
            <a:off x="36278" y="5247171"/>
            <a:ext cx="822661" cy="1631216"/>
          </a:xfrm>
          <a:prstGeom prst="rect">
            <a:avLst/>
          </a:prstGeom>
          <a:noFill/>
        </p:spPr>
        <p:txBody>
          <a:bodyPr wrap="none" lIns="91440" tIns="45720" rIns="91440" bIns="45720">
            <a:spAutoFit/>
          </a:bodyPr>
          <a:lstStyle/>
          <a:p>
            <a:pPr algn="ctr"/>
            <a:r>
              <a:rPr lang="ru-RU" sz="10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Effect transition="in" filter="fade">
                                      <p:cBhvr>
                                        <p:cTn id="6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5" grpId="0"/>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7CCD010-C01D-4022-8B47-3DD11429AABD}"/>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8" name="TextBox 7">
            <a:extLst>
              <a:ext uri="{FF2B5EF4-FFF2-40B4-BE49-F238E27FC236}">
                <a16:creationId xmlns:a16="http://schemas.microsoft.com/office/drawing/2014/main" id="{65825E71-20D9-49D6-8D48-FF48E00B71BD}"/>
              </a:ext>
            </a:extLst>
          </p:cNvPr>
          <p:cNvSpPr txBox="1"/>
          <p:nvPr/>
        </p:nvSpPr>
        <p:spPr>
          <a:xfrm>
            <a:off x="171069" y="2420765"/>
            <a:ext cx="2254611" cy="738664"/>
          </a:xfrm>
          <a:prstGeom prst="chevron">
            <a:avLst>
              <a:gd name="adj" fmla="val 4499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Задачи ВОП по образовательным областям</a:t>
            </a:r>
          </a:p>
        </p:txBody>
      </p:sp>
      <p:sp>
        <p:nvSpPr>
          <p:cNvPr id="9" name="TextBox 8">
            <a:extLst>
              <a:ext uri="{FF2B5EF4-FFF2-40B4-BE49-F238E27FC236}">
                <a16:creationId xmlns:a16="http://schemas.microsoft.com/office/drawing/2014/main" id="{A5AA0B43-1892-4AE7-948A-497286BE2D4B}"/>
              </a:ext>
            </a:extLst>
          </p:cNvPr>
          <p:cNvSpPr txBox="1"/>
          <p:nvPr/>
        </p:nvSpPr>
        <p:spPr>
          <a:xfrm rot="5400000">
            <a:off x="5800655" y="2668720"/>
            <a:ext cx="2096155" cy="3026416"/>
          </a:xfrm>
          <a:prstGeom prst="leftRightArrowCallout">
            <a:avLst>
              <a:gd name="adj1" fmla="val 15404"/>
              <a:gd name="adj2" fmla="val 17083"/>
              <a:gd name="adj3" fmla="val 23960"/>
              <a:gd name="adj4" fmla="val 48123"/>
            </a:avLst>
          </a:prstGeom>
        </p:spPr>
        <p:style>
          <a:lnRef idx="0">
            <a:schemeClr val="accent1"/>
          </a:lnRef>
          <a:fillRef idx="3">
            <a:schemeClr val="accent1"/>
          </a:fillRef>
          <a:effectRef idx="3">
            <a:schemeClr val="accent1"/>
          </a:effectRef>
          <a:fontRef idx="minor">
            <a:schemeClr val="lt1"/>
          </a:fontRef>
        </p:style>
        <p:txBody>
          <a:bodyPr vert="vert270" wrap="square" anchor="ctr">
            <a:spAutoFit/>
          </a:bodyPr>
          <a:lstStyle/>
          <a:p>
            <a:pPr algn="ctr"/>
            <a:r>
              <a:rPr lang="ru-RU" b="1" dirty="0">
                <a:solidFill>
                  <a:schemeClr val="bg1"/>
                </a:solidFill>
              </a:rPr>
              <a:t>Какие технологии позволят достичь планируемых результатов?</a:t>
            </a:r>
          </a:p>
        </p:txBody>
      </p:sp>
      <p:sp>
        <p:nvSpPr>
          <p:cNvPr id="10" name="TextBox 9">
            <a:extLst>
              <a:ext uri="{FF2B5EF4-FFF2-40B4-BE49-F238E27FC236}">
                <a16:creationId xmlns:a16="http://schemas.microsoft.com/office/drawing/2014/main" id="{33C0F6E5-9E9D-4A6B-A9CB-2109B20F0E8F}"/>
              </a:ext>
            </a:extLst>
          </p:cNvPr>
          <p:cNvSpPr txBox="1"/>
          <p:nvPr/>
        </p:nvSpPr>
        <p:spPr>
          <a:xfrm>
            <a:off x="2066677" y="2420765"/>
            <a:ext cx="2254611" cy="738664"/>
          </a:xfrm>
          <a:prstGeom prst="chevron">
            <a:avLst>
              <a:gd name="adj" fmla="val 4499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задач между возрастами</a:t>
            </a:r>
          </a:p>
        </p:txBody>
      </p:sp>
      <p:sp>
        <p:nvSpPr>
          <p:cNvPr id="11" name="TextBox 10">
            <a:extLst>
              <a:ext uri="{FF2B5EF4-FFF2-40B4-BE49-F238E27FC236}">
                <a16:creationId xmlns:a16="http://schemas.microsoft.com/office/drawing/2014/main" id="{7CE302C2-865C-4A68-83CE-5F0E27C44C88}"/>
              </a:ext>
            </a:extLst>
          </p:cNvPr>
          <p:cNvSpPr txBox="1"/>
          <p:nvPr/>
        </p:nvSpPr>
        <p:spPr>
          <a:xfrm>
            <a:off x="3974819" y="2420765"/>
            <a:ext cx="2366796" cy="738664"/>
          </a:xfrm>
          <a:prstGeom prst="chevron">
            <a:avLst>
              <a:gd name="adj" fmla="val 4331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содержания между возрастами</a:t>
            </a:r>
          </a:p>
        </p:txBody>
      </p:sp>
      <p:sp>
        <p:nvSpPr>
          <p:cNvPr id="12" name="TextBox 11">
            <a:extLst>
              <a:ext uri="{FF2B5EF4-FFF2-40B4-BE49-F238E27FC236}">
                <a16:creationId xmlns:a16="http://schemas.microsoft.com/office/drawing/2014/main" id="{C754C84B-7D9B-499D-8E33-5AD8970A38DA}"/>
              </a:ext>
            </a:extLst>
          </p:cNvPr>
          <p:cNvSpPr txBox="1"/>
          <p:nvPr/>
        </p:nvSpPr>
        <p:spPr>
          <a:xfrm>
            <a:off x="1061869" y="5345026"/>
            <a:ext cx="4821226" cy="707886"/>
          </a:xfrm>
          <a:prstGeom prst="chevron">
            <a:avLst>
              <a:gd name="adj" fmla="val 87371"/>
            </a:avLst>
          </a:prstGeom>
        </p:spPr>
        <p:style>
          <a:lnRef idx="0">
            <a:schemeClr val="accent1"/>
          </a:lnRef>
          <a:fillRef idx="3">
            <a:schemeClr val="accent1"/>
          </a:fillRef>
          <a:effectRef idx="3">
            <a:schemeClr val="accent1"/>
          </a:effectRef>
          <a:fontRef idx="minor">
            <a:schemeClr val="lt1"/>
          </a:fontRef>
        </p:style>
        <p:txBody>
          <a:bodyPr wrap="square" rtlCol="0" anchor="ctr">
            <a:spAutoFit/>
          </a:bodyPr>
          <a:lstStyle/>
          <a:p>
            <a:pPr algn="ctr"/>
            <a:r>
              <a:rPr lang="ru-RU" sz="2000" b="1" dirty="0"/>
              <a:t>Поддержка детской инициативы</a:t>
            </a:r>
          </a:p>
        </p:txBody>
      </p:sp>
      <p:sp>
        <p:nvSpPr>
          <p:cNvPr id="14" name="TextBox 13">
            <a:extLst>
              <a:ext uri="{FF2B5EF4-FFF2-40B4-BE49-F238E27FC236}">
                <a16:creationId xmlns:a16="http://schemas.microsoft.com/office/drawing/2014/main" id="{AD704B56-A5D5-4F04-9F11-797137147247}"/>
              </a:ext>
            </a:extLst>
          </p:cNvPr>
          <p:cNvSpPr txBox="1"/>
          <p:nvPr/>
        </p:nvSpPr>
        <p:spPr>
          <a:xfrm>
            <a:off x="5883095" y="5239269"/>
            <a:ext cx="2478846" cy="919401"/>
          </a:xfrm>
          <a:prstGeom prst="round2Diag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ru-RU" sz="2400" b="1" dirty="0"/>
              <a:t>Выходим на этап разработки</a:t>
            </a:r>
          </a:p>
        </p:txBody>
      </p:sp>
      <p:sp>
        <p:nvSpPr>
          <p:cNvPr id="15" name="TextBox 14">
            <a:extLst>
              <a:ext uri="{FF2B5EF4-FFF2-40B4-BE49-F238E27FC236}">
                <a16:creationId xmlns:a16="http://schemas.microsoft.com/office/drawing/2014/main" id="{35410D69-4DA3-4C0B-A6AF-088D99490B12}"/>
              </a:ext>
            </a:extLst>
          </p:cNvPr>
          <p:cNvSpPr txBox="1"/>
          <p:nvPr/>
        </p:nvSpPr>
        <p:spPr>
          <a:xfrm>
            <a:off x="6015371" y="2420765"/>
            <a:ext cx="2431521" cy="738664"/>
          </a:xfrm>
          <a:prstGeom prst="chevron">
            <a:avLst>
              <a:gd name="adj" fmla="val 4331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содержания между возрастами</a:t>
            </a:r>
          </a:p>
        </p:txBody>
      </p:sp>
      <p:sp>
        <p:nvSpPr>
          <p:cNvPr id="16" name="Прямоугольник 15">
            <a:extLst>
              <a:ext uri="{FF2B5EF4-FFF2-40B4-BE49-F238E27FC236}">
                <a16:creationId xmlns:a16="http://schemas.microsoft.com/office/drawing/2014/main" id="{7F56EFFA-B5AA-4B5D-9BEA-F9F44F0FF378}"/>
              </a:ext>
            </a:extLst>
          </p:cNvPr>
          <p:cNvSpPr/>
          <p:nvPr/>
        </p:nvSpPr>
        <p:spPr>
          <a:xfrm>
            <a:off x="3980154" y="3371267"/>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
        <p:nvSpPr>
          <p:cNvPr id="17" name="Прямоугольник 16">
            <a:extLst>
              <a:ext uri="{FF2B5EF4-FFF2-40B4-BE49-F238E27FC236}">
                <a16:creationId xmlns:a16="http://schemas.microsoft.com/office/drawing/2014/main" id="{992F4ECC-293C-46C9-83E4-C2E02B051432}"/>
              </a:ext>
            </a:extLst>
          </p:cNvPr>
          <p:cNvSpPr/>
          <p:nvPr/>
        </p:nvSpPr>
        <p:spPr>
          <a:xfrm>
            <a:off x="230825" y="4806417"/>
            <a:ext cx="886782" cy="1785104"/>
          </a:xfrm>
          <a:prstGeom prst="rect">
            <a:avLst/>
          </a:prstGeom>
          <a:noFill/>
        </p:spPr>
        <p:txBody>
          <a:bodyPr wrap="none" lIns="91440" tIns="45720" rIns="91440" bIns="45720">
            <a:spAutoFit/>
          </a:bodyPr>
          <a:lstStyle/>
          <a:p>
            <a:pPr algn="ctr"/>
            <a:r>
              <a:rPr lang="ru-RU" sz="11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4" grpId="0" animBg="1"/>
      <p:bldP spid="15" grpId="0" animBg="1"/>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7CCD010-C01D-4022-8B47-3DD11429AABD}"/>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19" name="TextBox 18">
            <a:extLst>
              <a:ext uri="{FF2B5EF4-FFF2-40B4-BE49-F238E27FC236}">
                <a16:creationId xmlns:a16="http://schemas.microsoft.com/office/drawing/2014/main" id="{A6AA0C99-C7BD-4D87-B06D-CF18F9DBF06B}"/>
              </a:ext>
            </a:extLst>
          </p:cNvPr>
          <p:cNvSpPr txBox="1"/>
          <p:nvPr/>
        </p:nvSpPr>
        <p:spPr>
          <a:xfrm>
            <a:off x="38003" y="2838095"/>
            <a:ext cx="2770649"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1500" b="1" dirty="0">
                <a:solidFill>
                  <a:schemeClr val="bg1"/>
                </a:solidFill>
              </a:rPr>
              <a:t>Какие технологии позволят реализовать принципы ФОП?</a:t>
            </a:r>
          </a:p>
        </p:txBody>
      </p:sp>
      <p:sp>
        <p:nvSpPr>
          <p:cNvPr id="22" name="TextBox 21">
            <a:extLst>
              <a:ext uri="{FF2B5EF4-FFF2-40B4-BE49-F238E27FC236}">
                <a16:creationId xmlns:a16="http://schemas.microsoft.com/office/drawing/2014/main" id="{C10DADD8-D79C-478D-83F7-B6BE6AB9CA47}"/>
              </a:ext>
            </a:extLst>
          </p:cNvPr>
          <p:cNvSpPr txBox="1"/>
          <p:nvPr/>
        </p:nvSpPr>
        <p:spPr>
          <a:xfrm>
            <a:off x="1801351" y="2844492"/>
            <a:ext cx="2770649"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1500" b="1" dirty="0">
                <a:solidFill>
                  <a:schemeClr val="bg1"/>
                </a:solidFill>
              </a:rPr>
              <a:t>Какие технологии позволят достичь планируемых </a:t>
            </a:r>
          </a:p>
          <a:p>
            <a:pPr algn="ctr"/>
            <a:r>
              <a:rPr lang="ru-RU" sz="1500" b="1" dirty="0">
                <a:solidFill>
                  <a:schemeClr val="bg1"/>
                </a:solidFill>
              </a:rPr>
              <a:t>результатов?</a:t>
            </a:r>
          </a:p>
          <a:p>
            <a:pPr algn="ctr"/>
            <a:endParaRPr lang="ru-RU" sz="1500" b="1" dirty="0">
              <a:solidFill>
                <a:schemeClr val="bg1"/>
              </a:solidFill>
            </a:endParaRPr>
          </a:p>
        </p:txBody>
      </p:sp>
      <p:sp>
        <p:nvSpPr>
          <p:cNvPr id="23" name="TextBox 22">
            <a:extLst>
              <a:ext uri="{FF2B5EF4-FFF2-40B4-BE49-F238E27FC236}">
                <a16:creationId xmlns:a16="http://schemas.microsoft.com/office/drawing/2014/main" id="{7E9FCC4A-6B65-4BA5-A67B-C72575F3A531}"/>
              </a:ext>
            </a:extLst>
          </p:cNvPr>
          <p:cNvSpPr txBox="1"/>
          <p:nvPr/>
        </p:nvSpPr>
        <p:spPr>
          <a:xfrm>
            <a:off x="3744947" y="2844492"/>
            <a:ext cx="3174238"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endParaRPr lang="ru-RU" sz="1500" b="1" dirty="0">
              <a:solidFill>
                <a:schemeClr val="bg1"/>
              </a:solidFill>
            </a:endParaRPr>
          </a:p>
          <a:p>
            <a:pPr algn="ctr"/>
            <a:r>
              <a:rPr lang="ru-RU" sz="1500" b="1" dirty="0">
                <a:solidFill>
                  <a:schemeClr val="bg1"/>
                </a:solidFill>
              </a:rPr>
              <a:t>КАКОЕ НУЖНО</a:t>
            </a:r>
          </a:p>
          <a:p>
            <a:pPr algn="ctr"/>
            <a:r>
              <a:rPr lang="ru-RU" sz="1500" b="1" dirty="0">
                <a:solidFill>
                  <a:schemeClr val="bg1"/>
                </a:solidFill>
              </a:rPr>
              <a:t>МЕТОДИЧЕСКОЕ</a:t>
            </a:r>
          </a:p>
          <a:p>
            <a:pPr algn="ctr"/>
            <a:r>
              <a:rPr lang="ru-RU" sz="1500" b="1" dirty="0">
                <a:solidFill>
                  <a:schemeClr val="bg1"/>
                </a:solidFill>
              </a:rPr>
              <a:t> И ДИДАКТИЧЕСКОЕ СОПРОВОЖДЕНИЕ?</a:t>
            </a:r>
          </a:p>
          <a:p>
            <a:pPr algn="ctr"/>
            <a:endParaRPr lang="ru-RU" sz="1500" b="1" dirty="0">
              <a:solidFill>
                <a:schemeClr val="bg1"/>
              </a:solidFill>
            </a:endParaRPr>
          </a:p>
          <a:p>
            <a:pPr algn="ctr"/>
            <a:endParaRPr lang="ru-RU" sz="1500" b="1" dirty="0">
              <a:solidFill>
                <a:schemeClr val="bg1"/>
              </a:solidFill>
            </a:endParaRPr>
          </a:p>
        </p:txBody>
      </p:sp>
      <p:sp>
        <p:nvSpPr>
          <p:cNvPr id="24" name="TextBox 23">
            <a:extLst>
              <a:ext uri="{FF2B5EF4-FFF2-40B4-BE49-F238E27FC236}">
                <a16:creationId xmlns:a16="http://schemas.microsoft.com/office/drawing/2014/main" id="{E245C131-0E6C-4486-A903-93E656390ADE}"/>
              </a:ext>
            </a:extLst>
          </p:cNvPr>
          <p:cNvSpPr txBox="1"/>
          <p:nvPr/>
        </p:nvSpPr>
        <p:spPr>
          <a:xfrm>
            <a:off x="6933513" y="2903505"/>
            <a:ext cx="1575487" cy="1577340"/>
          </a:xfrm>
          <a:prstGeom prst="round2DiagRect">
            <a:avLst>
              <a:gd name="adj1" fmla="val 12110"/>
              <a:gd name="adj2" fmla="val 0"/>
            </a:avLst>
          </a:prstGeom>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wrap="square" rtlCol="0" anchor="ctr">
            <a:spAutoFit/>
          </a:bodyPr>
          <a:lstStyle/>
          <a:p>
            <a:pPr algn="ctr"/>
            <a:r>
              <a:rPr lang="ru-RU" b="1" dirty="0"/>
              <a:t>Выходим на этап принятия обоснованных решений</a:t>
            </a:r>
          </a:p>
        </p:txBody>
      </p:sp>
    </p:spTree>
    <p:extLst>
      <p:ext uri="{BB962C8B-B14F-4D97-AF65-F5344CB8AC3E}">
        <p14:creationId xmlns:p14="http://schemas.microsoft.com/office/powerpoint/2010/main" val="346773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23" grpId="0" animBg="1"/>
      <p:bldP spid="2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id="{5245A244-4414-4F9B-A5A5-D76ADDD02FB1}"/>
              </a:ext>
            </a:extLst>
          </p:cNvPr>
          <p:cNvSpPr txBox="1">
            <a:spLocks/>
          </p:cNvSpPr>
          <p:nvPr/>
        </p:nvSpPr>
        <p:spPr bwMode="auto">
          <a:xfrm>
            <a:off x="457200" y="2471263"/>
            <a:ext cx="7708900" cy="1915473"/>
          </a:xfrm>
          <a:prstGeom prst="rect">
            <a:avLst/>
          </a:prstGeom>
          <a:noFill/>
          <a:ln w="9525">
            <a:noFill/>
            <a:miter lim="800000"/>
            <a:headEnd/>
            <a:tailEnd/>
          </a:ln>
        </p:spPr>
        <p:txBody>
          <a:bodyPr/>
          <a:lstStyle/>
          <a:p>
            <a:pPr algn="just"/>
            <a:r>
              <a:rPr lang="ru-RU" sz="2000" b="1" dirty="0">
                <a:latin typeface="Calibri" panose="020F0502020204030204" pitchFamily="34" charset="0"/>
                <a:ea typeface="Courier New" panose="02070309020205020404" pitchFamily="49" charset="0"/>
              </a:rPr>
              <a:t>Совместная работа в онлайн и очном формате:</a:t>
            </a:r>
          </a:p>
          <a:p>
            <a:pPr marL="457200" indent="-457200" algn="just">
              <a:buFont typeface="Wingdings" panose="05000000000000000000" pitchFamily="2" charset="2"/>
              <a:buChar char="ü"/>
            </a:pPr>
            <a:r>
              <a:rPr lang="ru-RU" sz="2000" b="1" dirty="0">
                <a:latin typeface="Calibri" panose="020F0502020204030204" pitchFamily="34" charset="0"/>
              </a:rPr>
              <a:t>с муниципальными методическими службами под руководством ИРО</a:t>
            </a:r>
          </a:p>
          <a:p>
            <a:pPr marL="457200" indent="-457200" algn="just">
              <a:buFont typeface="Wingdings" panose="05000000000000000000" pitchFamily="2" charset="2"/>
              <a:buChar char="ü"/>
            </a:pPr>
            <a:r>
              <a:rPr lang="ru-RU" sz="2000" b="1" dirty="0">
                <a:latin typeface="Calibri" panose="020F0502020204030204" pitchFamily="34" charset="0"/>
              </a:rPr>
              <a:t>в региональных методических объединениях</a:t>
            </a:r>
            <a:endParaRPr lang="ru-RU" sz="2000" dirty="0">
              <a:latin typeface="Calibri" panose="020F0502020204030204" pitchFamily="34" charset="0"/>
            </a:endParaRPr>
          </a:p>
          <a:p>
            <a:pPr marR="12700" lvl="1" algn="just">
              <a:lnSpc>
                <a:spcPct val="90000"/>
              </a:lnSpc>
              <a:spcBef>
                <a:spcPts val="600"/>
              </a:spcBef>
              <a:spcAft>
                <a:spcPts val="600"/>
              </a:spcAft>
              <a:buClr>
                <a:srgbClr val="000000"/>
              </a:buClr>
              <a:buSzPts val="1400"/>
              <a:tabLst>
                <a:tab pos="875665" algn="l"/>
              </a:tabLst>
            </a:pPr>
            <a:endParaRPr lang="ru-RU" sz="2000" b="1" u="none" strike="noStrike" spc="0" dirty="0">
              <a:effectLst/>
              <a:ea typeface="Times New Roman" panose="02020603050405020304" pitchFamily="18" charset="0"/>
              <a:cs typeface="Times New Roman" panose="02020603050405020304" pitchFamily="18" charset="0"/>
            </a:endParaRPr>
          </a:p>
        </p:txBody>
      </p:sp>
      <p:sp>
        <p:nvSpPr>
          <p:cNvPr id="4" name="Заголовок 3">
            <a:extLst>
              <a:ext uri="{FF2B5EF4-FFF2-40B4-BE49-F238E27FC236}">
                <a16:creationId xmlns:a16="http://schemas.microsoft.com/office/drawing/2014/main" id="{C542C9DC-204F-4C09-900B-3D62894CC4BF}"/>
              </a:ext>
            </a:extLst>
          </p:cNvPr>
          <p:cNvSpPr txBox="1">
            <a:spLocks/>
          </p:cNvSpPr>
          <p:nvPr/>
        </p:nvSpPr>
        <p:spPr bwMode="auto">
          <a:xfrm>
            <a:off x="457200" y="747688"/>
            <a:ext cx="8229600" cy="1055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образовательной программы дошкольного образования</a:t>
            </a:r>
          </a:p>
        </p:txBody>
      </p:sp>
    </p:spTree>
    <p:extLst>
      <p:ext uri="{BB962C8B-B14F-4D97-AF65-F5344CB8AC3E}">
        <p14:creationId xmlns:p14="http://schemas.microsoft.com/office/powerpoint/2010/main" val="2492611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id="{5245A244-4414-4F9B-A5A5-D76ADDD02FB1}"/>
              </a:ext>
            </a:extLst>
          </p:cNvPr>
          <p:cNvSpPr txBox="1">
            <a:spLocks/>
          </p:cNvSpPr>
          <p:nvPr/>
        </p:nvSpPr>
        <p:spPr bwMode="auto">
          <a:xfrm>
            <a:off x="304800" y="2159615"/>
            <a:ext cx="7799696" cy="2412385"/>
          </a:xfrm>
          <a:prstGeom prst="rect">
            <a:avLst/>
          </a:prstGeom>
          <a:noFill/>
          <a:ln w="9525">
            <a:noFill/>
            <a:miter lim="800000"/>
            <a:headEnd/>
            <a:tailEnd/>
          </a:ln>
        </p:spPr>
        <p:txBody>
          <a:bodyPr/>
          <a:lstStyle/>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p:txBody>
      </p:sp>
      <p:sp>
        <p:nvSpPr>
          <p:cNvPr id="5" name="Заголовок 3">
            <a:extLst>
              <a:ext uri="{FF2B5EF4-FFF2-40B4-BE49-F238E27FC236}">
                <a16:creationId xmlns:a16="http://schemas.microsoft.com/office/drawing/2014/main" id="{67026693-4E5E-4D51-9F5F-BD9D1679F601}"/>
              </a:ext>
            </a:extLst>
          </p:cNvPr>
          <p:cNvSpPr txBox="1">
            <a:spLocks/>
          </p:cNvSpPr>
          <p:nvPr/>
        </p:nvSpPr>
        <p:spPr bwMode="auto">
          <a:xfrm>
            <a:off x="748352" y="709589"/>
            <a:ext cx="7647296" cy="8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рабочей программы воспитания</a:t>
            </a:r>
          </a:p>
        </p:txBody>
      </p:sp>
      <p:sp>
        <p:nvSpPr>
          <p:cNvPr id="6" name="TextBox 5">
            <a:extLst>
              <a:ext uri="{FF2B5EF4-FFF2-40B4-BE49-F238E27FC236}">
                <a16:creationId xmlns:a16="http://schemas.microsoft.com/office/drawing/2014/main" id="{4D38A067-C848-4501-9646-B416C3AE75DF}"/>
              </a:ext>
            </a:extLst>
          </p:cNvPr>
          <p:cNvSpPr txBox="1"/>
          <p:nvPr/>
        </p:nvSpPr>
        <p:spPr>
          <a:xfrm>
            <a:off x="1458604" y="4752849"/>
            <a:ext cx="7064992" cy="757130"/>
          </a:xfrm>
          <a:prstGeom prst="rect">
            <a:avLst/>
          </a:prstGeom>
          <a:noFill/>
        </p:spPr>
        <p:txBody>
          <a:bodyPr wrap="square">
            <a:spAutoFit/>
          </a:bodyPr>
          <a:lstStyle/>
          <a:p>
            <a:pPr algn="ctr">
              <a:lnSpc>
                <a:spcPct val="90000"/>
              </a:lnSpc>
            </a:pPr>
            <a:r>
              <a:rPr lang="ru-RU" sz="1600" b="1" dirty="0">
                <a:solidFill>
                  <a:srgbClr val="FF0000"/>
                </a:solidFill>
              </a:rPr>
              <a:t>Указ Президента Российской Федерации от 9 ноября 2022 г. № 809 </a:t>
            </a:r>
          </a:p>
          <a:p>
            <a:pPr algn="ctr">
              <a:lnSpc>
                <a:spcPct val="90000"/>
              </a:lnSpc>
            </a:pPr>
            <a:r>
              <a:rPr lang="ru-RU" sz="1600" b="1" dirty="0">
                <a:solidFill>
                  <a:srgbClr val="FF0000"/>
                </a:solidFill>
              </a:rPr>
              <a:t>«Об утверждении основ государственной политики по сохранению и укреплению традиционных российских  духовно-нравственных ценностей»</a:t>
            </a:r>
          </a:p>
        </p:txBody>
      </p:sp>
    </p:spTree>
    <p:extLst>
      <p:ext uri="{BB962C8B-B14F-4D97-AF65-F5344CB8AC3E}">
        <p14:creationId xmlns:p14="http://schemas.microsoft.com/office/powerpoint/2010/main" val="1270760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id="{CDA49145-DF26-4216-B470-2F8E17CA9E45}"/>
              </a:ext>
            </a:extLst>
          </p:cNvPr>
          <p:cNvSpPr txBox="1">
            <a:spLocks/>
          </p:cNvSpPr>
          <p:nvPr/>
        </p:nvSpPr>
        <p:spPr bwMode="auto">
          <a:xfrm>
            <a:off x="341193" y="1539827"/>
            <a:ext cx="7956645" cy="1889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342900" indent="-342900" algn="just" eaLnBrk="1" hangingPunct="1">
              <a:buFont typeface="+mj-lt"/>
              <a:buAutoNum type="arabicPeriod"/>
            </a:pPr>
            <a:r>
              <a:rPr lang="ru-RU" altLang="ru-RU"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b="1" dirty="0">
                <a:solidFill>
                  <a:srgbClr val="1C1C1C"/>
                </a:solidFill>
              </a:rPr>
              <a:t>Сравниваем свою ООП и ФОП, создаем план корректировки ООП или разработки новой</a:t>
            </a:r>
          </a:p>
        </p:txBody>
      </p:sp>
      <p:sp>
        <p:nvSpPr>
          <p:cNvPr id="5" name="TextBox 4">
            <a:extLst>
              <a:ext uri="{FF2B5EF4-FFF2-40B4-BE49-F238E27FC236}">
                <a16:creationId xmlns:a16="http://schemas.microsoft.com/office/drawing/2014/main" id="{061A2B0C-8F94-43D2-94A2-CAC90387893B}"/>
              </a:ext>
            </a:extLst>
          </p:cNvPr>
          <p:cNvSpPr txBox="1"/>
          <p:nvPr/>
        </p:nvSpPr>
        <p:spPr>
          <a:xfrm>
            <a:off x="341192" y="3429000"/>
            <a:ext cx="7956645" cy="1200329"/>
          </a:xfrm>
          <a:prstGeom prst="rect">
            <a:avLst/>
          </a:prstGeom>
          <a:noFill/>
        </p:spPr>
        <p:txBody>
          <a:bodyPr wrap="square">
            <a:spAutoFit/>
          </a:bodyPr>
          <a:lstStyle/>
          <a:p>
            <a:pPr algn="just"/>
            <a:r>
              <a:rPr lang="ru-RU" altLang="ru-RU" b="1" dirty="0">
                <a:solidFill>
                  <a:srgbClr val="FF0000"/>
                </a:solidFill>
              </a:rPr>
              <a:t>2. </a:t>
            </a:r>
            <a:r>
              <a:rPr lang="ru-RU" b="1" dirty="0">
                <a:solidFill>
                  <a:srgbClr val="FF0000"/>
                </a:solidFill>
              </a:rPr>
              <a:t>Этап разработки новой структуры ООП </a:t>
            </a:r>
          </a:p>
          <a:p>
            <a:pPr marL="342900" indent="-342900" algn="just">
              <a:buFont typeface="Wingdings" panose="05000000000000000000" pitchFamily="2" charset="2"/>
              <a:buChar char="ü"/>
            </a:pPr>
            <a:r>
              <a:rPr lang="ru-RU" b="1" dirty="0"/>
              <a:t>Включение «коллективного разума», создание рабочих методических объединений</a:t>
            </a:r>
          </a:p>
          <a:p>
            <a:pPr marL="342900" indent="-342900" algn="just">
              <a:buFont typeface="Wingdings" panose="05000000000000000000" pitchFamily="2" charset="2"/>
              <a:buChar char="ü"/>
            </a:pPr>
            <a:r>
              <a:rPr lang="ru-RU" b="1" dirty="0"/>
              <a:t>Выбор эффективных методик и технологий</a:t>
            </a:r>
          </a:p>
        </p:txBody>
      </p:sp>
      <p:sp>
        <p:nvSpPr>
          <p:cNvPr id="6" name="TextBox 5">
            <a:extLst>
              <a:ext uri="{FF2B5EF4-FFF2-40B4-BE49-F238E27FC236}">
                <a16:creationId xmlns:a16="http://schemas.microsoft.com/office/drawing/2014/main" id="{527CC028-3058-423F-8114-42CC53EEA894}"/>
              </a:ext>
            </a:extLst>
          </p:cNvPr>
          <p:cNvSpPr txBox="1"/>
          <p:nvPr/>
        </p:nvSpPr>
        <p:spPr>
          <a:xfrm>
            <a:off x="341190" y="4629329"/>
            <a:ext cx="7956645" cy="646331"/>
          </a:xfrm>
          <a:prstGeom prst="rect">
            <a:avLst/>
          </a:prstGeom>
          <a:noFill/>
        </p:spPr>
        <p:txBody>
          <a:bodyPr wrap="square">
            <a:spAutoFit/>
          </a:bodyPr>
          <a:lstStyle/>
          <a:p>
            <a:pPr algn="just"/>
            <a:r>
              <a:rPr lang="ru-RU" b="1" dirty="0">
                <a:solidFill>
                  <a:srgbClr val="FF0000"/>
                </a:solidFill>
              </a:rPr>
              <a:t>3. «Защита» или «Общественная приемка», «Общественная экспертиза» проекта ООП</a:t>
            </a:r>
          </a:p>
        </p:txBody>
      </p:sp>
      <p:sp>
        <p:nvSpPr>
          <p:cNvPr id="7" name="TextBox 6">
            <a:extLst>
              <a:ext uri="{FF2B5EF4-FFF2-40B4-BE49-F238E27FC236}">
                <a16:creationId xmlns:a16="http://schemas.microsoft.com/office/drawing/2014/main" id="{074F05CD-74A1-40B2-A19E-A7C1DECDF925}"/>
              </a:ext>
            </a:extLst>
          </p:cNvPr>
          <p:cNvSpPr txBox="1"/>
          <p:nvPr/>
        </p:nvSpPr>
        <p:spPr>
          <a:xfrm>
            <a:off x="341190" y="5255883"/>
            <a:ext cx="7956645" cy="646331"/>
          </a:xfrm>
          <a:prstGeom prst="rect">
            <a:avLst/>
          </a:prstGeom>
          <a:noFill/>
        </p:spPr>
        <p:txBody>
          <a:bodyPr wrap="square">
            <a:spAutoFit/>
          </a:bodyPr>
          <a:lstStyle/>
          <a:p>
            <a:pPr algn="just"/>
            <a:r>
              <a:rPr lang="ru-RU" b="1" dirty="0">
                <a:solidFill>
                  <a:srgbClr val="FF0000"/>
                </a:solidFill>
              </a:rPr>
              <a:t>4. Утверждение новой (скорректированной) ООП в ДОО (до 31 августа 2023 года)</a:t>
            </a:r>
          </a:p>
        </p:txBody>
      </p:sp>
      <p:sp>
        <p:nvSpPr>
          <p:cNvPr id="8" name="TextBox 7">
            <a:extLst>
              <a:ext uri="{FF2B5EF4-FFF2-40B4-BE49-F238E27FC236}">
                <a16:creationId xmlns:a16="http://schemas.microsoft.com/office/drawing/2014/main" id="{21793A5F-50B7-4A17-8665-6999FD663D30}"/>
              </a:ext>
            </a:extLst>
          </p:cNvPr>
          <p:cNvSpPr txBox="1"/>
          <p:nvPr/>
        </p:nvSpPr>
        <p:spPr>
          <a:xfrm>
            <a:off x="341189" y="5902214"/>
            <a:ext cx="7956645" cy="369332"/>
          </a:xfrm>
          <a:prstGeom prst="rect">
            <a:avLst/>
          </a:prstGeom>
          <a:noFill/>
        </p:spPr>
        <p:txBody>
          <a:bodyPr wrap="square">
            <a:spAutoFit/>
          </a:bodyPr>
          <a:lstStyle/>
          <a:p>
            <a:pPr algn="just"/>
            <a:r>
              <a:rPr lang="ru-RU" b="1" dirty="0">
                <a:solidFill>
                  <a:srgbClr val="FF0000"/>
                </a:solidFill>
              </a:rPr>
              <a:t>5. Закупка методических и дидактических материалов</a:t>
            </a:r>
          </a:p>
        </p:txBody>
      </p:sp>
    </p:spTree>
    <p:extLst>
      <p:ext uri="{BB962C8B-B14F-4D97-AF65-F5344CB8AC3E}">
        <p14:creationId xmlns:p14="http://schemas.microsoft.com/office/powerpoint/2010/main" val="395962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5" grpId="0"/>
      <p:bldP spid="6" grpId="0"/>
      <p:bldP spid="7"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Название 1">
            <a:extLst>
              <a:ext uri="{FF2B5EF4-FFF2-40B4-BE49-F238E27FC236}">
                <a16:creationId xmlns:a16="http://schemas.microsoft.com/office/drawing/2014/main" id="{22ED28B3-4808-437C-A5C1-C17843938435}"/>
              </a:ext>
            </a:extLst>
          </p:cNvPr>
          <p:cNvSpPr txBox="1">
            <a:spLocks/>
          </p:cNvSpPr>
          <p:nvPr/>
        </p:nvSpPr>
        <p:spPr bwMode="auto">
          <a:xfrm>
            <a:off x="368300" y="812656"/>
            <a:ext cx="8102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3600" b="1" dirty="0">
                <a:solidFill>
                  <a:srgbClr val="FF0000"/>
                </a:solidFill>
                <a:effectLst>
                  <a:outerShdw blurRad="38100" dist="38100" dir="2700000" algn="tl">
                    <a:srgbClr val="000000">
                      <a:alpha val="43137"/>
                    </a:srgbClr>
                  </a:outerShdw>
                </a:effectLst>
              </a:rPr>
              <a:t>Спасибо за внимание!</a:t>
            </a:r>
          </a:p>
        </p:txBody>
      </p:sp>
      <p:sp>
        <p:nvSpPr>
          <p:cNvPr id="5" name="AutoShape 8">
            <a:extLst>
              <a:ext uri="{FF2B5EF4-FFF2-40B4-BE49-F238E27FC236}">
                <a16:creationId xmlns:a16="http://schemas.microsoft.com/office/drawing/2014/main" id="{300951EB-101E-41C7-8004-A69E9E72AF0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a:extLst>
              <a:ext uri="{FF2B5EF4-FFF2-40B4-BE49-F238E27FC236}">
                <a16:creationId xmlns:a16="http://schemas.microsoft.com/office/drawing/2014/main" id="{647A3992-DE96-4308-B658-DEE26A0AC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120" y="2743200"/>
            <a:ext cx="1676400" cy="1676400"/>
          </a:xfrm>
          <a:prstGeom prst="rect">
            <a:avLst/>
          </a:prstGeom>
        </p:spPr>
      </p:pic>
      <p:sp>
        <p:nvSpPr>
          <p:cNvPr id="10" name="TextBox 9">
            <a:extLst>
              <a:ext uri="{FF2B5EF4-FFF2-40B4-BE49-F238E27FC236}">
                <a16:creationId xmlns:a16="http://schemas.microsoft.com/office/drawing/2014/main" id="{5FF9A581-6979-4200-9000-D54BF9C196DE}"/>
              </a:ext>
            </a:extLst>
          </p:cNvPr>
          <p:cNvSpPr txBox="1"/>
          <p:nvPr/>
        </p:nvSpPr>
        <p:spPr>
          <a:xfrm>
            <a:off x="2235200" y="3013501"/>
            <a:ext cx="5384800" cy="830997"/>
          </a:xfrm>
          <a:prstGeom prst="rect">
            <a:avLst/>
          </a:prstGeom>
          <a:noFill/>
        </p:spPr>
        <p:txBody>
          <a:bodyPr wrap="square">
            <a:spAutoFit/>
          </a:bodyPr>
          <a:lstStyle/>
          <a:p>
            <a:r>
              <a:rPr lang="ru-RU" sz="2400" b="1" dirty="0" err="1">
                <a:latin typeface="+mn-lt"/>
                <a:cs typeface="Calibri Light" panose="020F0302020204030204" pitchFamily="34" charset="0"/>
              </a:rPr>
              <a:t>Телеграм</a:t>
            </a:r>
            <a:r>
              <a:rPr lang="ru-RU" sz="2400" b="1" dirty="0">
                <a:latin typeface="+mn-lt"/>
                <a:cs typeface="Calibri Light" panose="020F0302020204030204" pitchFamily="34" charset="0"/>
              </a:rPr>
              <a:t>-канал «В Союзе с детством» </a:t>
            </a:r>
            <a:r>
              <a:rPr lang="ru-RU" sz="2400" b="1" dirty="0">
                <a:solidFill>
                  <a:srgbClr val="0078EF"/>
                </a:solidFill>
                <a:latin typeface="+mn-lt"/>
                <a:cs typeface="Calibri Light" panose="020F0302020204030204" pitchFamily="34" charset="0"/>
                <a:hlinkClick r:id="rId3">
                  <a:extLst>
                    <a:ext uri="{A12FA001-AC4F-418D-AE19-62706E023703}">
                      <ahyp:hlinkClr xmlns:ahyp="http://schemas.microsoft.com/office/drawing/2018/hyperlinkcolor" val="tx"/>
                    </a:ext>
                  </a:extLst>
                </a:hlinkClick>
              </a:rPr>
              <a:t>https://t.me/vsouzesdetstvom</a:t>
            </a:r>
            <a:r>
              <a:rPr lang="ru-RU" sz="2400" b="1" dirty="0">
                <a:solidFill>
                  <a:srgbClr val="0078EF"/>
                </a:solidFill>
                <a:latin typeface="+mn-lt"/>
                <a:cs typeface="Calibri Light" panose="020F0302020204030204" pitchFamily="34" charset="0"/>
              </a:rPr>
              <a:t> </a:t>
            </a:r>
          </a:p>
        </p:txBody>
      </p:sp>
      <p:sp>
        <p:nvSpPr>
          <p:cNvPr id="11" name="TextBox 10">
            <a:extLst>
              <a:ext uri="{FF2B5EF4-FFF2-40B4-BE49-F238E27FC236}">
                <a16:creationId xmlns:a16="http://schemas.microsoft.com/office/drawing/2014/main" id="{C789D1AC-8960-4BD0-A174-8533143F0058}"/>
              </a:ext>
            </a:extLst>
          </p:cNvPr>
          <p:cNvSpPr txBox="1"/>
          <p:nvPr/>
        </p:nvSpPr>
        <p:spPr>
          <a:xfrm>
            <a:off x="1287810" y="5577039"/>
            <a:ext cx="6263580" cy="468305"/>
          </a:xfrm>
          <a:prstGeom prst="rect">
            <a:avLst/>
          </a:prstGeom>
          <a:noFill/>
        </p:spPr>
        <p:txBody>
          <a:bodyPr wrap="square" lIns="67536" tIns="33768" rIns="67536" bIns="33768" rtlCol="0">
            <a:spAutoFit/>
          </a:bodyPr>
          <a:lstStyle/>
          <a:p>
            <a:pPr algn="ctr"/>
            <a:r>
              <a:rPr lang="en-US" sz="2600" b="1" dirty="0">
                <a:solidFill>
                  <a:srgbClr val="0078EF"/>
                </a:solidFill>
                <a:latin typeface="Calibri" pitchFamily="34" charset="0"/>
                <a:hlinkClick r:id="rId4">
                  <a:extLst>
                    <a:ext uri="{A12FA001-AC4F-418D-AE19-62706E023703}">
                      <ahyp:hlinkClr xmlns:ahyp="http://schemas.microsoft.com/office/drawing/2018/hyperlinkcolor" val="tx"/>
                    </a:ext>
                  </a:extLst>
                </a:hlinkClick>
              </a:rPr>
              <a:t>OSkorolupova@prosv.ru</a:t>
            </a:r>
            <a:endParaRPr lang="ru-RU" sz="2800" b="1" dirty="0">
              <a:solidFill>
                <a:srgbClr val="0078EF"/>
              </a:solidFill>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Заголовок 1">
            <a:extLst>
              <a:ext uri="{FF2B5EF4-FFF2-40B4-BE49-F238E27FC236}">
                <a16:creationId xmlns:a16="http://schemas.microsoft.com/office/drawing/2014/main" id="{1A993363-6DD2-4E2F-A723-9F7BE8B6B93A}"/>
              </a:ext>
            </a:extLst>
          </p:cNvPr>
          <p:cNvSpPr txBox="1">
            <a:spLocks/>
          </p:cNvSpPr>
          <p:nvPr/>
        </p:nvSpPr>
        <p:spPr>
          <a:xfrm>
            <a:off x="-88655" y="884006"/>
            <a:ext cx="9331780" cy="123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500" b="1" dirty="0">
                <a:solidFill>
                  <a:srgbClr val="FF0000"/>
                </a:solidFill>
              </a:rPr>
              <a:t>Федеральный закон от 24 сентября 2022 г. № 371-ФЗ</a:t>
            </a:r>
          </a:p>
        </p:txBody>
      </p:sp>
      <p:sp>
        <p:nvSpPr>
          <p:cNvPr id="18" name="TextBox 17">
            <a:extLst>
              <a:ext uri="{FF2B5EF4-FFF2-40B4-BE49-F238E27FC236}">
                <a16:creationId xmlns:a16="http://schemas.microsoft.com/office/drawing/2014/main" id="{A441369D-D343-4648-8DA4-6BB486A81FC9}"/>
              </a:ext>
            </a:extLst>
          </p:cNvPr>
          <p:cNvSpPr txBox="1"/>
          <p:nvPr/>
        </p:nvSpPr>
        <p:spPr>
          <a:xfrm>
            <a:off x="304800" y="2008877"/>
            <a:ext cx="8058150" cy="2154436"/>
          </a:xfrm>
          <a:prstGeom prst="rect">
            <a:avLst/>
          </a:prstGeom>
          <a:noFill/>
        </p:spPr>
        <p:txBody>
          <a:bodyPr wrap="square" rtlCol="0">
            <a:spAutoFit/>
          </a:bodyPr>
          <a:lstStyle/>
          <a:p>
            <a:pPr algn="just"/>
            <a:r>
              <a:rPr lang="ru-RU" sz="2400" b="1" dirty="0">
                <a:solidFill>
                  <a:srgbClr val="FF0000"/>
                </a:solidFill>
              </a:rPr>
              <a:t>Статья 12. Образовательные программы</a:t>
            </a:r>
          </a:p>
          <a:p>
            <a:pPr algn="just"/>
            <a:r>
              <a:rPr lang="ru-RU" sz="2200" b="1" dirty="0">
                <a:solidFill>
                  <a:srgbClr val="000000"/>
                </a:solidFill>
              </a:rPr>
              <a:t>6. </a:t>
            </a:r>
            <a:r>
              <a:rPr lang="ru-RU" sz="2200" b="1" i="0" dirty="0">
                <a:solidFill>
                  <a:srgbClr val="000000"/>
                </a:solidFill>
                <a:effectLst/>
              </a:rPr>
              <a:t>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a:t>
            </a:r>
            <a:endParaRPr lang="ru-RU" sz="2200" b="1" dirty="0">
              <a:solidFill>
                <a:srgbClr val="C00000"/>
              </a:solidFill>
            </a:endParaRPr>
          </a:p>
        </p:txBody>
      </p:sp>
      <p:sp>
        <p:nvSpPr>
          <p:cNvPr id="19" name="TextBox 18">
            <a:extLst>
              <a:ext uri="{FF2B5EF4-FFF2-40B4-BE49-F238E27FC236}">
                <a16:creationId xmlns:a16="http://schemas.microsoft.com/office/drawing/2014/main" id="{EC6D8E1E-1928-4548-B92E-87C6E38C8633}"/>
              </a:ext>
            </a:extLst>
          </p:cNvPr>
          <p:cNvSpPr txBox="1"/>
          <p:nvPr/>
        </p:nvSpPr>
        <p:spPr>
          <a:xfrm>
            <a:off x="535285" y="4113472"/>
            <a:ext cx="9828436" cy="2308324"/>
          </a:xfrm>
          <a:prstGeom prst="rect">
            <a:avLst/>
          </a:prstGeom>
          <a:noFill/>
        </p:spPr>
        <p:txBody>
          <a:bodyPr wrap="square" rtlCol="0">
            <a:spAutoFit/>
          </a:bodyPr>
          <a:lstStyle/>
          <a:p>
            <a:pPr indent="2066925"/>
            <a:r>
              <a:rPr lang="ru-RU" sz="2400" b="1" i="0" dirty="0">
                <a:solidFill>
                  <a:srgbClr val="C00000"/>
                </a:solidFill>
                <a:effectLst/>
              </a:rPr>
              <a:t>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панируемых результатов федеральной программы дошкольного образования </a:t>
            </a:r>
            <a:endParaRPr lang="ru-RU" sz="2400" b="1" dirty="0">
              <a:solidFill>
                <a:srgbClr val="C00000"/>
              </a:solidFill>
            </a:endParaRPr>
          </a:p>
        </p:txBody>
      </p:sp>
      <p:sp>
        <p:nvSpPr>
          <p:cNvPr id="20" name="TextBox 19">
            <a:extLst>
              <a:ext uri="{FF2B5EF4-FFF2-40B4-BE49-F238E27FC236}">
                <a16:creationId xmlns:a16="http://schemas.microsoft.com/office/drawing/2014/main" id="{818C5531-B9C8-4C15-83EF-8B7CA68CF659}"/>
              </a:ext>
            </a:extLst>
          </p:cNvPr>
          <p:cNvSpPr txBox="1"/>
          <p:nvPr/>
        </p:nvSpPr>
        <p:spPr>
          <a:xfrm>
            <a:off x="193674" y="3718132"/>
            <a:ext cx="8169276" cy="1107996"/>
          </a:xfrm>
          <a:prstGeom prst="rect">
            <a:avLst/>
          </a:prstGeom>
          <a:noFill/>
        </p:spPr>
        <p:txBody>
          <a:bodyPr wrap="square" rtlCol="0">
            <a:spAutoFit/>
          </a:bodyPr>
          <a:lstStyle/>
          <a:p>
            <a:pPr indent="1974850"/>
            <a:r>
              <a:rPr lang="ru-RU" sz="2200" b="1" i="0" dirty="0">
                <a:solidFill>
                  <a:srgbClr val="000000"/>
                </a:solidFill>
                <a:effectLst/>
              </a:rPr>
              <a:t>                                                                                      с </a:t>
            </a:r>
          </a:p>
          <a:p>
            <a:pPr indent="1974850"/>
            <a:r>
              <a:rPr lang="ru-RU" sz="2200" b="1" i="0" dirty="0">
                <a:solidFill>
                  <a:srgbClr val="000000"/>
                </a:solidFill>
                <a:effectLst/>
              </a:rPr>
              <a:t>учетом соответствующих примерных образовательных программ дошкольного образования </a:t>
            </a:r>
            <a:endParaRPr lang="ru-RU" sz="2200" b="1" dirty="0">
              <a:solidFill>
                <a:srgbClr val="C00000"/>
              </a:solidFill>
            </a:endParaRPr>
          </a:p>
        </p:txBody>
      </p:sp>
      <p:sp>
        <p:nvSpPr>
          <p:cNvPr id="21" name="Заголовок 1">
            <a:extLst>
              <a:ext uri="{FF2B5EF4-FFF2-40B4-BE49-F238E27FC236}">
                <a16:creationId xmlns:a16="http://schemas.microsoft.com/office/drawing/2014/main" id="{BA05B79D-1AF1-4C64-B2D2-44199DA0434C}"/>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3">
            <a:extLst>
              <a:ext uri="{FF2B5EF4-FFF2-40B4-BE49-F238E27FC236}">
                <a16:creationId xmlns:a16="http://schemas.microsoft.com/office/drawing/2014/main" id="{CFE97E21-9F6C-4EA6-9C3F-A823A5B7CDA6}"/>
              </a:ext>
            </a:extLst>
          </p:cNvPr>
          <p:cNvSpPr txBox="1">
            <a:spLocks/>
          </p:cNvSpPr>
          <p:nvPr/>
        </p:nvSpPr>
        <p:spPr bwMode="auto">
          <a:xfrm>
            <a:off x="429490" y="1439501"/>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ru-RU" altLang="ru-RU" sz="2500" b="1" dirty="0">
                <a:solidFill>
                  <a:srgbClr val="FF0000"/>
                </a:solidFill>
              </a:rPr>
              <a:t>Федеральный закон от 24 сентября 2022 г. № 371-ФЗ</a:t>
            </a:r>
          </a:p>
        </p:txBody>
      </p:sp>
      <p:sp>
        <p:nvSpPr>
          <p:cNvPr id="18435" name="Місце для вмісту 2">
            <a:extLst>
              <a:ext uri="{FF2B5EF4-FFF2-40B4-BE49-F238E27FC236}">
                <a16:creationId xmlns:a16="http://schemas.microsoft.com/office/drawing/2014/main" id="{3F061078-C7D4-46A4-AE7D-4EB9C8A284B2}"/>
              </a:ext>
            </a:extLst>
          </p:cNvPr>
          <p:cNvSpPr txBox="1">
            <a:spLocks/>
          </p:cNvSpPr>
          <p:nvPr/>
        </p:nvSpPr>
        <p:spPr bwMode="auto">
          <a:xfrm>
            <a:off x="429490" y="2209072"/>
            <a:ext cx="7176366"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200" b="1" dirty="0"/>
              <a:t>Федеральные основные общеобразовательные программы утверждаются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a:t>
            </a:r>
            <a:r>
              <a:rPr lang="ru-RU" altLang="ru-RU" sz="2200" b="1" dirty="0" err="1"/>
              <a:t>Минпросвещения</a:t>
            </a:r>
            <a:r>
              <a:rPr lang="ru-RU" altLang="ru-RU" sz="2200" b="1" dirty="0"/>
              <a:t> России), </a:t>
            </a:r>
            <a:r>
              <a:rPr lang="ru-RU" altLang="ru-RU" sz="2200" b="1" dirty="0">
                <a:solidFill>
                  <a:srgbClr val="FF0000"/>
                </a:solidFill>
              </a:rPr>
              <a:t>не позднее 1 января 2023 года</a:t>
            </a:r>
          </a:p>
          <a:p>
            <a:pPr algn="just" eaLnBrk="1" hangingPunct="1">
              <a:spcBef>
                <a:spcPct val="20000"/>
              </a:spcBef>
              <a:buFont typeface="Arial" panose="020B0604020202020204" pitchFamily="34" charset="0"/>
              <a:buNone/>
            </a:pPr>
            <a:endParaRPr lang="ru-RU" altLang="ru-RU" sz="2200" b="1" dirty="0"/>
          </a:p>
          <a:p>
            <a:pPr algn="just" eaLnBrk="1" hangingPunct="1">
              <a:spcBef>
                <a:spcPct val="20000"/>
              </a:spcBef>
            </a:pPr>
            <a:r>
              <a:rPr lang="ru-RU" sz="2200" b="1" dirty="0"/>
              <a:t>Основные общеобразовательные программы подлежат приведению в соответствие с федеральными основными общеобразовательными программами не позднее </a:t>
            </a:r>
            <a:r>
              <a:rPr lang="ru-RU" sz="2200" b="1" dirty="0">
                <a:solidFill>
                  <a:srgbClr val="FF0000"/>
                </a:solidFill>
              </a:rPr>
              <a:t>1 сентября 2023 года</a:t>
            </a:r>
          </a:p>
          <a:p>
            <a:pPr algn="just" eaLnBrk="1" hangingPunct="1">
              <a:spcBef>
                <a:spcPct val="20000"/>
              </a:spcBef>
              <a:buFont typeface="Arial" panose="020B0604020202020204" pitchFamily="34" charset="0"/>
              <a:buNone/>
            </a:pPr>
            <a:endParaRPr lang="ru-RU" altLang="ru-RU" sz="2200" b="1" dirty="0"/>
          </a:p>
          <a:p>
            <a:pPr algn="just" eaLnBrk="1" hangingPunct="1">
              <a:spcBef>
                <a:spcPct val="20000"/>
              </a:spcBef>
              <a:buFont typeface="Arial" panose="020B0604020202020204" pitchFamily="34" charset="0"/>
              <a:buNone/>
            </a:pPr>
            <a:endParaRPr lang="ru-RU" altLang="ru-RU" sz="2200" dirty="0"/>
          </a:p>
          <a:p>
            <a:pPr algn="just" eaLnBrk="1" hangingPunct="1">
              <a:spcBef>
                <a:spcPct val="20000"/>
              </a:spcBef>
              <a:buFont typeface="Arial" panose="020B0604020202020204" pitchFamily="34" charset="0"/>
              <a:buNone/>
            </a:pPr>
            <a:endParaRPr lang="ru-RU" altLang="ru-RU" sz="2200" dirty="0"/>
          </a:p>
        </p:txBody>
      </p:sp>
      <p:sp>
        <p:nvSpPr>
          <p:cNvPr id="4" name="Заголовок 1">
            <a:extLst>
              <a:ext uri="{FF2B5EF4-FFF2-40B4-BE49-F238E27FC236}">
                <a16:creationId xmlns:a16="http://schemas.microsoft.com/office/drawing/2014/main" id="{DD7A0370-E487-4249-9C51-BDA871544D01}"/>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3">
            <a:extLst>
              <a:ext uri="{FF2B5EF4-FFF2-40B4-BE49-F238E27FC236}">
                <a16:creationId xmlns:a16="http://schemas.microsoft.com/office/drawing/2014/main" id="{21000C4A-2F28-415F-AB34-F43A793BE012}"/>
              </a:ext>
            </a:extLst>
          </p:cNvPr>
          <p:cNvSpPr txBox="1">
            <a:spLocks/>
          </p:cNvSpPr>
          <p:nvPr/>
        </p:nvSpPr>
        <p:spPr bwMode="auto">
          <a:xfrm>
            <a:off x="457200" y="949018"/>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500" b="1" dirty="0">
                <a:effectLst>
                  <a:outerShdw blurRad="38100" dist="38100" dir="2700000" algn="tl">
                    <a:srgbClr val="000000">
                      <a:alpha val="43137"/>
                    </a:srgbClr>
                  </a:outerShdw>
                </a:effectLst>
              </a:rPr>
              <a:t>Создание единого образовательного пространства в Российской Федерации</a:t>
            </a:r>
          </a:p>
        </p:txBody>
      </p:sp>
      <p:pic>
        <p:nvPicPr>
          <p:cNvPr id="4" name="Рисунок 3">
            <a:extLst>
              <a:ext uri="{FF2B5EF4-FFF2-40B4-BE49-F238E27FC236}">
                <a16:creationId xmlns:a16="http://schemas.microsoft.com/office/drawing/2014/main" id="{79D0336D-4003-48AC-A0DF-B1BE3C040E87}"/>
              </a:ext>
            </a:extLst>
          </p:cNvPr>
          <p:cNvPicPr>
            <a:picLocks noChangeAspect="1"/>
          </p:cNvPicPr>
          <p:nvPr/>
        </p:nvPicPr>
        <p:blipFill>
          <a:blip r:embed="rId2"/>
          <a:stretch>
            <a:fillRect/>
          </a:stretch>
        </p:blipFill>
        <p:spPr>
          <a:xfrm>
            <a:off x="172066" y="1967125"/>
            <a:ext cx="8002943" cy="464766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3">
            <a:extLst>
              <a:ext uri="{FF2B5EF4-FFF2-40B4-BE49-F238E27FC236}">
                <a16:creationId xmlns:a16="http://schemas.microsoft.com/office/drawing/2014/main" id="{35929C46-4A9B-4EE9-959C-C3F0A4FFEC5A}"/>
              </a:ext>
            </a:extLst>
          </p:cNvPr>
          <p:cNvSpPr txBox="1">
            <a:spLocks/>
          </p:cNvSpPr>
          <p:nvPr/>
        </p:nvSpPr>
        <p:spPr bwMode="auto">
          <a:xfrm>
            <a:off x="457200" y="902870"/>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Формируем программу действий </a:t>
            </a:r>
          </a:p>
        </p:txBody>
      </p:sp>
      <p:sp>
        <p:nvSpPr>
          <p:cNvPr id="20483" name="Місце для вмісту 2">
            <a:extLst>
              <a:ext uri="{FF2B5EF4-FFF2-40B4-BE49-F238E27FC236}">
                <a16:creationId xmlns:a16="http://schemas.microsoft.com/office/drawing/2014/main" id="{BF8A3C16-A5D1-4042-8CB2-7270E18BAA0F}"/>
              </a:ext>
            </a:extLst>
          </p:cNvPr>
          <p:cNvSpPr txBox="1">
            <a:spLocks/>
          </p:cNvSpPr>
          <p:nvPr/>
        </p:nvSpPr>
        <p:spPr bwMode="auto">
          <a:xfrm>
            <a:off x="393700" y="2048207"/>
            <a:ext cx="7804150" cy="138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000" b="1" dirty="0"/>
              <a:t>Основные общеобразовательные программы подлежат приведению в соответствие с федеральными основными общеобразовательными программами не позднее </a:t>
            </a:r>
            <a:r>
              <a:rPr lang="ru-RU" altLang="ru-RU" sz="2000" b="1" dirty="0">
                <a:solidFill>
                  <a:srgbClr val="FF0000"/>
                </a:solidFill>
              </a:rPr>
              <a:t>1 сентября 2023 года</a:t>
            </a:r>
          </a:p>
        </p:txBody>
      </p:sp>
      <p:sp>
        <p:nvSpPr>
          <p:cNvPr id="6" name="TextBox 5">
            <a:extLst>
              <a:ext uri="{FF2B5EF4-FFF2-40B4-BE49-F238E27FC236}">
                <a16:creationId xmlns:a16="http://schemas.microsoft.com/office/drawing/2014/main" id="{0A8DB4D9-3F78-4C64-A7B5-5AD4306432CC}"/>
              </a:ext>
            </a:extLst>
          </p:cNvPr>
          <p:cNvSpPr txBox="1"/>
          <p:nvPr/>
        </p:nvSpPr>
        <p:spPr>
          <a:xfrm>
            <a:off x="393700" y="3902417"/>
            <a:ext cx="7804149" cy="1015663"/>
          </a:xfrm>
          <a:prstGeom prst="rect">
            <a:avLst/>
          </a:prstGeom>
          <a:noFill/>
        </p:spPr>
        <p:txBody>
          <a:bodyPr wrap="square">
            <a:spAutoFit/>
          </a:bodyPr>
          <a:lstStyle/>
          <a:p>
            <a:pPr algn="just"/>
            <a:r>
              <a:rPr lang="ru-RU" sz="2000" b="1" dirty="0"/>
              <a:t>ДОО имеет право до конца учебного года работать по существующей в настоящее время основной образовательной программе</a:t>
            </a:r>
          </a:p>
        </p:txBody>
      </p:sp>
      <p:sp>
        <p:nvSpPr>
          <p:cNvPr id="9" name="TextBox 8">
            <a:extLst>
              <a:ext uri="{FF2B5EF4-FFF2-40B4-BE49-F238E27FC236}">
                <a16:creationId xmlns:a16="http://schemas.microsoft.com/office/drawing/2014/main" id="{43F10BD8-E672-4145-B1A3-04DD1C3501C9}"/>
              </a:ext>
            </a:extLst>
          </p:cNvPr>
          <p:cNvSpPr txBox="1"/>
          <p:nvPr/>
        </p:nvSpPr>
        <p:spPr>
          <a:xfrm>
            <a:off x="393700" y="5391497"/>
            <a:ext cx="7804149" cy="707886"/>
          </a:xfrm>
          <a:prstGeom prst="rect">
            <a:avLst/>
          </a:prstGeom>
          <a:noFill/>
        </p:spPr>
        <p:txBody>
          <a:bodyPr wrap="square">
            <a:spAutoFit/>
          </a:bodyPr>
          <a:lstStyle/>
          <a:p>
            <a:pPr algn="just"/>
            <a:r>
              <a:rPr lang="ru-RU" sz="2000" b="1" dirty="0"/>
              <a:t>Последний возможный срок утверждения новой ООП – </a:t>
            </a:r>
            <a:r>
              <a:rPr lang="ru-RU" sz="2000" b="1" dirty="0">
                <a:solidFill>
                  <a:srgbClr val="FF0000"/>
                </a:solidFill>
              </a:rPr>
              <a:t>31 августа 2023 года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3">
            <a:extLst>
              <a:ext uri="{FF2B5EF4-FFF2-40B4-BE49-F238E27FC236}">
                <a16:creationId xmlns:a16="http://schemas.microsoft.com/office/drawing/2014/main" id="{ED19E022-C3F4-4EEA-8B3E-B0BBC06030FA}"/>
              </a:ext>
            </a:extLst>
          </p:cNvPr>
          <p:cNvSpPr txBox="1">
            <a:spLocks/>
          </p:cNvSpPr>
          <p:nvPr/>
        </p:nvSpPr>
        <p:spPr bwMode="auto">
          <a:xfrm>
            <a:off x="1719578" y="792872"/>
            <a:ext cx="570484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Внедрение ФОП ДО</a:t>
            </a:r>
          </a:p>
        </p:txBody>
      </p:sp>
      <p:sp>
        <p:nvSpPr>
          <p:cNvPr id="21507" name="Місце для вмісту 2">
            <a:extLst>
              <a:ext uri="{FF2B5EF4-FFF2-40B4-BE49-F238E27FC236}">
                <a16:creationId xmlns:a16="http://schemas.microsoft.com/office/drawing/2014/main" id="{92F44824-FA33-4CE4-85D5-D1275EFA170F}"/>
              </a:ext>
            </a:extLst>
          </p:cNvPr>
          <p:cNvSpPr txBox="1">
            <a:spLocks/>
          </p:cNvSpPr>
          <p:nvPr/>
        </p:nvSpPr>
        <p:spPr bwMode="auto">
          <a:xfrm>
            <a:off x="985420" y="2890956"/>
            <a:ext cx="7190914" cy="148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400" b="1" dirty="0">
                <a:solidFill>
                  <a:srgbClr val="FF0000"/>
                </a:solidFill>
              </a:rPr>
              <a:t>Министерство просвещения Российской Федерации будет реализовывать организационно-методическое сопровождение реализации ФОП</a:t>
            </a:r>
          </a:p>
        </p:txBody>
      </p:sp>
      <p:sp>
        <p:nvSpPr>
          <p:cNvPr id="2" name="Прямоугольник 1">
            <a:extLst>
              <a:ext uri="{FF2B5EF4-FFF2-40B4-BE49-F238E27FC236}">
                <a16:creationId xmlns:a16="http://schemas.microsoft.com/office/drawing/2014/main" id="{8147F9B4-9365-4E68-AA3F-459DB4E307A4}"/>
              </a:ext>
            </a:extLst>
          </p:cNvPr>
          <p:cNvSpPr/>
          <p:nvPr/>
        </p:nvSpPr>
        <p:spPr>
          <a:xfrm>
            <a:off x="-186431" y="2664041"/>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id="{CDA49145-DF26-4216-B470-2F8E17CA9E45}"/>
              </a:ext>
            </a:extLst>
          </p:cNvPr>
          <p:cNvSpPr txBox="1">
            <a:spLocks/>
          </p:cNvSpPr>
          <p:nvPr/>
        </p:nvSpPr>
        <p:spPr bwMode="auto">
          <a:xfrm>
            <a:off x="341194" y="1539827"/>
            <a:ext cx="7897600" cy="345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457200" indent="-457200" algn="just" eaLnBrk="1" hangingPunct="1">
              <a:buAutoNum type="arabicPeriod"/>
            </a:pPr>
            <a:r>
              <a:rPr lang="ru-RU" altLang="ru-RU" sz="2400"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sz="2400"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sz="2400" b="1" dirty="0">
                <a:solidFill>
                  <a:srgbClr val="1C1C1C"/>
                </a:solidFill>
              </a:rPr>
              <a:t>Сравниваем свою ООП и ФОП, создаем план корректировки ООП или разработки новой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2763</TotalTime>
  <Words>2813</Words>
  <Application>Microsoft Office PowerPoint</Application>
  <PresentationFormat>Экран (4:3)</PresentationFormat>
  <Paragraphs>290</Paragraphs>
  <Slides>36</Slides>
  <Notes>7</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36</vt:i4>
      </vt:variant>
    </vt:vector>
  </HeadingPairs>
  <TitlesOfParts>
    <vt:vector size="45" baseType="lpstr">
      <vt:lpstr>SimSun</vt:lpstr>
      <vt:lpstr>Arial</vt:lpstr>
      <vt:lpstr>Calibri</vt:lpstr>
      <vt:lpstr>Cambria</vt:lpstr>
      <vt:lpstr>Courier New</vt:lpstr>
      <vt:lpstr>Times New Roman</vt:lpstr>
      <vt:lpstr>Verdana</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Інна</dc:creator>
  <cp:lastModifiedBy>Детский сад 183 Казань МБДОУ</cp:lastModifiedBy>
  <cp:revision>237</cp:revision>
  <dcterms:created xsi:type="dcterms:W3CDTF">2015-07-30T04:41:32Z</dcterms:created>
  <dcterms:modified xsi:type="dcterms:W3CDTF">2024-06-04T09:21:30Z</dcterms:modified>
</cp:coreProperties>
</file>