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3333FF"/>
    <a:srgbClr val="3333CC"/>
    <a:srgbClr val="66FF99"/>
    <a:srgbClr val="FFFF99"/>
    <a:srgbClr val="FF6600"/>
    <a:srgbClr val="00FF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55" autoAdjust="0"/>
    <p:restoredTop sz="86460" autoAdjust="0"/>
  </p:normalViewPr>
  <p:slideViewPr>
    <p:cSldViewPr>
      <p:cViewPr varScale="1">
        <p:scale>
          <a:sx n="74" d="100"/>
          <a:sy n="74" d="100"/>
        </p:scale>
        <p:origin x="624" y="72"/>
      </p:cViewPr>
      <p:guideLst>
        <p:guide orient="horz" pos="2160"/>
        <p:guide pos="2880"/>
      </p:guideLst>
    </p:cSldViewPr>
  </p:slideViewPr>
  <p:outlineViewPr>
    <p:cViewPr>
      <p:scale>
        <a:sx n="33" d="100"/>
        <a:sy n="33" d="100"/>
      </p:scale>
      <p:origin x="240" y="14600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a:extLst>
              <a:ext uri="{FF2B5EF4-FFF2-40B4-BE49-F238E27FC236}">
                <a16:creationId xmlns:a16="http://schemas.microsoft.com/office/drawing/2014/main" id="{75935622-877D-4B09-91F8-DEFEEDE06225}"/>
              </a:ext>
            </a:extLst>
          </p:cNvPr>
          <p:cNvSpPr>
            <a:spLocks noGrp="1"/>
          </p:cNvSpPr>
          <p:nvPr>
            <p:ph type="dt" sz="half" idx="10"/>
          </p:nvPr>
        </p:nvSpPr>
        <p:spPr/>
        <p:txBody>
          <a:bodyPr/>
          <a:lstStyle>
            <a:lvl1pPr>
              <a:defRPr/>
            </a:lvl1pPr>
          </a:lstStyle>
          <a:p>
            <a:pPr>
              <a:defRPr/>
            </a:pPr>
            <a:fld id="{904C6EEF-7183-4972-878D-5D818A123097}"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EDBBC858-A227-41C5-90BC-6A73A7D18ACA}"/>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B035ABCF-6434-457C-9E01-6B04012185C6}"/>
              </a:ext>
            </a:extLst>
          </p:cNvPr>
          <p:cNvSpPr>
            <a:spLocks noGrp="1"/>
          </p:cNvSpPr>
          <p:nvPr>
            <p:ph type="sldNum" sz="quarter" idx="12"/>
          </p:nvPr>
        </p:nvSpPr>
        <p:spPr/>
        <p:txBody>
          <a:bodyPr/>
          <a:lstStyle>
            <a:lvl1pPr>
              <a:defRPr/>
            </a:lvl1pPr>
          </a:lstStyle>
          <a:p>
            <a:fld id="{85AD0D04-BEAE-401D-98E7-F4F084F56613}" type="slidenum">
              <a:rPr lang="ru-RU" altLang="ru-RU"/>
              <a:pPr/>
              <a:t>‹#›</a:t>
            </a:fld>
            <a:endParaRPr lang="ru-RU" altLang="ru-RU"/>
          </a:p>
        </p:txBody>
      </p:sp>
    </p:spTree>
    <p:extLst>
      <p:ext uri="{BB962C8B-B14F-4D97-AF65-F5344CB8AC3E}">
        <p14:creationId xmlns:p14="http://schemas.microsoft.com/office/powerpoint/2010/main" val="3128803170"/>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4BF9C16-964F-460C-AEB6-40B89D39E42B}"/>
              </a:ext>
            </a:extLst>
          </p:cNvPr>
          <p:cNvSpPr>
            <a:spLocks noGrp="1"/>
          </p:cNvSpPr>
          <p:nvPr>
            <p:ph type="dt" sz="half" idx="10"/>
          </p:nvPr>
        </p:nvSpPr>
        <p:spPr/>
        <p:txBody>
          <a:bodyPr/>
          <a:lstStyle>
            <a:lvl1pPr>
              <a:defRPr/>
            </a:lvl1pPr>
          </a:lstStyle>
          <a:p>
            <a:pPr>
              <a:defRPr/>
            </a:pPr>
            <a:fld id="{C2F76C74-B1C0-4C4A-ACAF-AAE877FC4D83}"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27F3482E-F521-4EB1-AF1C-2059145C318F}"/>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F353A25E-6953-496F-8ABA-A68C3236A79A}"/>
              </a:ext>
            </a:extLst>
          </p:cNvPr>
          <p:cNvSpPr>
            <a:spLocks noGrp="1"/>
          </p:cNvSpPr>
          <p:nvPr>
            <p:ph type="sldNum" sz="quarter" idx="12"/>
          </p:nvPr>
        </p:nvSpPr>
        <p:spPr/>
        <p:txBody>
          <a:bodyPr/>
          <a:lstStyle>
            <a:lvl1pPr>
              <a:defRPr/>
            </a:lvl1pPr>
          </a:lstStyle>
          <a:p>
            <a:fld id="{77E34675-9A04-421F-BB28-62B6F982914B}" type="slidenum">
              <a:rPr lang="ru-RU" altLang="ru-RU"/>
              <a:pPr/>
              <a:t>‹#›</a:t>
            </a:fld>
            <a:endParaRPr lang="ru-RU" altLang="ru-RU"/>
          </a:p>
        </p:txBody>
      </p:sp>
    </p:spTree>
    <p:extLst>
      <p:ext uri="{BB962C8B-B14F-4D97-AF65-F5344CB8AC3E}">
        <p14:creationId xmlns:p14="http://schemas.microsoft.com/office/powerpoint/2010/main" val="962352779"/>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60B6EEF3-9D92-408D-B073-1F98887152A1}"/>
              </a:ext>
            </a:extLst>
          </p:cNvPr>
          <p:cNvSpPr>
            <a:spLocks noGrp="1"/>
          </p:cNvSpPr>
          <p:nvPr>
            <p:ph type="dt" sz="half" idx="10"/>
          </p:nvPr>
        </p:nvSpPr>
        <p:spPr/>
        <p:txBody>
          <a:bodyPr/>
          <a:lstStyle>
            <a:lvl1pPr>
              <a:defRPr/>
            </a:lvl1pPr>
          </a:lstStyle>
          <a:p>
            <a:pPr>
              <a:defRPr/>
            </a:pPr>
            <a:fld id="{9AF61B21-4C24-4C85-83CF-8016B8BCDCF0}"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5A7EDDF6-B8BC-4678-8FE7-AA29669EDF46}"/>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BD4867FA-2BE4-44C1-984A-29C9027D0109}"/>
              </a:ext>
            </a:extLst>
          </p:cNvPr>
          <p:cNvSpPr>
            <a:spLocks noGrp="1"/>
          </p:cNvSpPr>
          <p:nvPr>
            <p:ph type="sldNum" sz="quarter" idx="12"/>
          </p:nvPr>
        </p:nvSpPr>
        <p:spPr/>
        <p:txBody>
          <a:bodyPr/>
          <a:lstStyle>
            <a:lvl1pPr>
              <a:defRPr/>
            </a:lvl1pPr>
          </a:lstStyle>
          <a:p>
            <a:fld id="{6ACF9E01-02E9-46DB-BA13-7A14A35473C9}" type="slidenum">
              <a:rPr lang="ru-RU" altLang="ru-RU"/>
              <a:pPr/>
              <a:t>‹#›</a:t>
            </a:fld>
            <a:endParaRPr lang="ru-RU" altLang="ru-RU"/>
          </a:p>
        </p:txBody>
      </p:sp>
    </p:spTree>
    <p:extLst>
      <p:ext uri="{BB962C8B-B14F-4D97-AF65-F5344CB8AC3E}">
        <p14:creationId xmlns:p14="http://schemas.microsoft.com/office/powerpoint/2010/main" val="2403394554"/>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a:extLst>
              <a:ext uri="{FF2B5EF4-FFF2-40B4-BE49-F238E27FC236}">
                <a16:creationId xmlns:a16="http://schemas.microsoft.com/office/drawing/2014/main" id="{86A3A7D1-3804-4D3F-8D66-37ADC5211B4E}"/>
              </a:ext>
            </a:extLst>
          </p:cNvPr>
          <p:cNvSpPr>
            <a:spLocks noGrp="1"/>
          </p:cNvSpPr>
          <p:nvPr>
            <p:ph type="dt" sz="half" idx="10"/>
          </p:nvPr>
        </p:nvSpPr>
        <p:spPr/>
        <p:txBody>
          <a:bodyPr/>
          <a:lstStyle>
            <a:lvl1pPr>
              <a:defRPr/>
            </a:lvl1pPr>
          </a:lstStyle>
          <a:p>
            <a:pPr>
              <a:defRPr/>
            </a:pPr>
            <a:fld id="{FB73511F-173A-4828-BC68-356874861E2C}" type="datetimeFigureOut">
              <a:rPr lang="ru-RU"/>
              <a:pPr>
                <a:defRPr/>
              </a:pPr>
              <a:t>27.05.2020</a:t>
            </a:fld>
            <a:endParaRPr lang="ru-RU" dirty="0"/>
          </a:p>
        </p:txBody>
      </p:sp>
      <p:sp>
        <p:nvSpPr>
          <p:cNvPr id="6" name="Нижний колонтитул 4">
            <a:extLst>
              <a:ext uri="{FF2B5EF4-FFF2-40B4-BE49-F238E27FC236}">
                <a16:creationId xmlns:a16="http://schemas.microsoft.com/office/drawing/2014/main" id="{2461C6F7-8FA5-4A40-A7C2-817B4E111396}"/>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4CBA033F-728B-41FE-9C67-91357DDFB5AB}"/>
              </a:ext>
            </a:extLst>
          </p:cNvPr>
          <p:cNvSpPr>
            <a:spLocks noGrp="1"/>
          </p:cNvSpPr>
          <p:nvPr>
            <p:ph type="sldNum" sz="quarter" idx="12"/>
          </p:nvPr>
        </p:nvSpPr>
        <p:spPr/>
        <p:txBody>
          <a:bodyPr/>
          <a:lstStyle>
            <a:lvl1pPr>
              <a:defRPr/>
            </a:lvl1pPr>
          </a:lstStyle>
          <a:p>
            <a:fld id="{1D3CB6C8-00FC-4BF9-A8C9-9A703811B279}" type="slidenum">
              <a:rPr lang="ru-RU" altLang="ru-RU"/>
              <a:pPr/>
              <a:t>‹#›</a:t>
            </a:fld>
            <a:endParaRPr lang="ru-RU" altLang="ru-RU"/>
          </a:p>
        </p:txBody>
      </p:sp>
    </p:spTree>
    <p:extLst>
      <p:ext uri="{BB962C8B-B14F-4D97-AF65-F5344CB8AC3E}">
        <p14:creationId xmlns:p14="http://schemas.microsoft.com/office/powerpoint/2010/main" val="2440990708"/>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a:extLst>
              <a:ext uri="{FF2B5EF4-FFF2-40B4-BE49-F238E27FC236}">
                <a16:creationId xmlns:a16="http://schemas.microsoft.com/office/drawing/2014/main" id="{9B0472FA-0A28-4E93-B53F-F1777494BCD2}"/>
              </a:ext>
            </a:extLst>
          </p:cNvPr>
          <p:cNvSpPr>
            <a:spLocks noGrp="1"/>
          </p:cNvSpPr>
          <p:nvPr>
            <p:ph type="dt" sz="half" idx="10"/>
          </p:nvPr>
        </p:nvSpPr>
        <p:spPr/>
        <p:txBody>
          <a:bodyPr/>
          <a:lstStyle>
            <a:lvl1pPr>
              <a:defRPr/>
            </a:lvl1pPr>
          </a:lstStyle>
          <a:p>
            <a:pPr>
              <a:defRPr/>
            </a:pPr>
            <a:fld id="{085D3015-20AE-4EB5-852C-7669326927A9}" type="datetimeFigureOut">
              <a:rPr lang="ru-RU"/>
              <a:pPr>
                <a:defRPr/>
              </a:pPr>
              <a:t>27.05.2020</a:t>
            </a:fld>
            <a:endParaRPr lang="ru-RU" dirty="0"/>
          </a:p>
        </p:txBody>
      </p:sp>
      <p:sp>
        <p:nvSpPr>
          <p:cNvPr id="8" name="Нижний колонтитул 4">
            <a:extLst>
              <a:ext uri="{FF2B5EF4-FFF2-40B4-BE49-F238E27FC236}">
                <a16:creationId xmlns:a16="http://schemas.microsoft.com/office/drawing/2014/main" id="{F7B01122-FC56-43C3-9BB6-405277C2F238}"/>
              </a:ext>
            </a:extLst>
          </p:cNvPr>
          <p:cNvSpPr>
            <a:spLocks noGrp="1"/>
          </p:cNvSpPr>
          <p:nvPr>
            <p:ph type="ftr" sz="quarter" idx="11"/>
          </p:nvPr>
        </p:nvSpPr>
        <p:spPr/>
        <p:txBody>
          <a:bodyPr/>
          <a:lstStyle>
            <a:lvl1pPr>
              <a:defRPr/>
            </a:lvl1pPr>
          </a:lstStyle>
          <a:p>
            <a:pPr>
              <a:defRPr/>
            </a:pPr>
            <a:endParaRPr lang="ru-RU"/>
          </a:p>
        </p:txBody>
      </p:sp>
      <p:sp>
        <p:nvSpPr>
          <p:cNvPr id="9" name="Номер слайда 5">
            <a:extLst>
              <a:ext uri="{FF2B5EF4-FFF2-40B4-BE49-F238E27FC236}">
                <a16:creationId xmlns:a16="http://schemas.microsoft.com/office/drawing/2014/main" id="{4B26EA09-932B-4495-8BF9-D4837BFDD665}"/>
              </a:ext>
            </a:extLst>
          </p:cNvPr>
          <p:cNvSpPr>
            <a:spLocks noGrp="1"/>
          </p:cNvSpPr>
          <p:nvPr>
            <p:ph type="sldNum" sz="quarter" idx="12"/>
          </p:nvPr>
        </p:nvSpPr>
        <p:spPr/>
        <p:txBody>
          <a:bodyPr/>
          <a:lstStyle>
            <a:lvl1pPr>
              <a:defRPr/>
            </a:lvl1pPr>
          </a:lstStyle>
          <a:p>
            <a:fld id="{4E2F6FD3-5E53-4A22-B811-A6F00E790A0C}" type="slidenum">
              <a:rPr lang="ru-RU" altLang="ru-RU"/>
              <a:pPr/>
              <a:t>‹#›</a:t>
            </a:fld>
            <a:endParaRPr lang="ru-RU" altLang="ru-RU"/>
          </a:p>
        </p:txBody>
      </p:sp>
    </p:spTree>
    <p:extLst>
      <p:ext uri="{BB962C8B-B14F-4D97-AF65-F5344CB8AC3E}">
        <p14:creationId xmlns:p14="http://schemas.microsoft.com/office/powerpoint/2010/main" val="3606957982"/>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a:extLst>
              <a:ext uri="{FF2B5EF4-FFF2-40B4-BE49-F238E27FC236}">
                <a16:creationId xmlns:a16="http://schemas.microsoft.com/office/drawing/2014/main" id="{C486CDAC-65EF-48B0-BA8E-A7035EF636BE}"/>
              </a:ext>
            </a:extLst>
          </p:cNvPr>
          <p:cNvSpPr>
            <a:spLocks noGrp="1"/>
          </p:cNvSpPr>
          <p:nvPr>
            <p:ph type="dt" sz="half" idx="10"/>
          </p:nvPr>
        </p:nvSpPr>
        <p:spPr/>
        <p:txBody>
          <a:bodyPr/>
          <a:lstStyle>
            <a:lvl1pPr>
              <a:defRPr/>
            </a:lvl1pPr>
          </a:lstStyle>
          <a:p>
            <a:pPr>
              <a:defRPr/>
            </a:pPr>
            <a:fld id="{642594B2-99D0-4FA0-8FAE-2031F6082132}" type="datetimeFigureOut">
              <a:rPr lang="ru-RU"/>
              <a:pPr>
                <a:defRPr/>
              </a:pPr>
              <a:t>27.05.2020</a:t>
            </a:fld>
            <a:endParaRPr lang="ru-RU" dirty="0"/>
          </a:p>
        </p:txBody>
      </p:sp>
      <p:sp>
        <p:nvSpPr>
          <p:cNvPr id="4" name="Нижний колонтитул 4">
            <a:extLst>
              <a:ext uri="{FF2B5EF4-FFF2-40B4-BE49-F238E27FC236}">
                <a16:creationId xmlns:a16="http://schemas.microsoft.com/office/drawing/2014/main" id="{B211189D-1397-48F0-8DED-55EFC306C511}"/>
              </a:ext>
            </a:extLst>
          </p:cNvPr>
          <p:cNvSpPr>
            <a:spLocks noGrp="1"/>
          </p:cNvSpPr>
          <p:nvPr>
            <p:ph type="ftr" sz="quarter" idx="11"/>
          </p:nvPr>
        </p:nvSpPr>
        <p:spPr/>
        <p:txBody>
          <a:bodyPr/>
          <a:lstStyle>
            <a:lvl1pPr>
              <a:defRPr/>
            </a:lvl1pPr>
          </a:lstStyle>
          <a:p>
            <a:pPr>
              <a:defRPr/>
            </a:pPr>
            <a:endParaRPr lang="ru-RU"/>
          </a:p>
        </p:txBody>
      </p:sp>
      <p:sp>
        <p:nvSpPr>
          <p:cNvPr id="5" name="Номер слайда 5">
            <a:extLst>
              <a:ext uri="{FF2B5EF4-FFF2-40B4-BE49-F238E27FC236}">
                <a16:creationId xmlns:a16="http://schemas.microsoft.com/office/drawing/2014/main" id="{ED22D768-5995-4B86-9FA2-42B7308AB1D1}"/>
              </a:ext>
            </a:extLst>
          </p:cNvPr>
          <p:cNvSpPr>
            <a:spLocks noGrp="1"/>
          </p:cNvSpPr>
          <p:nvPr>
            <p:ph type="sldNum" sz="quarter" idx="12"/>
          </p:nvPr>
        </p:nvSpPr>
        <p:spPr/>
        <p:txBody>
          <a:bodyPr/>
          <a:lstStyle>
            <a:lvl1pPr>
              <a:defRPr/>
            </a:lvl1pPr>
          </a:lstStyle>
          <a:p>
            <a:fld id="{8CC1378C-372F-444A-BCA7-DA86F3B11E04}" type="slidenum">
              <a:rPr lang="ru-RU" altLang="ru-RU"/>
              <a:pPr/>
              <a:t>‹#›</a:t>
            </a:fld>
            <a:endParaRPr lang="ru-RU" altLang="ru-RU"/>
          </a:p>
        </p:txBody>
      </p:sp>
    </p:spTree>
    <p:extLst>
      <p:ext uri="{BB962C8B-B14F-4D97-AF65-F5344CB8AC3E}">
        <p14:creationId xmlns:p14="http://schemas.microsoft.com/office/powerpoint/2010/main" val="2549781916"/>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a:extLst>
              <a:ext uri="{FF2B5EF4-FFF2-40B4-BE49-F238E27FC236}">
                <a16:creationId xmlns:a16="http://schemas.microsoft.com/office/drawing/2014/main" id="{75E62D8C-60BD-4C82-AE27-0B087373A3A2}"/>
              </a:ext>
            </a:extLst>
          </p:cNvPr>
          <p:cNvSpPr>
            <a:spLocks noGrp="1"/>
          </p:cNvSpPr>
          <p:nvPr>
            <p:ph type="dt" sz="half" idx="10"/>
          </p:nvPr>
        </p:nvSpPr>
        <p:spPr/>
        <p:txBody>
          <a:bodyPr/>
          <a:lstStyle>
            <a:lvl1pPr>
              <a:defRPr/>
            </a:lvl1pPr>
          </a:lstStyle>
          <a:p>
            <a:pPr>
              <a:defRPr/>
            </a:pPr>
            <a:fld id="{2A280C26-21B6-4F76-87A0-52214AD37D07}" type="datetimeFigureOut">
              <a:rPr lang="ru-RU"/>
              <a:pPr>
                <a:defRPr/>
              </a:pPr>
              <a:t>27.05.2020</a:t>
            </a:fld>
            <a:endParaRPr lang="ru-RU" dirty="0"/>
          </a:p>
        </p:txBody>
      </p:sp>
      <p:sp>
        <p:nvSpPr>
          <p:cNvPr id="3" name="Нижний колонтитул 4">
            <a:extLst>
              <a:ext uri="{FF2B5EF4-FFF2-40B4-BE49-F238E27FC236}">
                <a16:creationId xmlns:a16="http://schemas.microsoft.com/office/drawing/2014/main" id="{55541A10-B4EB-4563-A078-BEB169342328}"/>
              </a:ext>
            </a:extLst>
          </p:cNvPr>
          <p:cNvSpPr>
            <a:spLocks noGrp="1"/>
          </p:cNvSpPr>
          <p:nvPr>
            <p:ph type="ftr" sz="quarter" idx="11"/>
          </p:nvPr>
        </p:nvSpPr>
        <p:spPr/>
        <p:txBody>
          <a:bodyPr/>
          <a:lstStyle>
            <a:lvl1pPr>
              <a:defRPr/>
            </a:lvl1pPr>
          </a:lstStyle>
          <a:p>
            <a:pPr>
              <a:defRPr/>
            </a:pPr>
            <a:endParaRPr lang="ru-RU"/>
          </a:p>
        </p:txBody>
      </p:sp>
      <p:sp>
        <p:nvSpPr>
          <p:cNvPr id="4" name="Номер слайда 5">
            <a:extLst>
              <a:ext uri="{FF2B5EF4-FFF2-40B4-BE49-F238E27FC236}">
                <a16:creationId xmlns:a16="http://schemas.microsoft.com/office/drawing/2014/main" id="{069209D2-BBB3-44F5-8267-E36F74497DC1}"/>
              </a:ext>
            </a:extLst>
          </p:cNvPr>
          <p:cNvSpPr>
            <a:spLocks noGrp="1"/>
          </p:cNvSpPr>
          <p:nvPr>
            <p:ph type="sldNum" sz="quarter" idx="12"/>
          </p:nvPr>
        </p:nvSpPr>
        <p:spPr/>
        <p:txBody>
          <a:bodyPr/>
          <a:lstStyle>
            <a:lvl1pPr>
              <a:defRPr/>
            </a:lvl1pPr>
          </a:lstStyle>
          <a:p>
            <a:fld id="{50AA8D44-3434-4B51-95DD-42595E3D39BF}" type="slidenum">
              <a:rPr lang="ru-RU" altLang="ru-RU"/>
              <a:pPr/>
              <a:t>‹#›</a:t>
            </a:fld>
            <a:endParaRPr lang="ru-RU" altLang="ru-RU"/>
          </a:p>
        </p:txBody>
      </p:sp>
    </p:spTree>
    <p:extLst>
      <p:ext uri="{BB962C8B-B14F-4D97-AF65-F5344CB8AC3E}">
        <p14:creationId xmlns:p14="http://schemas.microsoft.com/office/powerpoint/2010/main" val="129662920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a16="http://schemas.microsoft.com/office/drawing/2014/main" id="{F722CC88-BB53-4E92-BEFA-7071ECC1D135}"/>
              </a:ext>
            </a:extLst>
          </p:cNvPr>
          <p:cNvSpPr>
            <a:spLocks noGrp="1"/>
          </p:cNvSpPr>
          <p:nvPr>
            <p:ph type="dt" sz="half" idx="10"/>
          </p:nvPr>
        </p:nvSpPr>
        <p:spPr/>
        <p:txBody>
          <a:bodyPr/>
          <a:lstStyle>
            <a:lvl1pPr>
              <a:defRPr/>
            </a:lvl1pPr>
          </a:lstStyle>
          <a:p>
            <a:pPr>
              <a:defRPr/>
            </a:pPr>
            <a:fld id="{28CC70D5-1FD3-4793-B62F-116C777554CE}" type="datetimeFigureOut">
              <a:rPr lang="ru-RU"/>
              <a:pPr>
                <a:defRPr/>
              </a:pPr>
              <a:t>27.05.2020</a:t>
            </a:fld>
            <a:endParaRPr lang="ru-RU" dirty="0"/>
          </a:p>
        </p:txBody>
      </p:sp>
      <p:sp>
        <p:nvSpPr>
          <p:cNvPr id="6" name="Нижний колонтитул 4">
            <a:extLst>
              <a:ext uri="{FF2B5EF4-FFF2-40B4-BE49-F238E27FC236}">
                <a16:creationId xmlns:a16="http://schemas.microsoft.com/office/drawing/2014/main" id="{FF85BF9A-E2F7-4533-BB0D-C919778ECE39}"/>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6B58512C-0DCA-4AC7-9A31-1CF9DE34E3B3}"/>
              </a:ext>
            </a:extLst>
          </p:cNvPr>
          <p:cNvSpPr>
            <a:spLocks noGrp="1"/>
          </p:cNvSpPr>
          <p:nvPr>
            <p:ph type="sldNum" sz="quarter" idx="12"/>
          </p:nvPr>
        </p:nvSpPr>
        <p:spPr/>
        <p:txBody>
          <a:bodyPr/>
          <a:lstStyle>
            <a:lvl1pPr>
              <a:defRPr/>
            </a:lvl1pPr>
          </a:lstStyle>
          <a:p>
            <a:fld id="{2FF5ECD5-E9D3-4D75-808B-F2CAECFFC540}" type="slidenum">
              <a:rPr lang="ru-RU" altLang="ru-RU"/>
              <a:pPr/>
              <a:t>‹#›</a:t>
            </a:fld>
            <a:endParaRPr lang="ru-RU" altLang="ru-RU"/>
          </a:p>
        </p:txBody>
      </p:sp>
    </p:spTree>
    <p:extLst>
      <p:ext uri="{BB962C8B-B14F-4D97-AF65-F5344CB8AC3E}">
        <p14:creationId xmlns:p14="http://schemas.microsoft.com/office/powerpoint/2010/main" val="555680764"/>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a16="http://schemas.microsoft.com/office/drawing/2014/main" id="{8570EB71-78A4-46F9-8DC0-A6303E4EC1F6}"/>
              </a:ext>
            </a:extLst>
          </p:cNvPr>
          <p:cNvSpPr>
            <a:spLocks noGrp="1"/>
          </p:cNvSpPr>
          <p:nvPr>
            <p:ph type="dt" sz="half" idx="10"/>
          </p:nvPr>
        </p:nvSpPr>
        <p:spPr/>
        <p:txBody>
          <a:bodyPr/>
          <a:lstStyle>
            <a:lvl1pPr>
              <a:defRPr/>
            </a:lvl1pPr>
          </a:lstStyle>
          <a:p>
            <a:pPr>
              <a:defRPr/>
            </a:pPr>
            <a:fld id="{2672C41B-F364-4E63-BF0D-B53EF2AB0F2B}" type="datetimeFigureOut">
              <a:rPr lang="ru-RU"/>
              <a:pPr>
                <a:defRPr/>
              </a:pPr>
              <a:t>27.05.2020</a:t>
            </a:fld>
            <a:endParaRPr lang="ru-RU" dirty="0"/>
          </a:p>
        </p:txBody>
      </p:sp>
      <p:sp>
        <p:nvSpPr>
          <p:cNvPr id="6" name="Нижний колонтитул 4">
            <a:extLst>
              <a:ext uri="{FF2B5EF4-FFF2-40B4-BE49-F238E27FC236}">
                <a16:creationId xmlns:a16="http://schemas.microsoft.com/office/drawing/2014/main" id="{5F1D39EF-49BA-4DD5-A8E1-D5247C944AFA}"/>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B4DDE922-4A3A-4D9E-8084-0926703EF769}"/>
              </a:ext>
            </a:extLst>
          </p:cNvPr>
          <p:cNvSpPr>
            <a:spLocks noGrp="1"/>
          </p:cNvSpPr>
          <p:nvPr>
            <p:ph type="sldNum" sz="quarter" idx="12"/>
          </p:nvPr>
        </p:nvSpPr>
        <p:spPr/>
        <p:txBody>
          <a:bodyPr/>
          <a:lstStyle>
            <a:lvl1pPr>
              <a:defRPr/>
            </a:lvl1pPr>
          </a:lstStyle>
          <a:p>
            <a:fld id="{09883A70-6FA1-431E-9C2A-9B8C0976BC57}" type="slidenum">
              <a:rPr lang="ru-RU" altLang="ru-RU"/>
              <a:pPr/>
              <a:t>‹#›</a:t>
            </a:fld>
            <a:endParaRPr lang="ru-RU" altLang="ru-RU"/>
          </a:p>
        </p:txBody>
      </p:sp>
    </p:spTree>
    <p:extLst>
      <p:ext uri="{BB962C8B-B14F-4D97-AF65-F5344CB8AC3E}">
        <p14:creationId xmlns:p14="http://schemas.microsoft.com/office/powerpoint/2010/main" val="1995056255"/>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764F40B-1106-49FE-B538-954CCF855BA1}"/>
              </a:ext>
            </a:extLst>
          </p:cNvPr>
          <p:cNvSpPr>
            <a:spLocks noGrp="1"/>
          </p:cNvSpPr>
          <p:nvPr>
            <p:ph type="dt" sz="half" idx="10"/>
          </p:nvPr>
        </p:nvSpPr>
        <p:spPr/>
        <p:txBody>
          <a:bodyPr/>
          <a:lstStyle>
            <a:lvl1pPr>
              <a:defRPr/>
            </a:lvl1pPr>
          </a:lstStyle>
          <a:p>
            <a:pPr>
              <a:defRPr/>
            </a:pPr>
            <a:fld id="{EEBBC670-54AE-43CF-9964-7E55CC924063}"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D1916130-0ECD-4F10-A4E0-CA26BD91EDFE}"/>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26BCA481-A0A2-436D-9988-862992FBAA0B}"/>
              </a:ext>
            </a:extLst>
          </p:cNvPr>
          <p:cNvSpPr>
            <a:spLocks noGrp="1"/>
          </p:cNvSpPr>
          <p:nvPr>
            <p:ph type="sldNum" sz="quarter" idx="12"/>
          </p:nvPr>
        </p:nvSpPr>
        <p:spPr/>
        <p:txBody>
          <a:bodyPr/>
          <a:lstStyle>
            <a:lvl1pPr>
              <a:defRPr/>
            </a:lvl1pPr>
          </a:lstStyle>
          <a:p>
            <a:fld id="{91AEB9AB-F301-427D-9F68-916641DF73FA}" type="slidenum">
              <a:rPr lang="ru-RU" altLang="ru-RU"/>
              <a:pPr/>
              <a:t>‹#›</a:t>
            </a:fld>
            <a:endParaRPr lang="ru-RU" altLang="ru-RU"/>
          </a:p>
        </p:txBody>
      </p:sp>
    </p:spTree>
    <p:extLst>
      <p:ext uri="{BB962C8B-B14F-4D97-AF65-F5344CB8AC3E}">
        <p14:creationId xmlns:p14="http://schemas.microsoft.com/office/powerpoint/2010/main" val="3038929379"/>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3B80012-D452-4321-AFC8-3FB307ADD8D7}"/>
              </a:ext>
            </a:extLst>
          </p:cNvPr>
          <p:cNvSpPr>
            <a:spLocks noGrp="1"/>
          </p:cNvSpPr>
          <p:nvPr>
            <p:ph type="dt" sz="half" idx="10"/>
          </p:nvPr>
        </p:nvSpPr>
        <p:spPr/>
        <p:txBody>
          <a:bodyPr/>
          <a:lstStyle>
            <a:lvl1pPr>
              <a:defRPr/>
            </a:lvl1pPr>
          </a:lstStyle>
          <a:p>
            <a:pPr>
              <a:defRPr/>
            </a:pPr>
            <a:fld id="{B5A6C6EF-1E43-4A31-9256-D706907BD84E}"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EB398AB2-718E-4A49-84DE-E3B7D5A21579}"/>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9D898329-93A3-4F63-8901-53EC29BCD836}"/>
              </a:ext>
            </a:extLst>
          </p:cNvPr>
          <p:cNvSpPr>
            <a:spLocks noGrp="1"/>
          </p:cNvSpPr>
          <p:nvPr>
            <p:ph type="sldNum" sz="quarter" idx="12"/>
          </p:nvPr>
        </p:nvSpPr>
        <p:spPr/>
        <p:txBody>
          <a:bodyPr/>
          <a:lstStyle>
            <a:lvl1pPr>
              <a:defRPr/>
            </a:lvl1pPr>
          </a:lstStyle>
          <a:p>
            <a:fld id="{F9F27978-DB6F-48E3-AA85-2BF992D1AB9E}" type="slidenum">
              <a:rPr lang="ru-RU" altLang="ru-RU"/>
              <a:pPr/>
              <a:t>‹#›</a:t>
            </a:fld>
            <a:endParaRPr lang="ru-RU" altLang="ru-RU"/>
          </a:p>
        </p:txBody>
      </p:sp>
    </p:spTree>
    <p:extLst>
      <p:ext uri="{BB962C8B-B14F-4D97-AF65-F5344CB8AC3E}">
        <p14:creationId xmlns:p14="http://schemas.microsoft.com/office/powerpoint/2010/main" val="2771700408"/>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CCCCFF"/>
            </a:gs>
            <a:gs pos="17999">
              <a:srgbClr val="99CCFF"/>
            </a:gs>
            <a:gs pos="36000">
              <a:srgbClr val="9966FF"/>
            </a:gs>
            <a:gs pos="61000">
              <a:srgbClr val="CC99FF"/>
            </a:gs>
            <a:gs pos="82001">
              <a:srgbClr val="99CCFF"/>
            </a:gs>
            <a:gs pos="100000">
              <a:srgbClr val="CCCCFF"/>
            </a:gs>
          </a:gsLst>
          <a:lin ang="3000000"/>
        </a:gradFill>
        <a:effectLst/>
      </p:bgPr>
    </p:bg>
    <p:spTree>
      <p:nvGrpSpPr>
        <p:cNvPr id="1" name=""/>
        <p:cNvGrpSpPr/>
        <p:nvPr/>
      </p:nvGrpSpPr>
      <p:grpSpPr>
        <a:xfrm>
          <a:off x="0" y="0"/>
          <a:ext cx="0" cy="0"/>
          <a:chOff x="0" y="0"/>
          <a:chExt cx="0" cy="0"/>
        </a:xfrm>
      </p:grpSpPr>
      <p:sp>
        <p:nvSpPr>
          <p:cNvPr id="1026" name="Заголовок 1">
            <a:extLst>
              <a:ext uri="{FF2B5EF4-FFF2-40B4-BE49-F238E27FC236}">
                <a16:creationId xmlns:a16="http://schemas.microsoft.com/office/drawing/2014/main" id="{AF14D428-2BBB-4D10-8711-6BFA917679A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027" name="Текст 2">
            <a:extLst>
              <a:ext uri="{FF2B5EF4-FFF2-40B4-BE49-F238E27FC236}">
                <a16:creationId xmlns:a16="http://schemas.microsoft.com/office/drawing/2014/main" id="{B7B6F8AE-9260-4CF6-9BFA-091EEEEED3B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4" name="Дата 3">
            <a:extLst>
              <a:ext uri="{FF2B5EF4-FFF2-40B4-BE49-F238E27FC236}">
                <a16:creationId xmlns:a16="http://schemas.microsoft.com/office/drawing/2014/main" id="{DBF6457C-14F4-4D36-9D36-04CD2669EB17}"/>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CB8CEAB-62F0-4EFC-9C7F-BD05FA1C6AE0}" type="datetimeFigureOut">
              <a:rPr lang="ru-RU"/>
              <a:pPr>
                <a:defRPr/>
              </a:pPr>
              <a:t>27.05.2020</a:t>
            </a:fld>
            <a:endParaRPr lang="ru-RU" dirty="0"/>
          </a:p>
        </p:txBody>
      </p:sp>
      <p:sp>
        <p:nvSpPr>
          <p:cNvPr id="5" name="Нижний колонтитул 4">
            <a:extLst>
              <a:ext uri="{FF2B5EF4-FFF2-40B4-BE49-F238E27FC236}">
                <a16:creationId xmlns:a16="http://schemas.microsoft.com/office/drawing/2014/main" id="{9B2A0CF9-0C56-4516-86D4-A44F04BEDEF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a:extLst>
              <a:ext uri="{FF2B5EF4-FFF2-40B4-BE49-F238E27FC236}">
                <a16:creationId xmlns:a16="http://schemas.microsoft.com/office/drawing/2014/main" id="{328858FD-A9BC-4DCB-BB3E-DF79FFDE8502}"/>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5F01C5E4-6D48-4FF0-870A-83AF75599947}"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dissolv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audio" Target="file:///C:/Documents%20and%20Settings/user/&#1056;&#1072;&#1073;&#1086;&#1095;&#1080;&#1081;%20&#1089;&#1090;&#1086;&#1083;/&#1084;&#1091;&#1079;&#1086;&#1085;/&#1060;&#1054;&#1056;&#1057;%20&#1052;&#1040;&#1046;&#1054;&#1056;/DJ%20&#1052;&#1072;&#1078;&#1086;&#1088;%20-%20EVOLUTION%20(&#1055;&#1086;&#1076;&#1072;&#1088;&#1086;&#1095;&#1085;&#1099;&#1081;%20CD)/03%20&#1044;&#1086;&#1088;&#1086;&#1078;&#1082;&#1072;%203.mp3" TargetMode="External" /><Relationship Id="rId4" Type="http://schemas.openxmlformats.org/officeDocument/2006/relationships/image" Target="../media/image2.wmf"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4%20Mr.%20President%20-%20Coco%20Jambo.mp3" TargetMode="External" /><Relationship Id="rId5" Type="http://schemas.openxmlformats.org/officeDocument/2006/relationships/image" Target="../media/image5.gif" /><Relationship Id="rId4" Type="http://schemas.openxmlformats.org/officeDocument/2006/relationships/image" Target="../media/image4.wmf"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file:///C:/Documents%20and%20Settings/user/&#1056;&#1072;&#1073;&#1086;&#1095;&#1080;&#1081;%20&#1089;&#1090;&#1086;&#1083;/&#1084;&#1091;&#1079;&#1086;&#1085;/06%20Smack%20That-(Super%20Clean).mp3" TargetMode="External" /><Relationship Id="rId1" Type="http://schemas.openxmlformats.org/officeDocument/2006/relationships/audio" Target="file:///C:/Documents%20and%20Settings/user/&#1056;&#1072;&#1073;&#1086;&#1095;&#1080;&#1081;%20&#1089;&#1090;&#1086;&#1083;/&#1084;&#1091;&#1079;&#1086;&#1085;/1%20ICE%20MC.mp3" TargetMode="External" /><Relationship Id="rId6" Type="http://schemas.openxmlformats.org/officeDocument/2006/relationships/image" Target="../media/image8.gif" /><Relationship Id="rId5" Type="http://schemas.openxmlformats.org/officeDocument/2006/relationships/image" Target="../media/image7.png" /><Relationship Id="rId4" Type="http://schemas.openxmlformats.org/officeDocument/2006/relationships/image" Target="../media/image6.png" /></Relationships>
</file>

<file path=ppt/slides/_rels/slide4.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041%20Akcent%20-%20JoKero.mp3" TargetMode="External" /><Relationship Id="rId5" Type="http://schemas.openxmlformats.org/officeDocument/2006/relationships/image" Target="../media/image11.gif" /><Relationship Id="rId4" Type="http://schemas.openxmlformats.org/officeDocument/2006/relationships/image" Target="../media/image10.wmf" /></Relationships>
</file>

<file path=ppt/slides/_rels/slide5.xml.rels><?xml version="1.0" encoding="UTF-8" standalone="yes"?>
<Relationships xmlns="http://schemas.openxmlformats.org/package/2006/relationships"><Relationship Id="rId3" Type="http://schemas.openxmlformats.org/officeDocument/2006/relationships/image" Target="../media/image12.wmf"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23%20La%20bouche%20-%20Be%20my%20lover.mp3" TargetMode="External" /><Relationship Id="rId4" Type="http://schemas.openxmlformats.org/officeDocument/2006/relationships/image" Target="../media/image13.png" /></Relationships>
</file>

<file path=ppt/slides/_rels/slide6.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096.%20supermode%20-%20tell%20me%20why.mp3" TargetMode="External" /><Relationship Id="rId4" Type="http://schemas.openxmlformats.org/officeDocument/2006/relationships/image" Target="../media/image15.gif" /></Relationships>
</file>

<file path=ppt/slides/_rels/slide7.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7%20-%20Kylie%20Minogue%20-%20In%20Your%20Eyes.mp3" TargetMode="External" /><Relationship Id="rId4" Type="http://schemas.openxmlformats.org/officeDocument/2006/relationships/image" Target="../media/image16.gif" /></Relationships>
</file>

<file path=ppt/slides/_rels/slide8.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Roxette%20-%20Listen%20to%20your%20heart.mp3" TargetMode="External" /><Relationship Id="rId4" Type="http://schemas.openxmlformats.org/officeDocument/2006/relationships/image" Target="../media/image11.gif" /></Relationships>
</file>

<file path=ppt/slides/_rels/slide9.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Track02%20(1).mp3" TargetMode="External" /><Relationship Id="rId4" Type="http://schemas.openxmlformats.org/officeDocument/2006/relationships/image" Target="../media/image19.gif" /></Relationships>
</file>

<file path=ppt/slides/_rels/slide10.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01%20Dj%20(3).mp3" TargetMode="External" /><Relationship Id="rId4" Type="http://schemas.openxmlformats.org/officeDocument/2006/relationships/image" Target="../media/image20.gif" /></Relationships>
</file>

<file path=ppt/slides/_rels/slide11.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053_Evanescence%20-%20Bring%20me%20to%20life.mp3" TargetMode="External" /><Relationship Id="rId4" Type="http://schemas.openxmlformats.org/officeDocument/2006/relationships/image" Target="../media/image22.gif" /></Relationships>
</file>

<file path=ppt/slides/_rels/slide12.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anastacia.mp3" TargetMode="External" /><Relationship Id="rId4" Type="http://schemas.openxmlformats.org/officeDocument/2006/relationships/image" Target="../media/image23.wmf" /></Relationships>
</file>

<file path=ppt/slides/_rels/slide13.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Track%20%203.mp3" TargetMode="External" /><Relationship Id="rId4" Type="http://schemas.openxmlformats.org/officeDocument/2006/relationships/image" Target="../media/image11.gif" /></Relationships>
</file>

<file path=ppt/slides/_rels/slide14.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1040;&#1088;&#1084;&#1072;&#1085;&#1080;%20&#1082;&#1086;&#1076;.mp3" TargetMode="External" /><Relationship Id="rId4" Type="http://schemas.openxmlformats.org/officeDocument/2006/relationships/image" Target="../media/image24.wmf" /></Relationships>
</file>

<file path=ppt/slides/_rels/slide15.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slideLayout" Target="../slideLayouts/slideLayout2.xml" /><Relationship Id="rId1" Type="http://schemas.openxmlformats.org/officeDocument/2006/relationships/audio" Target="file:///C:/Documents%20and%20Settings/user/&#1056;&#1072;&#1073;&#1086;&#1095;&#1080;&#1081;%20&#1089;&#1090;&#1086;&#1083;/&#1084;&#1091;&#1079;&#1086;&#1085;/&#1087;&#1077;&#1089;&#1077;&#1085;&#1082;&#1080;/DJMosk-690.mp3" TargetMode="External" /><Relationship Id="rId4" Type="http://schemas.openxmlformats.org/officeDocument/2006/relationships/image" Target="../media/image11.gif"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68E56783-8E38-47E5-A072-3F435713C8BC}"/>
              </a:ext>
            </a:extLst>
          </p:cNvPr>
          <p:cNvSpPr>
            <a:spLocks noGrp="1"/>
          </p:cNvSpPr>
          <p:nvPr>
            <p:ph type="subTitle" idx="1"/>
          </p:nvPr>
        </p:nvSpPr>
        <p:spPr>
          <a:xfrm>
            <a:off x="1285875" y="4500563"/>
            <a:ext cx="6400800" cy="1752600"/>
          </a:xfrm>
          <a:solidFill>
            <a:srgbClr val="FFFF99"/>
          </a:solidFill>
        </p:spPr>
        <p:txBody>
          <a:bodyPr rtlCol="0">
            <a:normAutofit fontScale="70000" lnSpcReduction="20000"/>
          </a:bodyPr>
          <a:lstStyle/>
          <a:p>
            <a:pPr eaLnBrk="1" fontAlgn="auto" hangingPunct="1">
              <a:spcAft>
                <a:spcPts val="0"/>
              </a:spcAft>
              <a:defRPr/>
            </a:pPr>
            <a:r>
              <a:rPr lang="ru-RU" sz="5700" dirty="0">
                <a:solidFill>
                  <a:srgbClr val="9900CC"/>
                </a:solidFill>
              </a:rPr>
              <a:t>Правонарушение-</a:t>
            </a:r>
            <a:r>
              <a:rPr lang="ru-RU" dirty="0">
                <a:solidFill>
                  <a:srgbClr val="9900CC"/>
                </a:solidFill>
              </a:rPr>
              <a:t> это противоправное поведение, в противоположность правомерному, связано с нарушением предписаний правовых норм, что формально свидетельствует об его общественной   опасности.</a:t>
            </a:r>
          </a:p>
        </p:txBody>
      </p:sp>
      <p:pic>
        <p:nvPicPr>
          <p:cNvPr id="4" name="03 Дорожка 3.mp3">
            <a:hlinkClick r:id="" action="ppaction://media"/>
            <a:extLst>
              <a:ext uri="{FF2B5EF4-FFF2-40B4-BE49-F238E27FC236}">
                <a16:creationId xmlns:a16="http://schemas.microsoft.com/office/drawing/2014/main" id="{D015D101-AB9F-4DC3-9612-E7575726CB16}"/>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285750" y="6215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a:extLst>
              <a:ext uri="{FF2B5EF4-FFF2-40B4-BE49-F238E27FC236}">
                <a16:creationId xmlns:a16="http://schemas.microsoft.com/office/drawing/2014/main" id="{2DC416F3-E4CB-4E8B-BF22-7B74D639EBC6}"/>
              </a:ext>
            </a:extLst>
          </p:cNvPr>
          <p:cNvSpPr/>
          <p:nvPr/>
        </p:nvSpPr>
        <p:spPr>
          <a:xfrm>
            <a:off x="1571604" y="357166"/>
            <a:ext cx="6014211" cy="923330"/>
          </a:xfrm>
          <a:prstGeom prst="rect">
            <a:avLst/>
          </a:prstGeom>
          <a:noFill/>
        </p:spPr>
        <p:txBody>
          <a:bodyPr wrap="none">
            <a:spAutoFit/>
          </a:bodyPr>
          <a:lstStyle/>
          <a:p>
            <a:pPr algn="ctr" eaLnBrk="1" fontAlgn="auto" hangingPunct="1">
              <a:spcBef>
                <a:spcPts val="0"/>
              </a:spcBef>
              <a:spcAft>
                <a:spcPts val="0"/>
              </a:spcAft>
              <a:defRPr/>
            </a:pPr>
            <a:r>
              <a:rPr 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rPr>
              <a:t>правонарушение</a:t>
            </a:r>
          </a:p>
        </p:txBody>
      </p:sp>
      <p:pic>
        <p:nvPicPr>
          <p:cNvPr id="2053" name="Picture 2" descr="C:\Documents and Settings\Владелец\Рабочий стол\картинки\ACCNTANT.WMF">
            <a:extLst>
              <a:ext uri="{FF2B5EF4-FFF2-40B4-BE49-F238E27FC236}">
                <a16:creationId xmlns:a16="http://schemas.microsoft.com/office/drawing/2014/main" id="{992C5637-4465-4D68-B062-EC4B35DE8C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0" y="1500188"/>
            <a:ext cx="3000375"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375483" fill="hold"/>
                                        <p:tgtEl>
                                          <p:spTgt spid="4"/>
                                        </p:tgtEl>
                                      </p:cBhvr>
                                    </p:cmd>
                                  </p:childTnLst>
                                </p:cTn>
                              </p:par>
                              <p:par>
                                <p:cTn id="7" presetID="4" presetClass="entr" presetSubtype="16" fill="hold" grpId="0" nodeType="withEffect">
                                  <p:stCondLst>
                                    <p:cond delay="0"/>
                                  </p:stCondLst>
                                  <p:childTnLst>
                                    <p:set>
                                      <p:cBhvr>
                                        <p:cTn id="8" dur="1" fill="hold">
                                          <p:stCondLst>
                                            <p:cond delay="0"/>
                                          </p:stCondLst>
                                        </p:cTn>
                                        <p:tgtEl>
                                          <p:spTgt spid="3">
                                            <p:bg/>
                                          </p:spTgt>
                                        </p:tgtEl>
                                        <p:attrNameLst>
                                          <p:attrName>style.visibility</p:attrName>
                                        </p:attrNameLst>
                                      </p:cBhvr>
                                      <p:to>
                                        <p:strVal val="visible"/>
                                      </p:to>
                                    </p:set>
                                    <p:animEffect transition="in" filter="box(in)">
                                      <p:cBhvr>
                                        <p:cTn id="9" dur="500"/>
                                        <p:tgtEl>
                                          <p:spTgt spid="3">
                                            <p:bg/>
                                          </p:spTgt>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B3CD5350-7787-4802-AFD4-D743A814EA6D}"/>
              </a:ext>
            </a:extLst>
          </p:cNvPr>
          <p:cNvSpPr>
            <a:spLocks noGrp="1"/>
          </p:cNvSpPr>
          <p:nvPr>
            <p:ph idx="1"/>
          </p:nvPr>
        </p:nvSpPr>
        <p:spPr>
          <a:solidFill>
            <a:srgbClr val="FFCCFF"/>
          </a:solidFill>
          <a:ln>
            <a:solidFill>
              <a:schemeClr val="accent1"/>
            </a:solidFill>
          </a:ln>
        </p:spPr>
        <p:txBody>
          <a:bodyPr rtlCol="0">
            <a:normAutofit fontScale="85000" lnSpcReduction="20000"/>
          </a:bodyPr>
          <a:lstStyle/>
          <a:p>
            <a:pPr eaLnBrk="1" fontAlgn="auto" hangingPunct="1">
              <a:spcAft>
                <a:spcPts val="0"/>
              </a:spcAft>
              <a:buFont typeface="Arial" panose="020B0604020202020204" pitchFamily="34" charset="0"/>
              <a:buNone/>
              <a:defRPr/>
            </a:pPr>
            <a:r>
              <a:rPr lang="ru-RU" dirty="0"/>
              <a:t>В кинотеатре шел фильм, через полчаса в зал вошла группа подростков. Смотреть фильм стало невозможно: выкрики, нецензурные выражения, распитие спиртных напитков. Подозреваемые были задержаны, они не понимали, за что их держат в инспекции по делам несовершеннолетних. Вдруг осознали, что лейтенант составляет протокол. Они вздрогнули от слова «административное правонарушение». Действия милиции по отношению к разгулявшимся подросткам были законны. Наступил один из видов юридической ответственности- </a:t>
            </a:r>
            <a:r>
              <a:rPr lang="ru-RU" b="1" dirty="0"/>
              <a:t>АДМИНИСТРАТИВНАЯ</a:t>
            </a:r>
            <a:r>
              <a:rPr lang="ru-RU" dirty="0"/>
              <a:t>. </a:t>
            </a:r>
          </a:p>
        </p:txBody>
      </p:sp>
      <p:sp>
        <p:nvSpPr>
          <p:cNvPr id="3075" name="Заголовок 8">
            <a:extLst>
              <a:ext uri="{FF2B5EF4-FFF2-40B4-BE49-F238E27FC236}">
                <a16:creationId xmlns:a16="http://schemas.microsoft.com/office/drawing/2014/main" id="{A81010B9-F2A0-47F0-A77B-1557D9D7D14C}"/>
              </a:ext>
            </a:extLst>
          </p:cNvPr>
          <p:cNvSpPr>
            <a:spLocks noGrp="1"/>
          </p:cNvSpPr>
          <p:nvPr>
            <p:ph type="title"/>
          </p:nvPr>
        </p:nvSpPr>
        <p:spPr/>
        <p:txBody>
          <a:bodyPr/>
          <a:lstStyle/>
          <a:p>
            <a:pPr eaLnBrk="1" hangingPunct="1"/>
            <a:r>
              <a:rPr lang="ru-RU" altLang="ru-RU">
                <a:solidFill>
                  <a:srgbClr val="FF3300"/>
                </a:solidFill>
              </a:rPr>
              <a:t>Административный проступок.</a:t>
            </a:r>
          </a:p>
        </p:txBody>
      </p:sp>
      <p:pic>
        <p:nvPicPr>
          <p:cNvPr id="5" name="14 Mr. President - Coco Jambo.mp3">
            <a:hlinkClick r:id="" action="ppaction://media"/>
            <a:extLst>
              <a:ext uri="{FF2B5EF4-FFF2-40B4-BE49-F238E27FC236}">
                <a16:creationId xmlns:a16="http://schemas.microsoft.com/office/drawing/2014/main" id="{F04CC126-2A4F-4C79-8DA6-646F25940464}"/>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642938"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2" descr="C:\Documents and Settings\Владелец\Рабочий стол\картинки\1STPLACE.WMF">
            <a:extLst>
              <a:ext uri="{FF2B5EF4-FFF2-40B4-BE49-F238E27FC236}">
                <a16:creationId xmlns:a16="http://schemas.microsoft.com/office/drawing/2014/main" id="{80150F58-A6FF-44AB-8341-7644076D5B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285750"/>
            <a:ext cx="677862"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2" descr="C:\Documents and Settings\user\Рабочий стол\Рисунки\Анимация\gif_анимация\разное\ANIM3.GIF">
            <a:extLst>
              <a:ext uri="{FF2B5EF4-FFF2-40B4-BE49-F238E27FC236}">
                <a16:creationId xmlns:a16="http://schemas.microsoft.com/office/drawing/2014/main" id="{DAE3923A-B29F-4CD6-B6BC-53F2F43A545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929438" y="5286375"/>
            <a:ext cx="1604962"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900" decel="100000" fill="hold"/>
                                        <p:tgtEl>
                                          <p:spTgt spid="3">
                                            <p:bg/>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bg/>
                                          </p:spTgt>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1" presetClass="mediacall" presetSubtype="0" fill="hold" nodeType="withEffect">
                                  <p:stCondLst>
                                    <p:cond delay="0"/>
                                  </p:stCondLst>
                                  <p:childTnLst>
                                    <p:cmd type="call" cmd="playFrom(0.0)">
                                      <p:cBhvr>
                                        <p:cTn id="18" dur="21909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Вертикальный свиток 7">
            <a:extLst>
              <a:ext uri="{FF2B5EF4-FFF2-40B4-BE49-F238E27FC236}">
                <a16:creationId xmlns:a16="http://schemas.microsoft.com/office/drawing/2014/main" id="{8980B9BC-DCBB-443F-803A-09F1744D5E5E}"/>
              </a:ext>
            </a:extLst>
          </p:cNvPr>
          <p:cNvSpPr/>
          <p:nvPr/>
        </p:nvSpPr>
        <p:spPr>
          <a:xfrm>
            <a:off x="214313" y="1857375"/>
            <a:ext cx="8715375" cy="4286250"/>
          </a:xfrm>
          <a:prstGeom prst="verticalScroll">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ru-RU" sz="3200" b="1" dirty="0">
                <a:solidFill>
                  <a:srgbClr val="9900CC"/>
                </a:solidFill>
              </a:rPr>
              <a:t>Статья 434</a:t>
            </a:r>
            <a:r>
              <a:rPr lang="ru-RU" sz="3200" dirty="0">
                <a:solidFill>
                  <a:srgbClr val="9900CC"/>
                </a:solidFill>
              </a:rPr>
              <a:t> Мелкое хулиганство.</a:t>
            </a:r>
          </a:p>
          <a:p>
            <a:pPr eaLnBrk="1" fontAlgn="auto" hangingPunct="1">
              <a:spcBef>
                <a:spcPts val="0"/>
              </a:spcBef>
              <a:spcAft>
                <a:spcPts val="0"/>
              </a:spcAft>
              <a:defRPr/>
            </a:pPr>
            <a:r>
              <a:rPr lang="ru-RU" sz="3200" b="1" dirty="0">
                <a:solidFill>
                  <a:srgbClr val="9900CC"/>
                </a:solidFill>
              </a:rPr>
              <a:t>Статья 440 </a:t>
            </a:r>
            <a:r>
              <a:rPr lang="ru-RU" sz="3200" dirty="0">
                <a:solidFill>
                  <a:srgbClr val="9900CC"/>
                </a:solidFill>
              </a:rPr>
              <a:t>Появление в общественных местах в состоянии опьянения.</a:t>
            </a:r>
          </a:p>
          <a:p>
            <a:pPr eaLnBrk="1" fontAlgn="auto" hangingPunct="1">
              <a:spcBef>
                <a:spcPts val="0"/>
              </a:spcBef>
              <a:spcAft>
                <a:spcPts val="0"/>
              </a:spcAft>
              <a:defRPr/>
            </a:pPr>
            <a:r>
              <a:rPr lang="ru-RU" sz="3200" b="1" dirty="0">
                <a:solidFill>
                  <a:srgbClr val="9900CC"/>
                </a:solidFill>
              </a:rPr>
              <a:t>Статья 429 </a:t>
            </a:r>
            <a:r>
              <a:rPr lang="ru-RU" sz="3200" dirty="0">
                <a:solidFill>
                  <a:srgbClr val="9900CC"/>
                </a:solidFill>
              </a:rPr>
              <a:t>Потребление наркотических средств или психотропных веществ в общественных местах. </a:t>
            </a:r>
          </a:p>
        </p:txBody>
      </p:sp>
      <p:sp>
        <p:nvSpPr>
          <p:cNvPr id="2" name="Заголовок 1">
            <a:extLst>
              <a:ext uri="{FF2B5EF4-FFF2-40B4-BE49-F238E27FC236}">
                <a16:creationId xmlns:a16="http://schemas.microsoft.com/office/drawing/2014/main" id="{F2C0713D-55C5-438F-B389-A3416D79ED90}"/>
              </a:ext>
            </a:extLst>
          </p:cNvPr>
          <p:cNvSpPr>
            <a:spLocks noGrp="1"/>
          </p:cNvSpPr>
          <p:nvPr>
            <p:ph type="title"/>
          </p:nvPr>
        </p:nvSpPr>
        <p:spPr>
          <a:solidFill>
            <a:srgbClr val="CC99FF"/>
          </a:solidFill>
        </p:spPr>
        <p:txBody>
          <a:bodyPr rtlCol="0">
            <a:normAutofit fontScale="90000"/>
          </a:bodyPr>
          <a:lstStyle/>
          <a:p>
            <a:pPr eaLnBrk="1" fontAlgn="auto" hangingPunct="1">
              <a:spcAft>
                <a:spcPts val="0"/>
              </a:spcAft>
              <a:defRPr/>
            </a:pPr>
            <a:r>
              <a:rPr lang="ru-RU" sz="3600" dirty="0">
                <a:solidFill>
                  <a:srgbClr val="FF0000"/>
                </a:solidFill>
              </a:rPr>
              <a:t>Из кодекса  об административных правонарушениях.</a:t>
            </a:r>
          </a:p>
        </p:txBody>
      </p:sp>
      <p:pic>
        <p:nvPicPr>
          <p:cNvPr id="6" name="1 ICE MC.mp3">
            <a:hlinkClick r:id="" action="ppaction://media"/>
            <a:extLst>
              <a:ext uri="{FF2B5EF4-FFF2-40B4-BE49-F238E27FC236}">
                <a16:creationId xmlns:a16="http://schemas.microsoft.com/office/drawing/2014/main" id="{8962624A-F21E-4A2B-8F82-86A64D7004C4}"/>
              </a:ext>
            </a:extLst>
          </p:cNvPr>
          <p:cNvPicPr>
            <a:picLocks noRot="1" noChangeAspect="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642938" y="6286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06 Smack That-(Super Clean).mp3">
            <a:hlinkClick r:id="" action="ppaction://media"/>
            <a:extLst>
              <a:ext uri="{FF2B5EF4-FFF2-40B4-BE49-F238E27FC236}">
                <a16:creationId xmlns:a16="http://schemas.microsoft.com/office/drawing/2014/main" id="{E65659D2-6117-4E24-94D7-9AA787D37476}"/>
              </a:ext>
            </a:extLst>
          </p:cNvPr>
          <p:cNvPicPr>
            <a:picLocks noRot="1" noChangeAspect="1"/>
          </p:cNvPicPr>
          <p:nvPr>
            <a:audioFile r:link="rId2"/>
          </p:nvPr>
        </p:nvPicPr>
        <p:blipFill>
          <a:blip r:embed="rId5">
            <a:extLst>
              <a:ext uri="{28A0092B-C50C-407E-A947-70E740481C1C}">
                <a14:useLocalDpi xmlns:a14="http://schemas.microsoft.com/office/drawing/2010/main" val="0"/>
              </a:ext>
            </a:extLst>
          </a:blip>
          <a:srcRect/>
          <a:stretch>
            <a:fillRect/>
          </a:stretch>
        </p:blipFill>
        <p:spPr bwMode="auto">
          <a:xfrm>
            <a:off x="500063" y="6286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2" descr="C:\Documents and Settings\user\Рабочий стол\Рисунки\Анимация\gif_анимация\разное\J0095699.GIF">
            <a:extLst>
              <a:ext uri="{FF2B5EF4-FFF2-40B4-BE49-F238E27FC236}">
                <a16:creationId xmlns:a16="http://schemas.microsoft.com/office/drawing/2014/main" id="{234CAE30-F033-49CC-B64C-8722ED698BFA}"/>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286375" y="5000625"/>
            <a:ext cx="3038475"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1" presetClass="mediacall" presetSubtype="0" fill="hold" nodeType="withEffect">
                                  <p:stCondLst>
                                    <p:cond delay="0"/>
                                  </p:stCondLst>
                                  <p:childTnLst>
                                    <p:cmd type="call" cmd="playFrom(0.0)">
                                      <p:cBhvr>
                                        <p:cTn id="9" dur="2153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audio>
              <p:cMediaNode>
                <p:cTn id="11"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олна 5">
            <a:extLst>
              <a:ext uri="{FF2B5EF4-FFF2-40B4-BE49-F238E27FC236}">
                <a16:creationId xmlns:a16="http://schemas.microsoft.com/office/drawing/2014/main" id="{6A92964F-8E16-481B-BEC6-0A4EB49BF33A}"/>
              </a:ext>
            </a:extLst>
          </p:cNvPr>
          <p:cNvSpPr/>
          <p:nvPr/>
        </p:nvSpPr>
        <p:spPr>
          <a:xfrm>
            <a:off x="1285875" y="142875"/>
            <a:ext cx="7000875" cy="785813"/>
          </a:xfrm>
          <a:prstGeom prst="wave">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 name="Заголовок 1">
            <a:extLst>
              <a:ext uri="{FF2B5EF4-FFF2-40B4-BE49-F238E27FC236}">
                <a16:creationId xmlns:a16="http://schemas.microsoft.com/office/drawing/2014/main" id="{7FA03CDE-6AC0-4FE5-AA46-5154B73B80F8}"/>
              </a:ext>
            </a:extLst>
          </p:cNvPr>
          <p:cNvSpPr>
            <a:spLocks noGrp="1"/>
          </p:cNvSpPr>
          <p:nvPr>
            <p:ph type="title"/>
          </p:nvPr>
        </p:nvSpPr>
        <p:spPr>
          <a:xfrm>
            <a:off x="457200" y="142875"/>
            <a:ext cx="8229600" cy="1274763"/>
          </a:xfrm>
        </p:spPr>
        <p:txBody>
          <a:bodyPr rtlCol="0">
            <a:normAutofit fontScale="90000"/>
          </a:bodyPr>
          <a:lstStyle/>
          <a:p>
            <a:pPr eaLnBrk="1" fontAlgn="auto" hangingPunct="1">
              <a:spcAft>
                <a:spcPts val="0"/>
              </a:spcAft>
              <a:defRPr/>
            </a:pPr>
            <a:r>
              <a:rPr lang="ru-RU" dirty="0">
                <a:solidFill>
                  <a:srgbClr val="6600CC"/>
                </a:solidFill>
              </a:rPr>
              <a:t>В мире мудрых мыслей.</a:t>
            </a:r>
            <a:br>
              <a:rPr lang="ru-RU" dirty="0">
                <a:solidFill>
                  <a:srgbClr val="6600CC"/>
                </a:solidFill>
              </a:rPr>
            </a:br>
            <a:endParaRPr lang="ru-RU" dirty="0">
              <a:solidFill>
                <a:srgbClr val="6600CC"/>
              </a:solidFill>
            </a:endParaRPr>
          </a:p>
        </p:txBody>
      </p:sp>
      <p:sp>
        <p:nvSpPr>
          <p:cNvPr id="3" name="Содержимое 2">
            <a:extLst>
              <a:ext uri="{FF2B5EF4-FFF2-40B4-BE49-F238E27FC236}">
                <a16:creationId xmlns:a16="http://schemas.microsoft.com/office/drawing/2014/main" id="{002B3DDA-DA03-496F-9352-440C702BDE6D}"/>
              </a:ext>
            </a:extLst>
          </p:cNvPr>
          <p:cNvSpPr>
            <a:spLocks noGrp="1"/>
          </p:cNvSpPr>
          <p:nvPr>
            <p:ph idx="1"/>
          </p:nvPr>
        </p:nvSpPr>
        <p:spPr>
          <a:gradFill>
            <a:gsLst>
              <a:gs pos="0">
                <a:srgbClr val="FFFFFF"/>
              </a:gs>
              <a:gs pos="7001">
                <a:srgbClr val="E6E6E6"/>
              </a:gs>
              <a:gs pos="32001">
                <a:srgbClr val="7D8496"/>
              </a:gs>
              <a:gs pos="47000">
                <a:srgbClr val="E6E6E6"/>
              </a:gs>
              <a:gs pos="85001">
                <a:srgbClr val="7D8496"/>
              </a:gs>
              <a:gs pos="100000">
                <a:srgbClr val="E6E6E6"/>
              </a:gs>
            </a:gsLst>
            <a:lin ang="3000000" scaled="0"/>
          </a:gradFill>
        </p:spPr>
        <p:txBody>
          <a:bodyPr rtlCol="0">
            <a:normAutofit/>
          </a:bodyPr>
          <a:lstStyle/>
          <a:p>
            <a:pPr eaLnBrk="1" fontAlgn="auto" hangingPunct="1">
              <a:spcAft>
                <a:spcPts val="0"/>
              </a:spcAft>
              <a:buFont typeface="Arial" panose="020B0604020202020204" pitchFamily="34" charset="0"/>
              <a:buNone/>
              <a:defRPr/>
            </a:pPr>
            <a:r>
              <a:rPr lang="ru-RU" sz="4400" dirty="0">
                <a:solidFill>
                  <a:schemeClr val="accent4">
                    <a:lumMod val="75000"/>
                  </a:schemeClr>
                </a:solidFill>
              </a:rPr>
              <a:t>ДУРАКУ ЗАКОН НЕ ПИСАН.</a:t>
            </a:r>
          </a:p>
          <a:p>
            <a:pPr eaLnBrk="1" fontAlgn="auto" hangingPunct="1">
              <a:spcAft>
                <a:spcPts val="0"/>
              </a:spcAft>
              <a:buFont typeface="Arial" panose="020B0604020202020204" pitchFamily="34" charset="0"/>
              <a:buNone/>
              <a:defRPr/>
            </a:pPr>
            <a:r>
              <a:rPr lang="ru-RU" sz="4400" dirty="0">
                <a:solidFill>
                  <a:schemeClr val="accent4">
                    <a:lumMod val="75000"/>
                  </a:schemeClr>
                </a:solidFill>
              </a:rPr>
              <a:t>                          </a:t>
            </a:r>
            <a:r>
              <a:rPr lang="ru-RU" sz="4400" dirty="0">
                <a:solidFill>
                  <a:srgbClr val="FF6600"/>
                </a:solidFill>
              </a:rPr>
              <a:t>Русская пословица.</a:t>
            </a:r>
            <a:r>
              <a:rPr lang="ru-RU" sz="4400" dirty="0">
                <a:solidFill>
                  <a:schemeClr val="accent4">
                    <a:lumMod val="75000"/>
                  </a:schemeClr>
                </a:solidFill>
              </a:rPr>
              <a:t> </a:t>
            </a:r>
          </a:p>
          <a:p>
            <a:pPr eaLnBrk="1" fontAlgn="auto" hangingPunct="1">
              <a:spcAft>
                <a:spcPts val="0"/>
              </a:spcAft>
              <a:buFont typeface="Arial" panose="020B0604020202020204" pitchFamily="34" charset="0"/>
              <a:buNone/>
              <a:defRPr/>
            </a:pPr>
            <a:r>
              <a:rPr lang="ru-RU" sz="4400" dirty="0">
                <a:solidFill>
                  <a:schemeClr val="accent4">
                    <a:lumMod val="75000"/>
                  </a:schemeClr>
                </a:solidFill>
              </a:rPr>
              <a:t>Никакие выгоды, достигнутые ценой преступления, не могут вознаградить потерю душевного мира.   </a:t>
            </a:r>
            <a:r>
              <a:rPr lang="ru-RU" sz="4400" dirty="0">
                <a:solidFill>
                  <a:srgbClr val="FF6600"/>
                </a:solidFill>
              </a:rPr>
              <a:t>Г.Филдинг.</a:t>
            </a:r>
            <a:r>
              <a:rPr lang="ru-RU" sz="4400" dirty="0">
                <a:solidFill>
                  <a:schemeClr val="accent4">
                    <a:lumMod val="75000"/>
                  </a:schemeClr>
                </a:solidFill>
              </a:rPr>
              <a:t> </a:t>
            </a:r>
          </a:p>
        </p:txBody>
      </p:sp>
      <p:pic>
        <p:nvPicPr>
          <p:cNvPr id="5" name="041 Akcent - JoKero.mp3">
            <a:hlinkClick r:id="" action="ppaction://media"/>
            <a:extLst>
              <a:ext uri="{FF2B5EF4-FFF2-40B4-BE49-F238E27FC236}">
                <a16:creationId xmlns:a16="http://schemas.microsoft.com/office/drawing/2014/main" id="{8A264990-1B26-4452-AD58-A20C2D3F418E}"/>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1214438"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2" descr="C:\Documents and Settings\Владелец\Рабочий стол\картинки\BIZWALKR.WMF">
            <a:extLst>
              <a:ext uri="{FF2B5EF4-FFF2-40B4-BE49-F238E27FC236}">
                <a16:creationId xmlns:a16="http://schemas.microsoft.com/office/drawing/2014/main" id="{E0A74C8A-4710-4838-94F0-2043B588F2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5300" y="3857625"/>
            <a:ext cx="1765300" cy="280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descr="C:\Documents and Settings\user\Рабочий стол\Рисунки\Анимация\gif_анимация\разное\AG00218_.GIF">
            <a:extLst>
              <a:ext uri="{FF2B5EF4-FFF2-40B4-BE49-F238E27FC236}">
                <a16:creationId xmlns:a16="http://schemas.microsoft.com/office/drawing/2014/main" id="{5DB310AA-EA88-42E2-8E1B-FE23EF38E93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85750" y="500063"/>
            <a:ext cx="118110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par>
                                <p:cTn id="8" presetID="1" presetClass="mediacall" presetSubtype="0" fill="hold" nodeType="withEffect">
                                  <p:stCondLst>
                                    <p:cond delay="0"/>
                                  </p:stCondLst>
                                  <p:childTnLst>
                                    <p:cmd type="call" cmd="playFrom(0.0)">
                                      <p:cBhvr>
                                        <p:cTn id="9" dur="239360" fill="hold"/>
                                        <p:tgtEl>
                                          <p:spTgt spid="5"/>
                                        </p:tgtEl>
                                      </p:cBhvr>
                                    </p:cmd>
                                  </p:childTnLst>
                                </p:cTn>
                              </p:par>
                              <p:par>
                                <p:cTn id="10" presetID="15" presetClass="entr" presetSubtype="0" fill="hold" grpId="0" nodeType="with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fltVal val="0"/>
                                          </p:val>
                                        </p:tav>
                                        <p:tav tm="100000">
                                          <p:val>
                                            <p:strVal val="#ppt_w"/>
                                          </p:val>
                                        </p:tav>
                                      </p:tavLst>
                                    </p:anim>
                                    <p:anim calcmode="lin" valueType="num">
                                      <p:cBhvr>
                                        <p:cTn id="13" dur="1000" fill="hold"/>
                                        <p:tgtEl>
                                          <p:spTgt spid="3">
                                            <p:bg/>
                                          </p:spTgt>
                                        </p:tgtEl>
                                        <p:attrNameLst>
                                          <p:attrName>ppt_h</p:attrName>
                                        </p:attrNameLst>
                                      </p:cBhvr>
                                      <p:tavLst>
                                        <p:tav tm="0">
                                          <p:val>
                                            <p:fltVal val="0"/>
                                          </p:val>
                                        </p:tav>
                                        <p:tav tm="100000">
                                          <p:val>
                                            <p:strVal val="#ppt_h"/>
                                          </p:val>
                                        </p:tav>
                                      </p:tavLst>
                                    </p:anim>
                                    <p:anim calcmode="lin" valueType="num">
                                      <p:cBhvr>
                                        <p:cTn id="14" dur="1000" fill="hold"/>
                                        <p:tgtEl>
                                          <p:spTgt spid="3">
                                            <p:bg/>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3">
                                            <p:bg/>
                                          </p:spTgt>
                                        </p:tgtEl>
                                        <p:attrNameLst>
                                          <p:attrName>ppt_y</p:attrName>
                                        </p:attrNameLst>
                                      </p:cBhvr>
                                      <p:tavLst>
                                        <p:tav tm="0" fmla="#ppt_y+(sin(-2*pi*(1-$))*-#ppt_x+cos(-2*pi*(1-$))*(1-#ppt_y))*(1-$)">
                                          <p:val>
                                            <p:fltVal val="0"/>
                                          </p:val>
                                        </p:tav>
                                        <p:tav tm="100000">
                                          <p:val>
                                            <p:fltVal val="1"/>
                                          </p:val>
                                        </p:tav>
                                      </p:tavLst>
                                    </p:anim>
                                  </p:childTnLst>
                                </p:cTn>
                              </p:par>
                              <p:par>
                                <p:cTn id="16" presetID="15"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par>
                                <p:cTn id="22" presetID="15" presetClass="entr" presetSubtype="0" fill="hold" grpId="0" nodeType="with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grpId="0" nodeType="with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34"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2"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Владелец\Рабочий стол\картинки\BIZSHAKE.WMF">
            <a:extLst>
              <a:ext uri="{FF2B5EF4-FFF2-40B4-BE49-F238E27FC236}">
                <a16:creationId xmlns:a16="http://schemas.microsoft.com/office/drawing/2014/main" id="{E19A1F92-8DB8-45A3-8424-BC57CB29CB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5072063"/>
            <a:ext cx="12192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a:extLst>
              <a:ext uri="{FF2B5EF4-FFF2-40B4-BE49-F238E27FC236}">
                <a16:creationId xmlns:a16="http://schemas.microsoft.com/office/drawing/2014/main" id="{5E05CBC4-986E-4284-A193-3B79DFDFEBC1}"/>
              </a:ext>
            </a:extLst>
          </p:cNvPr>
          <p:cNvSpPr>
            <a:spLocks noGrp="1"/>
          </p:cNvSpPr>
          <p:nvPr>
            <p:ph type="title"/>
          </p:nvPr>
        </p:nvSpPr>
        <p:spPr>
          <a:xfrm>
            <a:off x="428625" y="0"/>
            <a:ext cx="8229600" cy="1143000"/>
          </a:xfrm>
        </p:spPr>
        <p:txBody>
          <a:bodyPr/>
          <a:lstStyle/>
          <a:p>
            <a:pPr eaLnBrk="1" hangingPunct="1"/>
            <a:r>
              <a:rPr lang="ru-RU" altLang="ru-RU" b="1">
                <a:solidFill>
                  <a:srgbClr val="FF66FF"/>
                </a:solidFill>
              </a:rPr>
              <a:t>Юридическая ответственность</a:t>
            </a:r>
          </a:p>
        </p:txBody>
      </p:sp>
      <p:sp>
        <p:nvSpPr>
          <p:cNvPr id="3" name="Содержимое 2">
            <a:extLst>
              <a:ext uri="{FF2B5EF4-FFF2-40B4-BE49-F238E27FC236}">
                <a16:creationId xmlns:a16="http://schemas.microsoft.com/office/drawing/2014/main" id="{B9C259CE-6DEE-4633-823D-57E680BD8F32}"/>
              </a:ext>
            </a:extLst>
          </p:cNvPr>
          <p:cNvSpPr>
            <a:spLocks noGrp="1"/>
          </p:cNvSpPr>
          <p:nvPr>
            <p:ph idx="1"/>
          </p:nvPr>
        </p:nvSpPr>
        <p:spPr>
          <a:xfrm>
            <a:off x="142875" y="1143000"/>
            <a:ext cx="8858250" cy="4525963"/>
          </a:xfrm>
        </p:spPr>
        <p:txBody>
          <a:bodyPr rtlCol="0">
            <a:normAutofit fontScale="92500" lnSpcReduction="20000"/>
          </a:bodyPr>
          <a:lstStyle/>
          <a:p>
            <a:pPr eaLnBrk="1" fontAlgn="auto" hangingPunct="1">
              <a:spcAft>
                <a:spcPts val="0"/>
              </a:spcAft>
              <a:buFont typeface="Arial" panose="020B0604020202020204" pitchFamily="34" charset="0"/>
              <a:buNone/>
              <a:defRPr/>
            </a:pPr>
            <a:r>
              <a:rPr lang="ru-RU" sz="3600" b="1" dirty="0">
                <a:solidFill>
                  <a:srgbClr val="3333CC"/>
                </a:solidFill>
              </a:rPr>
              <a:t>    	Юридическая ответственность- это государственное принуждение к исполнению требования права, когда лицо, нарушает закон, обязано отвечать за свои поступки перед государством, обществом. Существует 4 вида юридической ответственности: дисциплинарная, </a:t>
            </a:r>
            <a:r>
              <a:rPr lang="ru-RU" sz="3600" b="1" dirty="0" err="1">
                <a:solidFill>
                  <a:srgbClr val="3333CC"/>
                </a:solidFill>
              </a:rPr>
              <a:t>гражданско</a:t>
            </a:r>
            <a:r>
              <a:rPr lang="ru-RU" sz="3600" b="1" dirty="0">
                <a:solidFill>
                  <a:srgbClr val="3333CC"/>
                </a:solidFill>
              </a:rPr>
              <a:t>- правовая, уголовная. Самый строгий вид юридической ответственности- уголовная ответственность</a:t>
            </a:r>
            <a:r>
              <a:rPr lang="ru-RU" sz="3600" dirty="0">
                <a:solidFill>
                  <a:srgbClr val="3333CC"/>
                </a:solidFill>
              </a:rPr>
              <a:t>.</a:t>
            </a:r>
          </a:p>
        </p:txBody>
      </p:sp>
      <p:pic>
        <p:nvPicPr>
          <p:cNvPr id="5" name="23 La bouche - Be my lover.mp3">
            <a:hlinkClick r:id="" action="ppaction://media"/>
            <a:extLst>
              <a:ext uri="{FF2B5EF4-FFF2-40B4-BE49-F238E27FC236}">
                <a16:creationId xmlns:a16="http://schemas.microsoft.com/office/drawing/2014/main" id="{0CB1D2CA-24B0-4B85-89B4-9D4D114A60B2}"/>
              </a:ext>
            </a:extLst>
          </p:cNvPr>
          <p:cNvPicPr>
            <a:picLocks noRot="1" noChangeAspect="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357188" y="6286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 presetClass="mediacall" presetSubtype="0" fill="hold" nodeType="withEffect">
                                  <p:stCondLst>
                                    <p:cond delay="0"/>
                                  </p:stCondLst>
                                  <p:childTnLst>
                                    <p:cmd type="call" cmd="playFrom(0.0)">
                                      <p:cBhvr>
                                        <p:cTn id="9" dur="241012" fill="hold"/>
                                        <p:tgtEl>
                                          <p:spTgt spid="5"/>
                                        </p:tgtEl>
                                      </p:cBhvr>
                                    </p:cmd>
                                  </p:childTnLst>
                                </p:cTn>
                              </p:par>
                              <p:par>
                                <p:cTn id="10" presetID="50" presetClass="entr" presetSubtype="0" decel="10000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5"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трелка вправо 4">
            <a:extLst>
              <a:ext uri="{FF2B5EF4-FFF2-40B4-BE49-F238E27FC236}">
                <a16:creationId xmlns:a16="http://schemas.microsoft.com/office/drawing/2014/main" id="{17FAF687-E092-4D79-B98E-8A24F308F6E3}"/>
              </a:ext>
            </a:extLst>
          </p:cNvPr>
          <p:cNvSpPr/>
          <p:nvPr/>
        </p:nvSpPr>
        <p:spPr>
          <a:xfrm>
            <a:off x="1214438" y="0"/>
            <a:ext cx="7215187" cy="1357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 name="Заголовок 1">
            <a:extLst>
              <a:ext uri="{FF2B5EF4-FFF2-40B4-BE49-F238E27FC236}">
                <a16:creationId xmlns:a16="http://schemas.microsoft.com/office/drawing/2014/main" id="{E811116A-912C-404C-A65F-C22A3EBA309C}"/>
              </a:ext>
            </a:extLst>
          </p:cNvPr>
          <p:cNvSpPr>
            <a:spLocks noGrp="1"/>
          </p:cNvSpPr>
          <p:nvPr>
            <p:ph type="title"/>
          </p:nvPr>
        </p:nvSpPr>
        <p:spPr>
          <a:xfrm>
            <a:off x="714375" y="285750"/>
            <a:ext cx="8229600" cy="1143000"/>
          </a:xfrm>
        </p:spPr>
        <p:txBody>
          <a:bodyPr rtlCol="0">
            <a:normAutofit fontScale="90000"/>
          </a:bodyPr>
          <a:lstStyle/>
          <a:p>
            <a:pPr eaLnBrk="1" fontAlgn="auto" hangingPunct="1">
              <a:spcAft>
                <a:spcPts val="0"/>
              </a:spcAft>
              <a:defRPr/>
            </a:pPr>
            <a:r>
              <a:rPr lang="ru-RU" dirty="0">
                <a:solidFill>
                  <a:schemeClr val="bg1"/>
                </a:solidFill>
              </a:rPr>
              <a:t>Уголовная ответственность.</a:t>
            </a:r>
            <a:br>
              <a:rPr lang="ru-RU" dirty="0">
                <a:solidFill>
                  <a:schemeClr val="bg1"/>
                </a:solidFill>
              </a:rPr>
            </a:br>
            <a:endParaRPr lang="ru-RU" dirty="0">
              <a:solidFill>
                <a:schemeClr val="bg1"/>
              </a:solidFill>
            </a:endParaRPr>
          </a:p>
        </p:txBody>
      </p:sp>
      <p:sp>
        <p:nvSpPr>
          <p:cNvPr id="3" name="Содержимое 2">
            <a:extLst>
              <a:ext uri="{FF2B5EF4-FFF2-40B4-BE49-F238E27FC236}">
                <a16:creationId xmlns:a16="http://schemas.microsoft.com/office/drawing/2014/main" id="{3E6AE3FE-6822-4009-8BEB-58359AC63F2E}"/>
              </a:ext>
            </a:extLst>
          </p:cNvPr>
          <p:cNvSpPr>
            <a:spLocks noGrp="1"/>
          </p:cNvSpPr>
          <p:nvPr>
            <p:ph idx="1"/>
          </p:nvPr>
        </p:nvSpPr>
        <p:spPr/>
        <p:txBody>
          <a:bodyPr rtlCol="0">
            <a:normAutofit fontScale="85000" lnSpcReduction="20000"/>
          </a:bodyPr>
          <a:lstStyle/>
          <a:p>
            <a:pPr eaLnBrk="1" fontAlgn="auto" hangingPunct="1">
              <a:spcAft>
                <a:spcPts val="0"/>
              </a:spcAft>
              <a:buFont typeface="Arial" panose="020B0604020202020204" pitchFamily="34" charset="0"/>
              <a:buNone/>
              <a:defRPr/>
            </a:pPr>
            <a:r>
              <a:rPr lang="ru-RU" dirty="0">
                <a:solidFill>
                  <a:srgbClr val="3333CC"/>
                </a:solidFill>
              </a:rPr>
              <a:t>На суде Георгий С.вел себя развязно. На вопросы судей отвечал грубовато: старался произвести впечатление на дружков, находившихся в зале. И вдруг, как гром с ясного неба,- приговор: три года лишения свободы с отбыванием срока в ВК для несовершеннолетних. Но защитник во время следствия говорил о другом. И мама во время свиданий успокаивала мол, следователь- ее бывший одноклассник. Из зала суда Георгия не выводили, а выносили. Он бился в рыданиях, забыв о дружках. Это первая </a:t>
            </a:r>
            <a:r>
              <a:rPr lang="ru-RU" b="1" dirty="0">
                <a:solidFill>
                  <a:srgbClr val="3333CC"/>
                </a:solidFill>
              </a:rPr>
              <a:t>УГОЛОВНАЯ ОТВЕТСТВЕННОСТЬ</a:t>
            </a:r>
            <a:r>
              <a:rPr lang="ru-RU" dirty="0">
                <a:solidFill>
                  <a:srgbClr val="3333CC"/>
                </a:solidFill>
              </a:rPr>
              <a:t> в жизни Георгия. </a:t>
            </a:r>
          </a:p>
        </p:txBody>
      </p:sp>
      <p:pic>
        <p:nvPicPr>
          <p:cNvPr id="4" name="096. supermode - tell me why.mp3">
            <a:hlinkClick r:id="" action="ppaction://media"/>
            <a:extLst>
              <a:ext uri="{FF2B5EF4-FFF2-40B4-BE49-F238E27FC236}">
                <a16:creationId xmlns:a16="http://schemas.microsoft.com/office/drawing/2014/main" id="{926A24AB-B9F0-4E8F-B154-B662EB3132B2}"/>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785813" y="635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5" descr="C:\Documents and Settings\user\Рабочий стол\Рисунки\Анимация\gif_анимация\KIDS\KIDS\AN538.GIF">
            <a:extLst>
              <a:ext uri="{FF2B5EF4-FFF2-40B4-BE49-F238E27FC236}">
                <a16:creationId xmlns:a16="http://schemas.microsoft.com/office/drawing/2014/main" id="{84F0EFC7-AD8E-4C7D-9B0C-D3CBBBBF780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429375" y="4970463"/>
            <a:ext cx="1766888" cy="188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1" presetClass="mediacall" presetSubtype="0" fill="hold" nodeType="withEffect">
                                  <p:stCondLst>
                                    <p:cond delay="0"/>
                                  </p:stCondLst>
                                  <p:childTnLst>
                                    <p:cmd type="call" cmd="playFrom(0.0)">
                                      <p:cBhvr>
                                        <p:cTn id="11" dur="156753" fill="hold"/>
                                        <p:tgtEl>
                                          <p:spTgt spid="4"/>
                                        </p:tgtEl>
                                      </p:cBhvr>
                                    </p:cmd>
                                  </p:childTnLst>
                                </p:cTn>
                              </p:par>
                              <p:par>
                                <p:cTn id="12" presetID="15" presetClass="entr" presetSubtype="0" fill="hold" grpId="0"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18"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ертикальный свиток 5">
            <a:extLst>
              <a:ext uri="{FF2B5EF4-FFF2-40B4-BE49-F238E27FC236}">
                <a16:creationId xmlns:a16="http://schemas.microsoft.com/office/drawing/2014/main" id="{B5FB2E56-D4F2-43DA-88AD-1DB84E236FC3}"/>
              </a:ext>
            </a:extLst>
          </p:cNvPr>
          <p:cNvSpPr/>
          <p:nvPr/>
        </p:nvSpPr>
        <p:spPr>
          <a:xfrm>
            <a:off x="0" y="1357313"/>
            <a:ext cx="9001125" cy="4786312"/>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 name="Заголовок 1">
            <a:extLst>
              <a:ext uri="{FF2B5EF4-FFF2-40B4-BE49-F238E27FC236}">
                <a16:creationId xmlns:a16="http://schemas.microsoft.com/office/drawing/2014/main" id="{2593DD3C-5C18-4E3B-97ED-57524CCF264E}"/>
              </a:ext>
            </a:extLst>
          </p:cNvPr>
          <p:cNvSpPr>
            <a:spLocks noGrp="1"/>
          </p:cNvSpPr>
          <p:nvPr>
            <p:ph type="title"/>
          </p:nvPr>
        </p:nvSpPr>
        <p:spPr/>
        <p:txBody>
          <a:bodyPr rtlCol="0">
            <a:normAutofit fontScale="90000"/>
          </a:bodyPr>
          <a:lstStyle/>
          <a:p>
            <a:pPr eaLnBrk="1" fontAlgn="auto" hangingPunct="1">
              <a:spcAft>
                <a:spcPts val="0"/>
              </a:spcAft>
              <a:defRPr/>
            </a:pPr>
            <a:r>
              <a:rPr lang="ru-RU" dirty="0">
                <a:solidFill>
                  <a:srgbClr val="CC0099"/>
                </a:solidFill>
              </a:rPr>
              <a:t>С какого возраста наступает уголовная ответственность?</a:t>
            </a:r>
          </a:p>
        </p:txBody>
      </p:sp>
      <p:sp>
        <p:nvSpPr>
          <p:cNvPr id="3" name="Содержимое 2">
            <a:extLst>
              <a:ext uri="{FF2B5EF4-FFF2-40B4-BE49-F238E27FC236}">
                <a16:creationId xmlns:a16="http://schemas.microsoft.com/office/drawing/2014/main" id="{EAEDCF7A-8FFD-4569-9400-6B76E7F9D6F1}"/>
              </a:ext>
            </a:extLst>
          </p:cNvPr>
          <p:cNvSpPr>
            <a:spLocks noGrp="1"/>
          </p:cNvSpPr>
          <p:nvPr>
            <p:ph idx="1"/>
          </p:nvPr>
        </p:nvSpPr>
        <p:spPr>
          <a:xfrm>
            <a:off x="142875" y="1428750"/>
            <a:ext cx="8543925" cy="4697413"/>
          </a:xfrm>
        </p:spPr>
        <p:txBody>
          <a:bodyPr/>
          <a:lstStyle/>
          <a:p>
            <a:pPr algn="ctr" eaLnBrk="1" hangingPunct="1">
              <a:buFont typeface="Arial" panose="020B0604020202020204" pitchFamily="34" charset="0"/>
              <a:buNone/>
            </a:pPr>
            <a:r>
              <a:rPr lang="ru-RU" altLang="ru-RU" b="1">
                <a:solidFill>
                  <a:srgbClr val="66FF99"/>
                </a:solidFill>
                <a:latin typeface="Times New Roman" panose="02020603050405020304" pitchFamily="18" charset="0"/>
                <a:cs typeface="Times New Roman" panose="02020603050405020304" pitchFamily="18" charset="0"/>
              </a:rPr>
              <a:t>В статье 15 </a:t>
            </a:r>
            <a:r>
              <a:rPr lang="ru-RU" altLang="ru-RU">
                <a:solidFill>
                  <a:srgbClr val="66FF99"/>
                </a:solidFill>
                <a:latin typeface="Times New Roman" panose="02020603050405020304" pitchFamily="18" charset="0"/>
                <a:cs typeface="Times New Roman" panose="02020603050405020304" pitchFamily="18" charset="0"/>
              </a:rPr>
              <a:t>Уголовного кодекса РК сказано, что возраст наступает с 16 лет. Но это- как правило. В этой же статье приводится перечень преступлений, за которые ответственность наступает с 14 лет. </a:t>
            </a:r>
          </a:p>
          <a:p>
            <a:pPr algn="ctr" eaLnBrk="1" hangingPunct="1">
              <a:buFont typeface="Arial" panose="020B0604020202020204" pitchFamily="34" charset="0"/>
              <a:buNone/>
            </a:pPr>
            <a:r>
              <a:rPr lang="ru-RU" altLang="ru-RU">
                <a:solidFill>
                  <a:srgbClr val="66FF99"/>
                </a:solidFill>
                <a:latin typeface="Times New Roman" panose="02020603050405020304" pitchFamily="18" charset="0"/>
                <a:cs typeface="Times New Roman" panose="02020603050405020304" pitchFamily="18" charset="0"/>
              </a:rPr>
              <a:t>Вот эта перечень: убийство, </a:t>
            </a:r>
            <a:r>
              <a:rPr lang="ru-RU" altLang="ru-RU" sz="2400" b="1">
                <a:solidFill>
                  <a:srgbClr val="66FF99"/>
                </a:solidFill>
                <a:latin typeface="Times New Roman" panose="02020603050405020304" pitchFamily="18" charset="0"/>
                <a:cs typeface="Times New Roman" panose="02020603050405020304" pitchFamily="18" charset="0"/>
              </a:rPr>
              <a:t>УМЫШЛЕННОЕ ПРИЧЕНЕНИЕ ВРЕДА ЗДОРОВЬЮ</a:t>
            </a:r>
            <a:r>
              <a:rPr lang="ru-RU" altLang="ru-RU" b="1">
                <a:solidFill>
                  <a:srgbClr val="66FF99"/>
                </a:solidFill>
                <a:latin typeface="Times New Roman" panose="02020603050405020304" pitchFamily="18" charset="0"/>
                <a:cs typeface="Times New Roman" panose="02020603050405020304" pitchFamily="18" charset="0"/>
              </a:rPr>
              <a:t>, </a:t>
            </a:r>
            <a:r>
              <a:rPr lang="ru-RU" altLang="ru-RU">
                <a:solidFill>
                  <a:srgbClr val="66FF99"/>
                </a:solidFill>
                <a:latin typeface="Times New Roman" panose="02020603050405020304" pitchFamily="18" charset="0"/>
                <a:cs typeface="Times New Roman" panose="02020603050405020304" pitchFamily="18" charset="0"/>
              </a:rPr>
              <a:t>изнасилование, кража и т.д.</a:t>
            </a:r>
          </a:p>
        </p:txBody>
      </p:sp>
      <p:pic>
        <p:nvPicPr>
          <p:cNvPr id="5" name="17 - Kylie Minogue - In Your Eyes.mp3">
            <a:hlinkClick r:id="" action="ppaction://media"/>
            <a:extLst>
              <a:ext uri="{FF2B5EF4-FFF2-40B4-BE49-F238E27FC236}">
                <a16:creationId xmlns:a16="http://schemas.microsoft.com/office/drawing/2014/main" id="{02785D43-B476-47BF-BD05-98218EF5A215}"/>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71500" y="6143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2" descr="C:\Documents and Settings\user\Рабочий стол\Рисунки\Анимация\gif_анимация\разное\J0076161.GIF">
            <a:extLst>
              <a:ext uri="{FF2B5EF4-FFF2-40B4-BE49-F238E27FC236}">
                <a16:creationId xmlns:a16="http://schemas.microsoft.com/office/drawing/2014/main" id="{DD447F8B-19D9-4E6C-984A-4F8207C4F5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15063" y="5284788"/>
            <a:ext cx="2133600" cy="157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1" presetClass="mediacall" presetSubtype="0" fill="hold" nodeType="withEffect">
                                  <p:stCondLst>
                                    <p:cond delay="0"/>
                                  </p:stCondLst>
                                  <p:childTnLst>
                                    <p:cmd type="call" cmd="playFrom(0.0)">
                                      <p:cBhvr>
                                        <p:cTn id="12" dur="198458" fill="hold"/>
                                        <p:tgtEl>
                                          <p:spTgt spid="5"/>
                                        </p:tgtEl>
                                      </p:cBhvr>
                                    </p:cmd>
                                  </p:childTnLst>
                                </p:cTn>
                              </p:par>
                              <p:par>
                                <p:cTn id="13" presetID="49" presetClass="entr" presetSubtype="0" decel="10000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0" end="0"/>
                                            </p:txEl>
                                          </p:spTgt>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0F29B0-00F8-4813-AEDA-619FC0F25E6E}"/>
              </a:ext>
            </a:extLst>
          </p:cNvPr>
          <p:cNvSpPr>
            <a:spLocks noGrp="1"/>
          </p:cNvSpPr>
          <p:nvPr>
            <p:ph type="title"/>
          </p:nvPr>
        </p:nvSpPr>
        <p:spPr/>
        <p:txBody>
          <a:bodyPr/>
          <a:lstStyle/>
          <a:p>
            <a:pPr eaLnBrk="1" hangingPunct="1"/>
            <a:r>
              <a:rPr lang="ru-RU" altLang="ru-RU" b="1">
                <a:solidFill>
                  <a:schemeClr val="tx2"/>
                </a:solidFill>
              </a:rPr>
              <a:t>В мире мудрых мыслей</a:t>
            </a:r>
            <a:endParaRPr lang="ru-RU" altLang="ru-RU">
              <a:solidFill>
                <a:schemeClr val="tx2"/>
              </a:solidFill>
            </a:endParaRPr>
          </a:p>
        </p:txBody>
      </p:sp>
      <p:sp>
        <p:nvSpPr>
          <p:cNvPr id="3" name="Содержимое 2">
            <a:extLst>
              <a:ext uri="{FF2B5EF4-FFF2-40B4-BE49-F238E27FC236}">
                <a16:creationId xmlns:a16="http://schemas.microsoft.com/office/drawing/2014/main" id="{F82DF088-C17B-41B3-95AE-423732F1BC76}"/>
              </a:ext>
            </a:extLst>
          </p:cNvPr>
          <p:cNvSpPr>
            <a:spLocks noGrp="1"/>
          </p:cNvSpPr>
          <p:nvPr>
            <p:ph idx="1"/>
          </p:nvPr>
        </p:nvSpPr>
        <p:spPr/>
        <p:txBody>
          <a:bodyPr/>
          <a:lstStyle/>
          <a:p>
            <a:pPr eaLnBrk="1" hangingPunct="1">
              <a:buFont typeface="Arial" panose="020B0604020202020204" pitchFamily="34" charset="0"/>
              <a:buNone/>
            </a:pPr>
            <a:r>
              <a:rPr lang="ru-RU" altLang="ru-RU"/>
              <a:t>Всякий дурной поступок носит в себе кнут для спины своего виновника.</a:t>
            </a:r>
          </a:p>
          <a:p>
            <a:pPr eaLnBrk="1" hangingPunct="1">
              <a:buFont typeface="Arial" panose="020B0604020202020204" pitchFamily="34" charset="0"/>
              <a:buNone/>
            </a:pPr>
            <a:r>
              <a:rPr lang="ru-RU" altLang="ru-RU"/>
              <a:t>                                                 В.О.Ключевский.          </a:t>
            </a:r>
          </a:p>
          <a:p>
            <a:pPr eaLnBrk="1" hangingPunct="1">
              <a:buFont typeface="Arial" panose="020B0604020202020204" pitchFamily="34" charset="0"/>
              <a:buNone/>
            </a:pPr>
            <a:r>
              <a:rPr lang="ru-RU" altLang="ru-RU">
                <a:solidFill>
                  <a:srgbClr val="FF3300"/>
                </a:solidFill>
              </a:rPr>
              <a:t>В том и состоит пагубность дурного поступка, что он таит в себе зародыш новых МЕРЗОСТЕЙ. </a:t>
            </a:r>
          </a:p>
          <a:p>
            <a:pPr eaLnBrk="1" hangingPunct="1">
              <a:buFont typeface="Arial" panose="020B0604020202020204" pitchFamily="34" charset="0"/>
              <a:buNone/>
            </a:pPr>
            <a:r>
              <a:rPr lang="ru-RU" altLang="ru-RU">
                <a:solidFill>
                  <a:srgbClr val="FF3300"/>
                </a:solidFill>
              </a:rPr>
              <a:t>                                               Ф.Шиллер.</a:t>
            </a:r>
          </a:p>
        </p:txBody>
      </p:sp>
      <p:pic>
        <p:nvPicPr>
          <p:cNvPr id="4" name="Roxette - Listen to your heart.mp3">
            <a:hlinkClick r:id="" action="ppaction://media"/>
            <a:extLst>
              <a:ext uri="{FF2B5EF4-FFF2-40B4-BE49-F238E27FC236}">
                <a16:creationId xmlns:a16="http://schemas.microsoft.com/office/drawing/2014/main" id="{D43A4B81-B14F-4BCB-A556-887B9E0A731A}"/>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214313"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2" descr="C:\Documents and Settings\user\Рабочий стол\Рисунки\Анимация\gif_анимация\разное\AG00218_.GIF">
            <a:extLst>
              <a:ext uri="{FF2B5EF4-FFF2-40B4-BE49-F238E27FC236}">
                <a16:creationId xmlns:a16="http://schemas.microsoft.com/office/drawing/2014/main" id="{AA660AD1-178C-44F5-B011-25B3871D2D9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7188" y="571500"/>
            <a:ext cx="118110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 presetClass="mediacall" presetSubtype="0" fill="hold" nodeType="withEffect">
                                  <p:stCondLst>
                                    <p:cond delay="0"/>
                                  </p:stCondLst>
                                  <p:childTnLst>
                                    <p:cmd type="call" cmd="playFrom(0.0)">
                                      <p:cBhvr>
                                        <p:cTn id="12" dur="77744" fill="hold"/>
                                        <p:tgtEl>
                                          <p:spTgt spid="4"/>
                                        </p:tgtEl>
                                      </p:cBhvr>
                                    </p:cmd>
                                  </p:childTnLst>
                                </p:cTn>
                              </p:par>
                              <p:par>
                                <p:cTn id="13" presetID="17" presetClass="entr" presetSubtype="1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9"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Блок-схема: перфолента 5">
            <a:extLst>
              <a:ext uri="{FF2B5EF4-FFF2-40B4-BE49-F238E27FC236}">
                <a16:creationId xmlns:a16="http://schemas.microsoft.com/office/drawing/2014/main" id="{08D4F2CC-5ECA-47E4-B4BD-DD6EAB27C0C6}"/>
              </a:ext>
            </a:extLst>
          </p:cNvPr>
          <p:cNvSpPr/>
          <p:nvPr/>
        </p:nvSpPr>
        <p:spPr>
          <a:xfrm>
            <a:off x="1714500" y="0"/>
            <a:ext cx="5429250" cy="1285875"/>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 name="Заголовок 1">
            <a:extLst>
              <a:ext uri="{FF2B5EF4-FFF2-40B4-BE49-F238E27FC236}">
                <a16:creationId xmlns:a16="http://schemas.microsoft.com/office/drawing/2014/main" id="{E5A381D0-3BD1-43EA-A47C-083B82114BB0}"/>
              </a:ext>
            </a:extLst>
          </p:cNvPr>
          <p:cNvSpPr>
            <a:spLocks noGrp="1"/>
          </p:cNvSpPr>
          <p:nvPr>
            <p:ph type="title"/>
          </p:nvPr>
        </p:nvSpPr>
        <p:spPr>
          <a:xfrm>
            <a:off x="357188" y="285750"/>
            <a:ext cx="8229600" cy="1143000"/>
          </a:xfrm>
        </p:spPr>
        <p:txBody>
          <a:bodyPr rtlCol="0">
            <a:normAutofit fontScale="90000"/>
          </a:bodyPr>
          <a:lstStyle/>
          <a:p>
            <a:pPr eaLnBrk="1" fontAlgn="auto" hangingPunct="1">
              <a:spcAft>
                <a:spcPts val="0"/>
              </a:spcAft>
              <a:defRPr/>
            </a:pPr>
            <a:r>
              <a:rPr lang="ru-RU" b="1" dirty="0">
                <a:solidFill>
                  <a:srgbClr val="99FF66"/>
                </a:solidFill>
              </a:rPr>
              <a:t>Что такое вина?</a:t>
            </a:r>
            <a:br>
              <a:rPr lang="ru-RU" dirty="0">
                <a:solidFill>
                  <a:srgbClr val="99FF66"/>
                </a:solidFill>
              </a:rPr>
            </a:br>
            <a:endParaRPr lang="ru-RU" dirty="0">
              <a:solidFill>
                <a:srgbClr val="99FF66"/>
              </a:solidFill>
            </a:endParaRPr>
          </a:p>
        </p:txBody>
      </p:sp>
      <p:sp>
        <p:nvSpPr>
          <p:cNvPr id="3" name="Содержимое 2">
            <a:extLst>
              <a:ext uri="{FF2B5EF4-FFF2-40B4-BE49-F238E27FC236}">
                <a16:creationId xmlns:a16="http://schemas.microsoft.com/office/drawing/2014/main" id="{31D1F7C1-EBA4-4E22-A587-AD483D55FCF5}"/>
              </a:ext>
            </a:extLst>
          </p:cNvPr>
          <p:cNvSpPr>
            <a:spLocks noGrp="1"/>
          </p:cNvSpPr>
          <p:nvPr>
            <p:ph idx="1"/>
          </p:nvPr>
        </p:nvSpPr>
        <p:spPr/>
        <p:txBody>
          <a:bodyPr/>
          <a:lstStyle/>
          <a:p>
            <a:pPr eaLnBrk="1" hangingPunct="1">
              <a:buFont typeface="Arial" panose="020B0604020202020204" pitchFamily="34" charset="0"/>
              <a:buNone/>
            </a:pPr>
            <a:r>
              <a:rPr lang="ru-RU" altLang="ru-RU" sz="3600" b="1">
                <a:solidFill>
                  <a:srgbClr val="99FF66"/>
                </a:solidFill>
              </a:rPr>
              <a:t>Вина </a:t>
            </a:r>
            <a:r>
              <a:rPr lang="ru-RU" altLang="ru-RU" sz="3600">
                <a:solidFill>
                  <a:srgbClr val="99FF66"/>
                </a:solidFill>
              </a:rPr>
              <a:t>– это отношение лица к своему противоправному поведению(действию или бездействию) и его последствиям.</a:t>
            </a:r>
          </a:p>
        </p:txBody>
      </p:sp>
      <p:pic>
        <p:nvPicPr>
          <p:cNvPr id="4" name="Track02 (1).mp3">
            <a:hlinkClick r:id="" action="ppaction://media"/>
            <a:extLst>
              <a:ext uri="{FF2B5EF4-FFF2-40B4-BE49-F238E27FC236}">
                <a16:creationId xmlns:a16="http://schemas.microsoft.com/office/drawing/2014/main" id="{236A2946-883B-4B5D-99CB-AA766C955DF6}"/>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0"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C:\Documents and Settings\user\Рабочий стол\Рисунки\Анимация\gif_анимация\разное\AG00595_.GIF">
            <a:extLst>
              <a:ext uri="{FF2B5EF4-FFF2-40B4-BE49-F238E27FC236}">
                <a16:creationId xmlns:a16="http://schemas.microsoft.com/office/drawing/2014/main" id="{6D2C6F08-A0C8-4894-B48B-9C73FEA4A1B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00063" y="3786188"/>
            <a:ext cx="32861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1" presetClass="mediacall" presetSubtype="0" fill="hold" nodeType="withEffect">
                                  <p:stCondLst>
                                    <p:cond delay="0"/>
                                  </p:stCondLst>
                                  <p:childTnLst>
                                    <p:cmd type="call" cmd="playFrom(0.0)">
                                      <p:cBhvr>
                                        <p:cTn id="12" dur="215701" fill="hold"/>
                                        <p:tgtEl>
                                          <p:spTgt spid="4"/>
                                        </p:tgtEl>
                                      </p:cBhvr>
                                    </p:cmd>
                                  </p:childTnLst>
                                </p:cTn>
                              </p:par>
                              <p:par>
                                <p:cTn id="13" presetID="28"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5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5000" fill="hold"/>
                                        <p:tgtEl>
                                          <p:spTgt spid="3">
                                            <p:txEl>
                                              <p:pRg st="0" end="0"/>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1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Двойная волна 7">
            <a:extLst>
              <a:ext uri="{FF2B5EF4-FFF2-40B4-BE49-F238E27FC236}">
                <a16:creationId xmlns:a16="http://schemas.microsoft.com/office/drawing/2014/main" id="{192ACF69-7B70-456C-B713-B4499CC3054E}"/>
              </a:ext>
            </a:extLst>
          </p:cNvPr>
          <p:cNvSpPr/>
          <p:nvPr/>
        </p:nvSpPr>
        <p:spPr>
          <a:xfrm>
            <a:off x="285750" y="285750"/>
            <a:ext cx="8286750" cy="1285875"/>
          </a:xfrm>
          <a:prstGeom prst="doubleWav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 name="Заголовок 1">
            <a:extLst>
              <a:ext uri="{FF2B5EF4-FFF2-40B4-BE49-F238E27FC236}">
                <a16:creationId xmlns:a16="http://schemas.microsoft.com/office/drawing/2014/main" id="{BDDC02B3-F563-4C0D-A8AF-A86E3F23C0E5}"/>
              </a:ext>
            </a:extLst>
          </p:cNvPr>
          <p:cNvSpPr>
            <a:spLocks noGrp="1"/>
          </p:cNvSpPr>
          <p:nvPr>
            <p:ph type="title"/>
          </p:nvPr>
        </p:nvSpPr>
        <p:spPr>
          <a:xfrm>
            <a:off x="428625" y="357188"/>
            <a:ext cx="8229600" cy="1143000"/>
          </a:xfrm>
        </p:spPr>
        <p:txBody>
          <a:bodyPr rtlCol="0">
            <a:normAutofit fontScale="90000"/>
          </a:bodyPr>
          <a:lstStyle/>
          <a:p>
            <a:pPr eaLnBrk="1" fontAlgn="auto" hangingPunct="1">
              <a:spcAft>
                <a:spcPts val="0"/>
              </a:spcAft>
              <a:defRPr/>
            </a:pPr>
            <a:r>
              <a:rPr lang="ru-RU" dirty="0">
                <a:solidFill>
                  <a:srgbClr val="FF33CC"/>
                </a:solidFill>
              </a:rPr>
              <a:t>Административное правонарушение или преступление???</a:t>
            </a:r>
          </a:p>
        </p:txBody>
      </p:sp>
      <p:sp>
        <p:nvSpPr>
          <p:cNvPr id="3" name="Содержимое 2">
            <a:extLst>
              <a:ext uri="{FF2B5EF4-FFF2-40B4-BE49-F238E27FC236}">
                <a16:creationId xmlns:a16="http://schemas.microsoft.com/office/drawing/2014/main" id="{AE85EAAD-2FC8-4749-8F37-3EFA3BE6EF5F}"/>
              </a:ext>
            </a:extLst>
          </p:cNvPr>
          <p:cNvSpPr>
            <a:spLocks noGrp="1"/>
          </p:cNvSpPr>
          <p:nvPr>
            <p:ph idx="1"/>
          </p:nvPr>
        </p:nvSpPr>
        <p:spPr>
          <a:xfrm>
            <a:off x="571500" y="1571625"/>
            <a:ext cx="8229600" cy="4525963"/>
          </a:xfrm>
        </p:spPr>
        <p:txBody>
          <a:bodyPr rtlCol="0">
            <a:normAutofit lnSpcReduction="10000"/>
          </a:bodyPr>
          <a:lstStyle/>
          <a:p>
            <a:pPr eaLnBrk="1" fontAlgn="auto" hangingPunct="1">
              <a:spcAft>
                <a:spcPts val="0"/>
              </a:spcAft>
              <a:buFont typeface="Arial" panose="020B0604020202020204" pitchFamily="34" charset="0"/>
              <a:buNone/>
              <a:defRPr/>
            </a:pPr>
            <a:r>
              <a:rPr lang="ru-RU" dirty="0">
                <a:solidFill>
                  <a:srgbClr val="3333FF"/>
                </a:solidFill>
              </a:rPr>
              <a:t>Подростков задержали в момент, когда они вынимали из автомобиля магнитолу. На суде они утверждали, что хотели только изучить ее электронную схему. После этого они собирались вернуть магнитолу на место. Один из подростков заявил, что считал свои действия административным правонарушением. И что, если бы  он знал, что совершает преступление, то ни за что не совершил бы его.</a:t>
            </a:r>
          </a:p>
        </p:txBody>
      </p:sp>
      <p:pic>
        <p:nvPicPr>
          <p:cNvPr id="4" name="01 Dj (3).mp3">
            <a:hlinkClick r:id="" action="ppaction://media"/>
            <a:extLst>
              <a:ext uri="{FF2B5EF4-FFF2-40B4-BE49-F238E27FC236}">
                <a16:creationId xmlns:a16="http://schemas.microsoft.com/office/drawing/2014/main" id="{AD024777-026B-482E-A264-A9818FCC1CE8}"/>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357188" y="64293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3" descr="C:\Documents and Settings\user\Рабочий стол\Рисунки\Анимация\gif_анимация\разное\AG00014_.GIF">
            <a:extLst>
              <a:ext uri="{FF2B5EF4-FFF2-40B4-BE49-F238E27FC236}">
                <a16:creationId xmlns:a16="http://schemas.microsoft.com/office/drawing/2014/main" id="{66593FD2-24B1-4090-B8D1-9DFC28AC41D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7750" y="5572125"/>
            <a:ext cx="123825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1" presetClass="mediacall" presetSubtype="0" fill="hold" nodeType="withEffect">
                                  <p:stCondLst>
                                    <p:cond delay="0"/>
                                  </p:stCondLst>
                                  <p:childTnLst>
                                    <p:cmd type="call" cmd="playFrom(0.0)">
                                      <p:cBhvr>
                                        <p:cTn id="9" dur="332077" fill="hold"/>
                                        <p:tgtEl>
                                          <p:spTgt spid="4"/>
                                        </p:tgtEl>
                                      </p:cBhvr>
                                    </p:cmd>
                                  </p:childTnLst>
                                </p:cTn>
                              </p:par>
                              <p:par>
                                <p:cTn id="10" presetID="54" presetClass="entr" presetSubtype="0" accel="10000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13"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4"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007D23-3AC9-4AE1-9001-6A22716F1191}"/>
              </a:ext>
            </a:extLst>
          </p:cNvPr>
          <p:cNvSpPr>
            <a:spLocks noGrp="1"/>
          </p:cNvSpPr>
          <p:nvPr>
            <p:ph type="title"/>
          </p:nvPr>
        </p:nvSpPr>
        <p:spPr/>
        <p:txBody>
          <a:bodyPr rtlCol="0">
            <a:normAutofit/>
          </a:bodyPr>
          <a:lstStyle/>
          <a:p>
            <a:pPr eaLnBrk="1" fontAlgn="auto" hangingPunct="1">
              <a:spcAft>
                <a:spcPts val="0"/>
              </a:spcAft>
              <a:defRPr/>
            </a:pPr>
            <a:r>
              <a:rPr lang="ru-RU" b="1" dirty="0">
                <a:solidFill>
                  <a:schemeClr val="accent6">
                    <a:lumMod val="75000"/>
                  </a:schemeClr>
                </a:solidFill>
              </a:rPr>
              <a:t>Когда же возникает вина?</a:t>
            </a:r>
          </a:p>
        </p:txBody>
      </p:sp>
      <p:sp>
        <p:nvSpPr>
          <p:cNvPr id="3" name="Содержимое 2">
            <a:extLst>
              <a:ext uri="{FF2B5EF4-FFF2-40B4-BE49-F238E27FC236}">
                <a16:creationId xmlns:a16="http://schemas.microsoft.com/office/drawing/2014/main" id="{EF577460-1442-42EE-9B93-4A80D6CD159B}"/>
              </a:ext>
            </a:extLst>
          </p:cNvPr>
          <p:cNvSpPr>
            <a:spLocks noGrp="1"/>
          </p:cNvSpPr>
          <p:nvPr>
            <p:ph idx="1"/>
          </p:nvPr>
        </p:nvSpPr>
        <p:spPr/>
        <p:txBody>
          <a:bodyPr/>
          <a:lstStyle/>
          <a:p>
            <a:pPr eaLnBrk="1" hangingPunct="1">
              <a:lnSpc>
                <a:spcPct val="80000"/>
              </a:lnSpc>
              <a:buFont typeface="Arial" panose="020B0604020202020204" pitchFamily="34" charset="0"/>
              <a:buNone/>
            </a:pPr>
            <a:r>
              <a:rPr lang="ru-RU" altLang="ru-RU" sz="3000" b="1">
                <a:solidFill>
                  <a:schemeClr val="tx2"/>
                </a:solidFill>
              </a:rPr>
              <a:t>ВО- ПЕРВЫХ</a:t>
            </a:r>
            <a:r>
              <a:rPr lang="ru-RU" altLang="ru-RU" sz="3000">
                <a:solidFill>
                  <a:schemeClr val="tx2"/>
                </a:solidFill>
              </a:rPr>
              <a:t>, если суд установил, что деяние совершено с умыслом. Преступление признается совершенным умышленно, если лицо, его совершившее, сознавало общественно опасный характер своего действия или бездействия, предвидело его общественно опасные последствия и желало их наступления.</a:t>
            </a:r>
          </a:p>
          <a:p>
            <a:pPr eaLnBrk="1" hangingPunct="1">
              <a:lnSpc>
                <a:spcPct val="80000"/>
              </a:lnSpc>
              <a:buFont typeface="Arial" panose="020B0604020202020204" pitchFamily="34" charset="0"/>
              <a:buNone/>
            </a:pPr>
            <a:r>
              <a:rPr lang="ru-RU" altLang="ru-RU" sz="3000" b="1">
                <a:solidFill>
                  <a:schemeClr val="tx2"/>
                </a:solidFill>
              </a:rPr>
              <a:t>ВО- ВТОРЫХ, </a:t>
            </a:r>
            <a:r>
              <a:rPr lang="ru-RU" altLang="ru-RU" sz="3000">
                <a:solidFill>
                  <a:schemeClr val="tx2"/>
                </a:solidFill>
              </a:rPr>
              <a:t>вина возникает, когда правонарушение совершено без умысла, но по неосторожности. </a:t>
            </a:r>
          </a:p>
        </p:txBody>
      </p:sp>
      <p:pic>
        <p:nvPicPr>
          <p:cNvPr id="5" name="053_Evanescence - Bring me to life.mp3">
            <a:hlinkClick r:id="" action="ppaction://media"/>
            <a:extLst>
              <a:ext uri="{FF2B5EF4-FFF2-40B4-BE49-F238E27FC236}">
                <a16:creationId xmlns:a16="http://schemas.microsoft.com/office/drawing/2014/main" id="{E322D3DD-4C28-4590-A7AF-D796311D9CC4}"/>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1214438" y="6215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descr="C:\Documents and Settings\user\Рабочий стол\Рисунки\Анимация\gif_анимация\разное\J0076190.GIF">
            <a:extLst>
              <a:ext uri="{FF2B5EF4-FFF2-40B4-BE49-F238E27FC236}">
                <a16:creationId xmlns:a16="http://schemas.microsoft.com/office/drawing/2014/main" id="{203A8FA8-52EA-4808-BDD4-0A73EA6133B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072063" y="5048250"/>
            <a:ext cx="125730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par>
                                <p:cTn id="9" presetID="1" presetClass="mediacall" presetSubtype="0" fill="hold" nodeType="withEffect">
                                  <p:stCondLst>
                                    <p:cond delay="0"/>
                                  </p:stCondLst>
                                  <p:childTnLst>
                                    <p:cmd type="call" cmd="playFrom(0.0)">
                                      <p:cBhvr>
                                        <p:cTn id="10" dur="211918" fill="hold"/>
                                        <p:tgtEl>
                                          <p:spTgt spid="5"/>
                                        </p:tgtEl>
                                      </p:cBhvr>
                                    </p:cmd>
                                  </p:childTnLst>
                                </p:cTn>
                              </p:par>
                              <p:par>
                                <p:cTn id="11" presetID="14"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A0CDFB-F9F5-4AE0-B90E-10F5DDA6F51F}"/>
              </a:ext>
            </a:extLst>
          </p:cNvPr>
          <p:cNvSpPr>
            <a:spLocks noGrp="1"/>
          </p:cNvSpPr>
          <p:nvPr>
            <p:ph type="title"/>
          </p:nvPr>
        </p:nvSpPr>
        <p:spPr>
          <a:xfrm>
            <a:off x="468313" y="260350"/>
            <a:ext cx="8229600" cy="1143000"/>
          </a:xfrm>
        </p:spPr>
        <p:txBody>
          <a:bodyPr/>
          <a:lstStyle/>
          <a:p>
            <a:pPr eaLnBrk="1" hangingPunct="1"/>
            <a:r>
              <a:rPr lang="ru-RU" altLang="ru-RU" b="1">
                <a:solidFill>
                  <a:srgbClr val="3333CC"/>
                </a:solidFill>
              </a:rPr>
              <a:t>Неосторожные</a:t>
            </a:r>
            <a:r>
              <a:rPr lang="ru-RU" altLang="ru-RU">
                <a:solidFill>
                  <a:srgbClr val="3333CC"/>
                </a:solidFill>
              </a:rPr>
              <a:t> </a:t>
            </a:r>
            <a:r>
              <a:rPr lang="ru-RU" altLang="ru-RU" b="1">
                <a:solidFill>
                  <a:srgbClr val="3333CC"/>
                </a:solidFill>
              </a:rPr>
              <a:t>правонарушения</a:t>
            </a:r>
          </a:p>
        </p:txBody>
      </p:sp>
      <p:sp>
        <p:nvSpPr>
          <p:cNvPr id="3" name="Содержимое 2">
            <a:extLst>
              <a:ext uri="{FF2B5EF4-FFF2-40B4-BE49-F238E27FC236}">
                <a16:creationId xmlns:a16="http://schemas.microsoft.com/office/drawing/2014/main" id="{2D4B835F-17E5-4197-B457-A580014846D9}"/>
              </a:ext>
            </a:extLst>
          </p:cNvPr>
          <p:cNvSpPr>
            <a:spLocks noGrp="1"/>
          </p:cNvSpPr>
          <p:nvPr>
            <p:ph idx="1"/>
          </p:nvPr>
        </p:nvSpPr>
        <p:spPr/>
        <p:txBody>
          <a:bodyPr/>
          <a:lstStyle/>
          <a:p>
            <a:pPr eaLnBrk="1" hangingPunct="1"/>
            <a:r>
              <a:rPr lang="ru-RU" altLang="ru-RU" b="1">
                <a:solidFill>
                  <a:srgbClr val="C00000"/>
                </a:solidFill>
              </a:rPr>
              <a:t>ПЕРВЫЙ ТИП</a:t>
            </a:r>
            <a:r>
              <a:rPr lang="ru-RU" altLang="ru-RU" b="1">
                <a:solidFill>
                  <a:srgbClr val="FFFF99"/>
                </a:solidFill>
              </a:rPr>
              <a:t>- </a:t>
            </a:r>
            <a:r>
              <a:rPr lang="ru-RU" altLang="ru-RU">
                <a:solidFill>
                  <a:srgbClr val="FFFF99"/>
                </a:solidFill>
              </a:rPr>
              <a:t>совершенных по легкомыслию.</a:t>
            </a:r>
          </a:p>
          <a:p>
            <a:pPr eaLnBrk="1" hangingPunct="1"/>
            <a:r>
              <a:rPr lang="ru-RU" altLang="ru-RU" b="1">
                <a:solidFill>
                  <a:srgbClr val="C00000"/>
                </a:solidFill>
              </a:rPr>
              <a:t>ВТОРОЙ ТИП- </a:t>
            </a:r>
            <a:r>
              <a:rPr lang="ru-RU" altLang="ru-RU">
                <a:solidFill>
                  <a:srgbClr val="FFFF99"/>
                </a:solidFill>
              </a:rPr>
              <a:t>совершение по небрежности, когда преступник не предвидел опасные последствия, хотя должен был и мог предвидеть.</a:t>
            </a:r>
          </a:p>
        </p:txBody>
      </p:sp>
      <p:pic>
        <p:nvPicPr>
          <p:cNvPr id="4" name="anastacia.mp3">
            <a:hlinkClick r:id="" action="ppaction://media"/>
            <a:extLst>
              <a:ext uri="{FF2B5EF4-FFF2-40B4-BE49-F238E27FC236}">
                <a16:creationId xmlns:a16="http://schemas.microsoft.com/office/drawing/2014/main" id="{4AD2EF30-8FAA-46A3-9FBB-A0E789996BDD}"/>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285750" y="6143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descr="C:\Documents and Settings\user\Рабочий стол\Рисунки\clipart_wmf\POPULAR\AMDISAST.WMF">
            <a:extLst>
              <a:ext uri="{FF2B5EF4-FFF2-40B4-BE49-F238E27FC236}">
                <a16:creationId xmlns:a16="http://schemas.microsoft.com/office/drawing/2014/main" id="{7CFD632F-590B-4EF2-B66A-89C2B9E7D1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4143375"/>
            <a:ext cx="371475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par>
                                <p:cTn id="9" presetID="1" presetClass="mediacall" presetSubtype="0" fill="hold" nodeType="withEffect">
                                  <p:stCondLst>
                                    <p:cond delay="0"/>
                                  </p:stCondLst>
                                  <p:childTnLst>
                                    <p:cmd type="call" cmd="playFrom(0.0)">
                                      <p:cBhvr>
                                        <p:cTn id="10" dur="76469" fill="hold"/>
                                        <p:tgtEl>
                                          <p:spTgt spid="4"/>
                                        </p:tgtEl>
                                      </p:cBhvr>
                                    </p:cmd>
                                  </p:childTnLst>
                                </p:cTn>
                              </p:par>
                              <p:par>
                                <p:cTn id="11" presetID="30"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800" decel="100000"/>
                                        <p:tgtEl>
                                          <p:spTgt spid="3">
                                            <p:txEl>
                                              <p:pRg st="0" end="0"/>
                                            </p:txEl>
                                          </p:spTgt>
                                        </p:tgtEl>
                                      </p:cBhvr>
                                    </p:animEffect>
                                    <p:anim calcmode="lin" valueType="num">
                                      <p:cBhvr>
                                        <p:cTn id="14"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15"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6"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9" presetID="30" presetClass="entr" presetSubtype="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800" decel="100000"/>
                                        <p:tgtEl>
                                          <p:spTgt spid="3">
                                            <p:txEl>
                                              <p:pRg st="1" end="1"/>
                                            </p:txEl>
                                          </p:spTgt>
                                        </p:tgtEl>
                                      </p:cBhvr>
                                    </p:animEffect>
                                    <p:anim calcmode="lin" valueType="num">
                                      <p:cBhvr>
                                        <p:cTn id="22"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23"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4"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12EB0A-3816-4485-A5C3-4202C2BE6B47}"/>
              </a:ext>
            </a:extLst>
          </p:cNvPr>
          <p:cNvSpPr>
            <a:spLocks noGrp="1"/>
          </p:cNvSpPr>
          <p:nvPr>
            <p:ph type="title"/>
          </p:nvPr>
        </p:nvSpPr>
        <p:spPr/>
        <p:txBody>
          <a:bodyPr/>
          <a:lstStyle/>
          <a:p>
            <a:pPr eaLnBrk="1" hangingPunct="1"/>
            <a:r>
              <a:rPr lang="ru-RU" altLang="ru-RU" b="1">
                <a:solidFill>
                  <a:srgbClr val="66FF99"/>
                </a:solidFill>
              </a:rPr>
              <a:t>В мире мудрых мыслей.</a:t>
            </a:r>
          </a:p>
        </p:txBody>
      </p:sp>
      <p:sp>
        <p:nvSpPr>
          <p:cNvPr id="3" name="Содержимое 2">
            <a:extLst>
              <a:ext uri="{FF2B5EF4-FFF2-40B4-BE49-F238E27FC236}">
                <a16:creationId xmlns:a16="http://schemas.microsoft.com/office/drawing/2014/main" id="{E430A4D6-0AC8-488C-B84C-5A2ED9677920}"/>
              </a:ext>
            </a:extLst>
          </p:cNvPr>
          <p:cNvSpPr>
            <a:spLocks noGrp="1"/>
          </p:cNvSpPr>
          <p:nvPr>
            <p:ph idx="1"/>
          </p:nvPr>
        </p:nvSpPr>
        <p:spPr/>
        <p:txBody>
          <a:bodyPr/>
          <a:lstStyle/>
          <a:p>
            <a:pPr eaLnBrk="1" hangingPunct="1">
              <a:buFont typeface="Arial" panose="020B0604020202020204" pitchFamily="34" charset="0"/>
              <a:buNone/>
            </a:pPr>
            <a:r>
              <a:rPr lang="ru-RU" altLang="ru-RU">
                <a:solidFill>
                  <a:srgbClr val="008000"/>
                </a:solidFill>
              </a:rPr>
              <a:t>Первое условие исправления- осознание своей вины. </a:t>
            </a:r>
          </a:p>
          <a:p>
            <a:pPr eaLnBrk="1" hangingPunct="1">
              <a:buFont typeface="Arial" panose="020B0604020202020204" pitchFamily="34" charset="0"/>
              <a:buNone/>
            </a:pPr>
            <a:r>
              <a:rPr lang="ru-RU" altLang="ru-RU">
                <a:solidFill>
                  <a:srgbClr val="C00000"/>
                </a:solidFill>
              </a:rPr>
              <a:t>                                                Сенека. </a:t>
            </a:r>
          </a:p>
          <a:p>
            <a:pPr eaLnBrk="1" hangingPunct="1">
              <a:buFont typeface="Arial" panose="020B0604020202020204" pitchFamily="34" charset="0"/>
              <a:buNone/>
            </a:pPr>
            <a:r>
              <a:rPr lang="ru-RU" altLang="ru-RU">
                <a:solidFill>
                  <a:srgbClr val="008000"/>
                </a:solidFill>
              </a:rPr>
              <a:t>Когда виновный признает свою вину, он спасает единственное, что стоит спасать, - свою честь.</a:t>
            </a:r>
          </a:p>
          <a:p>
            <a:pPr eaLnBrk="1" hangingPunct="1">
              <a:buFont typeface="Arial" panose="020B0604020202020204" pitchFamily="34" charset="0"/>
              <a:buNone/>
            </a:pPr>
            <a:r>
              <a:rPr lang="ru-RU" altLang="ru-RU">
                <a:solidFill>
                  <a:srgbClr val="C00000"/>
                </a:solidFill>
              </a:rPr>
              <a:t>                                                       В.Гюго.</a:t>
            </a:r>
          </a:p>
        </p:txBody>
      </p:sp>
      <p:pic>
        <p:nvPicPr>
          <p:cNvPr id="4" name="Track  3.mp3">
            <a:hlinkClick r:id="" action="ppaction://media"/>
            <a:extLst>
              <a:ext uri="{FF2B5EF4-FFF2-40B4-BE49-F238E27FC236}">
                <a16:creationId xmlns:a16="http://schemas.microsoft.com/office/drawing/2014/main" id="{73511A67-4359-4F33-AF37-F2928F1AB0DC}"/>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142875" y="6215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2" descr="C:\Documents and Settings\user\Рабочий стол\Рисунки\Анимация\gif_анимация\разное\AG00218_.GIF">
            <a:extLst>
              <a:ext uri="{FF2B5EF4-FFF2-40B4-BE49-F238E27FC236}">
                <a16:creationId xmlns:a16="http://schemas.microsoft.com/office/drawing/2014/main" id="{B27283A8-5888-4A37-B592-8B2CF2CCBF9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28625" y="500063"/>
            <a:ext cx="118110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600" fill="hold">
                                          <p:stCondLst>
                                            <p:cond delay="0"/>
                                          </p:stCondLst>
                                        </p:cTn>
                                        <p:tgtEl>
                                          <p:spTgt spid="2"/>
                                        </p:tgtEl>
                                        <p:attrNameLst>
                                          <p:attrName>ppt_x</p:attrName>
                                        </p:attrNameLst>
                                      </p:cBhvr>
                                    </p:anim>
                                    <p:anim from="0" to="-1.0" calcmode="lin" valueType="num">
                                      <p:cBhvr>
                                        <p:cTn id="8" dur="200" decel="50000" autoRev="1" fill="hold">
                                          <p:stCondLst>
                                            <p:cond delay="600"/>
                                          </p:stCondLst>
                                        </p:cTn>
                                        <p:tgtEl>
                                          <p:spTgt spid="2"/>
                                        </p:tgtEl>
                                        <p:attrNameLst>
                                          <p:attrName>xshear</p:attrName>
                                        </p:attrNameLst>
                                      </p:cBhvr>
                                    </p:anim>
                                    <p:animScale>
                                      <p:cBhvr>
                                        <p:cTn id="9" dur="200" decel="100000" autoRev="1" fill="hold">
                                          <p:stCondLst>
                                            <p:cond delay="600"/>
                                          </p:stCondLst>
                                        </p:cTn>
                                        <p:tgtEl>
                                          <p:spTgt spid="2"/>
                                        </p:tgtEl>
                                      </p:cBhvr>
                                      <p:from x="100000" y="100000"/>
                                      <p:to x="80000" y="100000"/>
                                    </p:animScale>
                                    <p:anim by="(#ppt_h/3+#ppt_w*0.1)" calcmode="lin" valueType="num">
                                      <p:cBhvr additive="sum">
                                        <p:cTn id="10" dur="200" decel="100000" autoRev="1" fill="hold">
                                          <p:stCondLst>
                                            <p:cond delay="600"/>
                                          </p:stCondLst>
                                        </p:cTn>
                                        <p:tgtEl>
                                          <p:spTgt spid="2"/>
                                        </p:tgtEl>
                                        <p:attrNameLst>
                                          <p:attrName>ppt_x</p:attrName>
                                        </p:attrNameLst>
                                      </p:cBhvr>
                                    </p:anim>
                                  </p:childTnLst>
                                </p:cTn>
                              </p:par>
                              <p:par>
                                <p:cTn id="11" presetID="1" presetClass="mediacall" presetSubtype="0" fill="hold" nodeType="withEffect">
                                  <p:stCondLst>
                                    <p:cond delay="0"/>
                                  </p:stCondLst>
                                  <p:childTnLst>
                                    <p:cmd type="call" cmd="playFrom(0.0)">
                                      <p:cBhvr>
                                        <p:cTn id="12" dur="343496" fill="hold"/>
                                        <p:tgtEl>
                                          <p:spTgt spid="4"/>
                                        </p:tgtEl>
                                      </p:cBhvr>
                                    </p:cmd>
                                  </p:childTnLst>
                                </p:cTn>
                              </p:par>
                              <p:par>
                                <p:cTn id="13" presetID="39" presetClass="entr" presetSubtype="0" accel="10000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
                                          </p:val>
                                        </p:tav>
                                        <p:tav tm="100000">
                                          <p:val>
                                            <p:strVal val="#ppt_y"/>
                                          </p:val>
                                        </p:tav>
                                      </p:tavLst>
                                    </p:anim>
                                  </p:childTnLst>
                                </p:cTn>
                              </p:par>
                              <p:par>
                                <p:cTn id="19" presetID="39" presetClass="entr" presetSubtype="0" accel="10000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childTnLst>
                                </p:cTn>
                              </p:par>
                              <p:par>
                                <p:cTn id="25" presetID="39" presetClass="entr" presetSubtype="0" accel="10000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9"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
                                          </p:val>
                                        </p:tav>
                                        <p:tav tm="100000">
                                          <p:val>
                                            <p:strVal val="#ppt_y"/>
                                          </p:val>
                                        </p:tav>
                                      </p:tavLst>
                                    </p:anim>
                                  </p:childTnLst>
                                </p:cTn>
                              </p:par>
                              <p:par>
                                <p:cTn id="31" presetID="39" presetClass="entr" presetSubtype="0" accel="10000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4"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5"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BC96194-E841-47E8-899C-5D376C0BFDFC}"/>
              </a:ext>
            </a:extLst>
          </p:cNvPr>
          <p:cNvSpPr>
            <a:spLocks noGrp="1"/>
          </p:cNvSpPr>
          <p:nvPr>
            <p:ph type="title"/>
          </p:nvPr>
        </p:nvSpPr>
        <p:spPr/>
        <p:txBody>
          <a:bodyPr rtlCol="0">
            <a:normAutofit/>
          </a:bodyPr>
          <a:lstStyle/>
          <a:p>
            <a:pPr eaLnBrk="1" fontAlgn="auto" hangingPunct="1">
              <a:spcAft>
                <a:spcPts val="0"/>
              </a:spcAft>
              <a:defRPr/>
            </a:pPr>
            <a:r>
              <a:rPr lang="ru-RU" b="1" dirty="0">
                <a:solidFill>
                  <a:schemeClr val="tx1">
                    <a:lumMod val="75000"/>
                    <a:lumOff val="25000"/>
                  </a:schemeClr>
                </a:solidFill>
              </a:rPr>
              <a:t>Послесловие</a:t>
            </a:r>
          </a:p>
        </p:txBody>
      </p:sp>
      <p:sp>
        <p:nvSpPr>
          <p:cNvPr id="3" name="Содержимое 2">
            <a:extLst>
              <a:ext uri="{FF2B5EF4-FFF2-40B4-BE49-F238E27FC236}">
                <a16:creationId xmlns:a16="http://schemas.microsoft.com/office/drawing/2014/main" id="{D2E7BB57-223D-40A6-8677-09CC8981C3CE}"/>
              </a:ext>
            </a:extLst>
          </p:cNvPr>
          <p:cNvSpPr>
            <a:spLocks noGrp="1"/>
          </p:cNvSpPr>
          <p:nvPr>
            <p:ph idx="1"/>
          </p:nvPr>
        </p:nvSpPr>
        <p:spPr>
          <a:xfrm>
            <a:off x="457200" y="1268413"/>
            <a:ext cx="8229600" cy="4857750"/>
          </a:xfrm>
        </p:spPr>
        <p:txBody>
          <a:bodyPr/>
          <a:lstStyle/>
          <a:p>
            <a:pPr eaLnBrk="1" hangingPunct="1">
              <a:buFont typeface="Arial" panose="020B0604020202020204" pitchFamily="34" charset="0"/>
              <a:buNone/>
            </a:pPr>
            <a:r>
              <a:rPr lang="ru-RU" altLang="ru-RU" sz="3600">
                <a:solidFill>
                  <a:srgbClr val="FF6600"/>
                </a:solidFill>
                <a:latin typeface="Arial" panose="020B0604020202020204" pitchFamily="34" charset="0"/>
              </a:rPr>
              <a:t>   </a:t>
            </a:r>
            <a:r>
              <a:rPr lang="ru-RU" altLang="ru-RU" sz="3600">
                <a:solidFill>
                  <a:srgbClr val="FF6600"/>
                </a:solidFill>
              </a:rPr>
              <a:t>Просмотрев эту презентацию, я надеюсь, что каждый из вас сделает для себя определенные выводы. И прежде чем совершит какой- нибудь поступок,очень хорошо над этим  подумает!</a:t>
            </a:r>
          </a:p>
        </p:txBody>
      </p:sp>
      <p:pic>
        <p:nvPicPr>
          <p:cNvPr id="4" name="Армани код.mp3">
            <a:hlinkClick r:id="" action="ppaction://media"/>
            <a:extLst>
              <a:ext uri="{FF2B5EF4-FFF2-40B4-BE49-F238E27FC236}">
                <a16:creationId xmlns:a16="http://schemas.microsoft.com/office/drawing/2014/main" id="{6691637B-D329-40F3-8485-D4091FA8BE01}"/>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428625"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4" descr="C:\Documents and Settings\user\Рабочий стол\Рисунки\clipart_wmf\POWERPNT\JUDGE.WMF">
            <a:extLst>
              <a:ext uri="{FF2B5EF4-FFF2-40B4-BE49-F238E27FC236}">
                <a16:creationId xmlns:a16="http://schemas.microsoft.com/office/drawing/2014/main" id="{D2B9E8BE-6D3D-43C6-A0C0-57194F7997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0" y="4214813"/>
            <a:ext cx="3500438"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par>
                                <p:cTn id="11" presetID="1" presetClass="mediacall" presetSubtype="0" fill="hold" nodeType="withEffect">
                                  <p:stCondLst>
                                    <p:cond delay="0"/>
                                  </p:stCondLst>
                                  <p:childTnLst>
                                    <p:cmd type="call" cmd="playFrom(0.0)">
                                      <p:cBhvr>
                                        <p:cTn id="12" dur="213515" fill="hold"/>
                                        <p:tgtEl>
                                          <p:spTgt spid="4"/>
                                        </p:tgtEl>
                                      </p:cBhvr>
                                    </p:cmd>
                                  </p:childTnLst>
                                </p:cTn>
                              </p:par>
                              <p:par>
                                <p:cTn id="13" presetID="26"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80">
                                          <p:stCondLst>
                                            <p:cond delay="0"/>
                                          </p:stCondLst>
                                        </p:cTn>
                                        <p:tgtEl>
                                          <p:spTgt spid="3">
                                            <p:txEl>
                                              <p:pRg st="0" end="0"/>
                                            </p:txEl>
                                          </p:spTgt>
                                        </p:tgtEl>
                                      </p:cBhvr>
                                    </p:animEffect>
                                    <p:anim calcmode="lin" valueType="num">
                                      <p:cBhvr>
                                        <p:cTn id="1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0" end="0"/>
                                            </p:txEl>
                                          </p:spTgt>
                                        </p:tgtEl>
                                      </p:cBhvr>
                                      <p:to x="100000" y="60000"/>
                                    </p:animScale>
                                    <p:animScale>
                                      <p:cBhvr>
                                        <p:cTn id="22" dur="166" decel="50000">
                                          <p:stCondLst>
                                            <p:cond delay="676"/>
                                          </p:stCondLst>
                                        </p:cTn>
                                        <p:tgtEl>
                                          <p:spTgt spid="3">
                                            <p:txEl>
                                              <p:pRg st="0" end="0"/>
                                            </p:txEl>
                                          </p:spTgt>
                                        </p:tgtEl>
                                      </p:cBhvr>
                                      <p:to x="100000" y="100000"/>
                                    </p:animScale>
                                    <p:animScale>
                                      <p:cBhvr>
                                        <p:cTn id="23" dur="26">
                                          <p:stCondLst>
                                            <p:cond delay="1312"/>
                                          </p:stCondLst>
                                        </p:cTn>
                                        <p:tgtEl>
                                          <p:spTgt spid="3">
                                            <p:txEl>
                                              <p:pRg st="0" end="0"/>
                                            </p:txEl>
                                          </p:spTgt>
                                        </p:tgtEl>
                                      </p:cBhvr>
                                      <p:to x="100000" y="80000"/>
                                    </p:animScale>
                                    <p:animScale>
                                      <p:cBhvr>
                                        <p:cTn id="24" dur="166" decel="50000">
                                          <p:stCondLst>
                                            <p:cond delay="1338"/>
                                          </p:stCondLst>
                                        </p:cTn>
                                        <p:tgtEl>
                                          <p:spTgt spid="3">
                                            <p:txEl>
                                              <p:pRg st="0" end="0"/>
                                            </p:txEl>
                                          </p:spTgt>
                                        </p:tgtEl>
                                      </p:cBhvr>
                                      <p:to x="100000" y="100000"/>
                                    </p:animScale>
                                    <p:animScale>
                                      <p:cBhvr>
                                        <p:cTn id="25" dur="26">
                                          <p:stCondLst>
                                            <p:cond delay="1642"/>
                                          </p:stCondLst>
                                        </p:cTn>
                                        <p:tgtEl>
                                          <p:spTgt spid="3">
                                            <p:txEl>
                                              <p:pRg st="0" end="0"/>
                                            </p:txEl>
                                          </p:spTgt>
                                        </p:tgtEl>
                                      </p:cBhvr>
                                      <p:to x="100000" y="90000"/>
                                    </p:animScale>
                                    <p:animScale>
                                      <p:cBhvr>
                                        <p:cTn id="26" dur="166" decel="50000">
                                          <p:stCondLst>
                                            <p:cond delay="1668"/>
                                          </p:stCondLst>
                                        </p:cTn>
                                        <p:tgtEl>
                                          <p:spTgt spid="3">
                                            <p:txEl>
                                              <p:pRg st="0" end="0"/>
                                            </p:txEl>
                                          </p:spTgt>
                                        </p:tgtEl>
                                      </p:cBhvr>
                                      <p:to x="100000" y="100000"/>
                                    </p:animScale>
                                    <p:animScale>
                                      <p:cBhvr>
                                        <p:cTn id="27" dur="26">
                                          <p:stCondLst>
                                            <p:cond delay="1808"/>
                                          </p:stCondLst>
                                        </p:cTn>
                                        <p:tgtEl>
                                          <p:spTgt spid="3">
                                            <p:txEl>
                                              <p:pRg st="0" end="0"/>
                                            </p:txEl>
                                          </p:spTgt>
                                        </p:tgtEl>
                                      </p:cBhvr>
                                      <p:to x="100000" y="95000"/>
                                    </p:animScale>
                                    <p:animScale>
                                      <p:cBhvr>
                                        <p:cTn id="2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p:cTn id="29"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4282EF1-42BF-4E14-B924-4F5A15903339}"/>
              </a:ext>
            </a:extLst>
          </p:cNvPr>
          <p:cNvSpPr>
            <a:spLocks noGrp="1"/>
          </p:cNvSpPr>
          <p:nvPr>
            <p:ph type="title"/>
          </p:nvPr>
        </p:nvSpPr>
        <p:spPr/>
        <p:txBody>
          <a:bodyPr/>
          <a:lstStyle/>
          <a:p>
            <a:pPr eaLnBrk="1" hangingPunct="1"/>
            <a:r>
              <a:rPr lang="ru-RU" altLang="ru-RU" b="1">
                <a:solidFill>
                  <a:srgbClr val="3333FF"/>
                </a:solidFill>
              </a:rPr>
              <a:t>В мире мудрых мыслей</a:t>
            </a:r>
          </a:p>
        </p:txBody>
      </p:sp>
      <p:sp>
        <p:nvSpPr>
          <p:cNvPr id="3" name="Содержимое 2">
            <a:extLst>
              <a:ext uri="{FF2B5EF4-FFF2-40B4-BE49-F238E27FC236}">
                <a16:creationId xmlns:a16="http://schemas.microsoft.com/office/drawing/2014/main" id="{77CD9E75-21F0-4AC8-BA5E-0EC48098A1B3}"/>
              </a:ext>
            </a:extLst>
          </p:cNvPr>
          <p:cNvSpPr>
            <a:spLocks noGrp="1"/>
          </p:cNvSpPr>
          <p:nvPr>
            <p:ph idx="1"/>
          </p:nvPr>
        </p:nvSpPr>
        <p:spPr/>
        <p:txBody>
          <a:bodyPr/>
          <a:lstStyle/>
          <a:p>
            <a:pPr eaLnBrk="1" hangingPunct="1">
              <a:defRPr/>
            </a:pPr>
            <a:r>
              <a:rPr lang="ru-RU" altLang="ru-RU" dirty="0">
                <a:solidFill>
                  <a:srgbClr val="008000"/>
                </a:solidFill>
              </a:rPr>
              <a:t>Преступник может иногда избежать наказания, но не страхом перед ним. </a:t>
            </a:r>
          </a:p>
          <a:p>
            <a:pPr marL="0" indent="0" eaLnBrk="1" hangingPunct="1">
              <a:buFont typeface="Arial" panose="020B0604020202020204" pitchFamily="34" charset="0"/>
              <a:buNone/>
              <a:defRPr/>
            </a:pPr>
            <a:r>
              <a:rPr lang="ru-RU" altLang="ru-RU" dirty="0">
                <a:solidFill>
                  <a:srgbClr val="3333CC"/>
                </a:solidFill>
              </a:rPr>
              <a:t>                                                      Сенека. </a:t>
            </a:r>
          </a:p>
          <a:p>
            <a:pPr eaLnBrk="1" hangingPunct="1">
              <a:defRPr/>
            </a:pPr>
            <a:r>
              <a:rPr lang="ru-RU" altLang="ru-RU" dirty="0">
                <a:solidFill>
                  <a:srgbClr val="008000"/>
                </a:solidFill>
              </a:rPr>
              <a:t>Тот, кто становится пресмыкающимся</a:t>
            </a:r>
            <a:r>
              <a:rPr lang="ru-RU" altLang="ru-RU" dirty="0">
                <a:solidFill>
                  <a:srgbClr val="FFFF00"/>
                </a:solidFill>
              </a:rPr>
              <a:t> </a:t>
            </a:r>
            <a:r>
              <a:rPr lang="ru-RU" altLang="ru-RU" dirty="0">
                <a:solidFill>
                  <a:srgbClr val="008000"/>
                </a:solidFill>
              </a:rPr>
              <a:t>червем, может ли затем жаловаться, что его раздавили?  </a:t>
            </a:r>
          </a:p>
          <a:p>
            <a:pPr marL="0" indent="0" eaLnBrk="1" hangingPunct="1">
              <a:buFont typeface="Arial" panose="020B0604020202020204" pitchFamily="34" charset="0"/>
              <a:buNone/>
              <a:defRPr/>
            </a:pPr>
            <a:r>
              <a:rPr lang="ru-RU" altLang="ru-RU" dirty="0">
                <a:solidFill>
                  <a:srgbClr val="3333FF"/>
                </a:solidFill>
              </a:rPr>
              <a:t>                                         </a:t>
            </a:r>
            <a:r>
              <a:rPr lang="ru-RU" altLang="ru-RU" dirty="0" err="1">
                <a:solidFill>
                  <a:srgbClr val="3333FF"/>
                </a:solidFill>
              </a:rPr>
              <a:t>Э.Кант</a:t>
            </a:r>
            <a:r>
              <a:rPr lang="ru-RU" altLang="ru-RU" dirty="0">
                <a:solidFill>
                  <a:srgbClr val="3333FF"/>
                </a:solidFill>
              </a:rPr>
              <a:t>.</a:t>
            </a:r>
          </a:p>
        </p:txBody>
      </p:sp>
      <p:pic>
        <p:nvPicPr>
          <p:cNvPr id="4" name="DJMosk-690.mp3">
            <a:hlinkClick r:id="" action="ppaction://media"/>
            <a:extLst>
              <a:ext uri="{FF2B5EF4-FFF2-40B4-BE49-F238E27FC236}">
                <a16:creationId xmlns:a16="http://schemas.microsoft.com/office/drawing/2014/main" id="{04B78E68-0AA0-415D-9282-F9452C64E58D}"/>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357188" y="6286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 descr="C:\Documents and Settings\user\Рабочий стол\Рисунки\Анимация\gif_анимация\разное\AG00218_.GIF">
            <a:extLst>
              <a:ext uri="{FF2B5EF4-FFF2-40B4-BE49-F238E27FC236}">
                <a16:creationId xmlns:a16="http://schemas.microsoft.com/office/drawing/2014/main" id="{49FD4885-0C86-44E8-86C7-742375429E4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85750" y="571500"/>
            <a:ext cx="1395413"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par>
                                <p:cTn id="10" presetID="1" presetClass="mediacall" presetSubtype="0" fill="hold" nodeType="withEffect">
                                  <p:stCondLst>
                                    <p:cond delay="0"/>
                                  </p:stCondLst>
                                  <p:childTnLst>
                                    <p:cmd type="call" cmd="playFrom(0.0)">
                                      <p:cBhvr>
                                        <p:cTn id="11" dur="180695" fill="hold"/>
                                        <p:tgtEl>
                                          <p:spTgt spid="4"/>
                                        </p:tgtEl>
                                      </p:cBhvr>
                                    </p:cmd>
                                  </p:childTnLst>
                                </p:cTn>
                              </p:par>
                              <p:par>
                                <p:cTn id="12" presetID="29" presetClass="entr" presetSubtype="0" fill="hold" grpId="0"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1" end="1"/>
                                            </p:txEl>
                                          </p:spTgt>
                                        </p:tgtEl>
                                      </p:cBhvr>
                                    </p:animEffect>
                                  </p:childTnLst>
                                </p:cTn>
                              </p:par>
                              <p:par>
                                <p:cTn id="22" presetID="29" presetClass="entr" presetSubtype="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
                                            <p:txEl>
                                              <p:pRg st="2" end="2"/>
                                            </p:txEl>
                                          </p:spTgt>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32"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2" grpId="0"/>
      <p:bldP spid="3" grpId="0" build="p"/>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407</TotalTime>
  <Words>659</Words>
  <Application>Microsoft Office PowerPoint</Application>
  <PresentationFormat>Экран (4:3)</PresentationFormat>
  <Paragraphs>46</Paragraphs>
  <Slides>15</Slides>
  <Notes>0</Notes>
  <HiddenSlides>0</HiddenSlides>
  <MMClips>16</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Презентация PowerPoint</vt:lpstr>
      <vt:lpstr>Административный проступок.</vt:lpstr>
      <vt:lpstr>Из кодекса  об административных правонарушениях.</vt:lpstr>
      <vt:lpstr>В мире мудрых мыслей. </vt:lpstr>
      <vt:lpstr>Юридическая ответственность</vt:lpstr>
      <vt:lpstr>Уголовная ответственность. </vt:lpstr>
      <vt:lpstr>С какого возраста наступает уголовная ответственность?</vt:lpstr>
      <vt:lpstr>В мире мудрых мыслей</vt:lpstr>
      <vt:lpstr>Что такое вина? </vt:lpstr>
      <vt:lpstr>Административное правонарушение или преступление???</vt:lpstr>
      <vt:lpstr>Когда же возникает вина?</vt:lpstr>
      <vt:lpstr>Неосторожные правонарушения</vt:lpstr>
      <vt:lpstr>В мире мудрых мыслей.</vt:lpstr>
      <vt:lpstr>Послесловие</vt:lpstr>
      <vt:lpstr>В мире мудрых мыслей</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Правонарушение.</dc:title>
  <dc:creator>user</dc:creator>
  <cp:lastModifiedBy>Неизвестный пользователь</cp:lastModifiedBy>
  <cp:revision>55</cp:revision>
  <dcterms:created xsi:type="dcterms:W3CDTF">2007-12-19T16:56:46Z</dcterms:created>
  <dcterms:modified xsi:type="dcterms:W3CDTF">2020-05-27T08:26:06Z</dcterms:modified>
</cp:coreProperties>
</file>