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28" r:id="rId1"/>
  </p:sldMasterIdLst>
  <p:notesMasterIdLst>
    <p:notesMasterId r:id="rId21"/>
  </p:notesMasterIdLst>
  <p:sldIdLst>
    <p:sldId id="258" r:id="rId2"/>
    <p:sldId id="286" r:id="rId3"/>
    <p:sldId id="256" r:id="rId4"/>
    <p:sldId id="259" r:id="rId5"/>
    <p:sldId id="280" r:id="rId6"/>
    <p:sldId id="278" r:id="rId7"/>
    <p:sldId id="276" r:id="rId8"/>
    <p:sldId id="279" r:id="rId9"/>
    <p:sldId id="277" r:id="rId10"/>
    <p:sldId id="265" r:id="rId11"/>
    <p:sldId id="260" r:id="rId12"/>
    <p:sldId id="261" r:id="rId13"/>
    <p:sldId id="281" r:id="rId14"/>
    <p:sldId id="272" r:id="rId15"/>
    <p:sldId id="270" r:id="rId16"/>
    <p:sldId id="283" r:id="rId17"/>
    <p:sldId id="263" r:id="rId18"/>
    <p:sldId id="275" r:id="rId19"/>
    <p:sldId id="284" r:id="rId20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58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78AA4D1D-513B-4838-95F5-88E2D6453B46}" type="datetimeFigureOut">
              <a:rPr lang="ru-RU"/>
              <a:pPr>
                <a:defRPr/>
              </a:pPr>
              <a:t>13.02.2018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BD57FDC9-237C-4AB7-9597-4CEE421F5D6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Равнобедренный треугольник 6"/>
          <p:cNvSpPr/>
          <p:nvPr/>
        </p:nvSpPr>
        <p:spPr>
          <a:xfrm rot="16200000">
            <a:off x="7553325" y="5254626"/>
            <a:ext cx="1893887" cy="1293812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540544" y="776288"/>
            <a:ext cx="8062912" cy="1470025"/>
          </a:xfrm>
        </p:spPr>
        <p:txBody>
          <a:bodyPr anchor="b"/>
          <a:lstStyle>
            <a:lvl1pPr algn="r">
              <a:defRPr sz="44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540544" y="2250280"/>
            <a:ext cx="8062912" cy="1752600"/>
          </a:xfrm>
        </p:spPr>
        <p:txBody>
          <a:bodyPr/>
          <a:lstStyle>
            <a:lvl1pPr marL="0" marR="36576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5" name="Дата 27"/>
          <p:cNvSpPr>
            <a:spLocks noGrp="1"/>
          </p:cNvSpPr>
          <p:nvPr>
            <p:ph type="dt" sz="half" idx="10"/>
          </p:nvPr>
        </p:nvSpPr>
        <p:spPr>
          <a:xfrm>
            <a:off x="1371600" y="6011863"/>
            <a:ext cx="5791200" cy="365125"/>
          </a:xfrm>
        </p:spPr>
        <p:txBody>
          <a:bodyPr tIns="0" bIns="0" anchor="t"/>
          <a:lstStyle>
            <a:lvl1pPr algn="r">
              <a:defRPr sz="1000" smtClean="0"/>
            </a:lvl1pPr>
          </a:lstStyle>
          <a:p>
            <a:pPr>
              <a:defRPr/>
            </a:pPr>
            <a:fld id="{B77E6699-9ABB-4C9D-8143-6C5DE204F91A}" type="datetimeFigureOut">
              <a:rPr lang="ru-RU"/>
              <a:pPr>
                <a:defRPr/>
              </a:pPr>
              <a:t>13.02.2018</a:t>
            </a:fld>
            <a:endParaRPr lang="ru-RU"/>
          </a:p>
        </p:txBody>
      </p:sp>
      <p:sp>
        <p:nvSpPr>
          <p:cNvPr id="6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1371600" y="5649913"/>
            <a:ext cx="5791200" cy="365125"/>
          </a:xfrm>
        </p:spPr>
        <p:txBody>
          <a:bodyPr tIns="0" bIns="0"/>
          <a:lstStyle>
            <a:lvl1pPr algn="r">
              <a:defRPr sz="11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391525" y="5753100"/>
            <a:ext cx="503238" cy="365125"/>
          </a:xfrm>
        </p:spPr>
        <p:txBody>
          <a:bodyPr anchor="ctr"/>
          <a:lstStyle>
            <a:lvl1pPr algn="ctr">
              <a:defRPr sz="1300" smtClean="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2F30DEA5-ABCD-408E-B9FF-78101DC02A9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rand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947847-07EF-4DB9-8E1E-EE1B608C8F4D}" type="datetimeFigureOut">
              <a:rPr lang="ru-RU"/>
              <a:pPr>
                <a:defRPr/>
              </a:pPr>
              <a:t>13.02.2018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ABBD2E-7705-4640-B5CA-FCEC406EFF5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rand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381000"/>
            <a:ext cx="1905000" cy="54864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248400" cy="54864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33B535-1E27-492F-A8D6-5663C7F1B487}" type="datetimeFigureOut">
              <a:rPr lang="ru-RU"/>
              <a:pPr>
                <a:defRPr/>
              </a:pPr>
              <a:t>13.02.2018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1F4E7E-D12B-451F-A73F-0F88178D082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random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882808"/>
            <a:ext cx="8229600" cy="4572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91075" y="6480175"/>
            <a:ext cx="2133600" cy="3016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EC3AC0-E76E-446A-A881-C10045BF9E7C}" type="datetimeFigureOut">
              <a:rPr lang="ru-RU"/>
              <a:pPr>
                <a:defRPr/>
              </a:pPr>
              <a:t>13.02.2018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481763"/>
            <a:ext cx="4259263" cy="300037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B6519F-5051-4502-8922-BA481F436F1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rand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ый треугольник 8"/>
          <p:cNvSpPr/>
          <p:nvPr/>
        </p:nvSpPr>
        <p:spPr>
          <a:xfrm flipV="1">
            <a:off x="6350" y="6350"/>
            <a:ext cx="9131300" cy="6837363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Равнобедренный треугольник 7"/>
          <p:cNvSpPr/>
          <p:nvPr/>
        </p:nvSpPr>
        <p:spPr>
          <a:xfrm rot="5400000" flipV="1">
            <a:off x="7553325" y="309563"/>
            <a:ext cx="1893888" cy="1293812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cxnSp>
        <p:nvCxnSpPr>
          <p:cNvPr id="6" name="Прямая соединительная линия 10"/>
          <p:cNvCxnSpPr/>
          <p:nvPr/>
        </p:nvCxnSpPr>
        <p:spPr>
          <a:xfrm rot="10800000">
            <a:off x="6469063" y="9525"/>
            <a:ext cx="2673350" cy="1900238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9"/>
          <p:cNvCxnSpPr/>
          <p:nvPr/>
        </p:nvCxnSpPr>
        <p:spPr>
          <a:xfrm flipV="1">
            <a:off x="0" y="6350"/>
            <a:ext cx="9137650" cy="6845300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271464"/>
            <a:ext cx="7239000" cy="1362075"/>
          </a:xfrm>
        </p:spPr>
        <p:txBody>
          <a:bodyPr/>
          <a:lstStyle>
            <a:lvl1pPr marL="0" algn="l">
              <a:buNone/>
              <a:defRPr sz="3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1633536"/>
            <a:ext cx="3886200" cy="2286000"/>
          </a:xfrm>
        </p:spPr>
        <p:txBody>
          <a:bodyPr/>
          <a:lstStyle>
            <a:lvl1pPr marL="54864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Дата 3"/>
          <p:cNvSpPr>
            <a:spLocks noGrp="1"/>
          </p:cNvSpPr>
          <p:nvPr>
            <p:ph type="dt" sz="half" idx="10"/>
          </p:nvPr>
        </p:nvSpPr>
        <p:spPr>
          <a:xfrm>
            <a:off x="6956425" y="6477000"/>
            <a:ext cx="2133600" cy="3048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40E717-82ED-4134-BDD1-2F12020C1978}" type="datetimeFigureOut">
              <a:rPr lang="ru-RU"/>
              <a:pPr>
                <a:defRPr/>
              </a:pPr>
              <a:t>13.02.2018</a:t>
            </a:fld>
            <a:endParaRPr lang="ru-RU"/>
          </a:p>
        </p:txBody>
      </p:sp>
      <p:sp>
        <p:nvSpPr>
          <p:cNvPr id="9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619375" y="6481763"/>
            <a:ext cx="4260850" cy="300037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450263" y="809625"/>
            <a:ext cx="503237" cy="300038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2824AB-B17D-4BED-A8FA-93164666057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rand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AD62EA-B53E-4917-927A-C51041F4F045}" type="datetimeFigureOut">
              <a:rPr lang="ru-RU"/>
              <a:pPr>
                <a:defRPr/>
              </a:pPr>
              <a:t>13.02.2018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90EA0A-90A0-4066-9448-CD415532E06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rand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8198" y="290732"/>
            <a:ext cx="1066800" cy="6153912"/>
          </a:xfrm>
        </p:spPr>
        <p:txBody>
          <a:bodyPr vert="vert270" anchor="b"/>
          <a:lstStyle>
            <a:lvl1pPr marL="0" algn="ctr">
              <a:defRPr sz="3300" b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65006" y="290732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1365006" y="3427124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2022230" y="290732"/>
            <a:ext cx="6858000" cy="301752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2022230" y="3427124"/>
            <a:ext cx="6858000" cy="30175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4791075" y="6481763"/>
            <a:ext cx="2130425" cy="3016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9615B3-9CDE-4884-8D39-30F415BA9CD7}" type="datetimeFigureOut">
              <a:rPr lang="ru-RU"/>
              <a:pPr>
                <a:defRPr/>
              </a:pPr>
              <a:t>13.02.2018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457200" y="6481763"/>
            <a:ext cx="4260850" cy="3016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7589838" y="6483350"/>
            <a:ext cx="503237" cy="301625"/>
          </a:xfrm>
        </p:spPr>
        <p:txBody>
          <a:bodyPr/>
          <a:lstStyle>
            <a:lvl1pPr algn="ctr">
              <a:defRPr smtClean="0"/>
            </a:lvl1pPr>
          </a:lstStyle>
          <a:p>
            <a:pPr>
              <a:defRPr/>
            </a:pPr>
            <a:fld id="{135FF28F-7CC1-438F-8498-F1BCDFFDEAE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rand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B3D8FD-3435-43EA-81DE-E9BF7EA07BC3}" type="datetimeFigureOut">
              <a:rPr lang="ru-RU"/>
              <a:pPr>
                <a:defRPr/>
              </a:pPr>
              <a:t>13.02.2018</a:t>
            </a:fld>
            <a:endParaRPr lang="ru-RU"/>
          </a:p>
        </p:txBody>
      </p:sp>
      <p:sp>
        <p:nvSpPr>
          <p:cNvPr id="4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FC0FE3-2AE3-4125-8F42-3FB9F72545A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rand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C6EE90-5AE6-411F-B77D-32D727EDB3AA}" type="datetimeFigureOut">
              <a:rPr lang="ru-RU"/>
              <a:pPr>
                <a:defRPr/>
              </a:pPr>
              <a:t>13.02.2018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FA98ED-F2A4-479B-8D0E-0C9417AD6B8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random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456" y="367664"/>
            <a:ext cx="914400" cy="5943600"/>
          </a:xfrm>
        </p:spPr>
        <p:txBody>
          <a:bodyPr vert="vert270" anchor="b"/>
          <a:lstStyle>
            <a:lvl1pPr marL="0" marR="18288" algn="r">
              <a:spcBef>
                <a:spcPts val="0"/>
              </a:spcBef>
              <a:buNone/>
              <a:defRPr sz="2900" b="0" cap="all" baseline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1135856" y="367664"/>
            <a:ext cx="2438400" cy="5943600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651250" y="320040"/>
            <a:ext cx="5276088" cy="5989320"/>
          </a:xfrm>
        </p:spPr>
        <p:txBody>
          <a:bodyPr/>
          <a:lstStyle>
            <a:lvl1pPr>
              <a:spcBef>
                <a:spcPts val="0"/>
              </a:spcBef>
              <a:defRPr sz="30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278563" y="6556375"/>
            <a:ext cx="2133600" cy="301625"/>
          </a:xfrm>
        </p:spPr>
        <p:txBody>
          <a:bodyPr/>
          <a:lstStyle>
            <a:lvl1pPr>
              <a:defRPr sz="900" smtClean="0"/>
            </a:lvl1pPr>
          </a:lstStyle>
          <a:p>
            <a:pPr>
              <a:defRPr/>
            </a:pPr>
            <a:fld id="{15E656C7-D213-4C87-9EDF-84C7E4B2AE0C}" type="datetimeFigureOut">
              <a:rPr lang="ru-RU"/>
              <a:pPr>
                <a:defRPr/>
              </a:pPr>
              <a:t>13.02.2018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1135063" y="6556375"/>
            <a:ext cx="5143500" cy="301625"/>
          </a:xfrm>
        </p:spPr>
        <p:txBody>
          <a:bodyPr/>
          <a:lstStyle>
            <a:lvl1pPr>
              <a:defRPr sz="9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410575" y="6556375"/>
            <a:ext cx="503238" cy="301625"/>
          </a:xfrm>
        </p:spPr>
        <p:txBody>
          <a:bodyPr/>
          <a:lstStyle>
            <a:lvl1pPr>
              <a:defRPr sz="900" smtClean="0"/>
            </a:lvl1pPr>
          </a:lstStyle>
          <a:p>
            <a:pPr>
              <a:defRPr/>
            </a:pPr>
            <a:fld id="{3ECBE787-59F2-4171-B12E-B195B75F0E3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rand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456" y="150896"/>
            <a:ext cx="914400" cy="6400800"/>
          </a:xfrm>
        </p:spPr>
        <p:txBody>
          <a:bodyPr vert="vert270" anchor="b"/>
          <a:lstStyle>
            <a:lvl1pPr marL="0" algn="l">
              <a:buNone/>
              <a:defRPr sz="3000" b="0" cap="all" baseline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138237" y="373966"/>
            <a:ext cx="7333488" cy="5486400"/>
          </a:xfrm>
          <a:solidFill>
            <a:schemeClr val="bg2">
              <a:shade val="50000"/>
            </a:schemeClr>
          </a:solidFill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3000" y="5867400"/>
            <a:ext cx="7333488" cy="685800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108700" y="6556375"/>
            <a:ext cx="2101850" cy="301625"/>
          </a:xfrm>
        </p:spPr>
        <p:txBody>
          <a:bodyPr/>
          <a:lstStyle>
            <a:lvl1pPr>
              <a:defRPr sz="900" smtClean="0"/>
            </a:lvl1pPr>
          </a:lstStyle>
          <a:p>
            <a:pPr>
              <a:defRPr/>
            </a:pPr>
            <a:fld id="{F2CE578C-2FD6-4EFE-9798-0B88F817B57D}" type="datetimeFigureOut">
              <a:rPr lang="ru-RU"/>
              <a:pPr>
                <a:defRPr/>
              </a:pPr>
              <a:t>13.02.2018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1169988" y="6557963"/>
            <a:ext cx="4948237" cy="301625"/>
          </a:xfrm>
        </p:spPr>
        <p:txBody>
          <a:bodyPr/>
          <a:lstStyle>
            <a:lvl1pPr>
              <a:defRPr sz="9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16900" y="6556375"/>
            <a:ext cx="366713" cy="301625"/>
          </a:xfrm>
        </p:spPr>
        <p:txBody>
          <a:bodyPr/>
          <a:lstStyle>
            <a:lvl1pPr algn="ctr">
              <a:defRPr sz="900" smtClean="0"/>
            </a:lvl1pPr>
          </a:lstStyle>
          <a:p>
            <a:pPr>
              <a:defRPr/>
            </a:pPr>
            <a:fld id="{E5608081-25E9-4466-92D9-46EAEED971D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rand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ый треугольник 10"/>
          <p:cNvSpPr/>
          <p:nvPr/>
        </p:nvSpPr>
        <p:spPr>
          <a:xfrm>
            <a:off x="6350" y="14288"/>
            <a:ext cx="9131300" cy="6837362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0" y="6350"/>
            <a:ext cx="9137650" cy="6845300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rot="10800000" flipV="1">
            <a:off x="6469063" y="4948238"/>
            <a:ext cx="2673350" cy="1900237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68288"/>
            <a:ext cx="8229600" cy="1398587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30" name="Текст 12"/>
          <p:cNvSpPr>
            <a:spLocks noGrp="1"/>
          </p:cNvSpPr>
          <p:nvPr>
            <p:ph type="body" idx="1"/>
          </p:nvPr>
        </p:nvSpPr>
        <p:spPr bwMode="auto">
          <a:xfrm>
            <a:off x="457200" y="1882775"/>
            <a:ext cx="822960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791075" y="6481763"/>
            <a:ext cx="2133600" cy="301625"/>
          </a:xfrm>
          <a:prstGeom prst="rect">
            <a:avLst/>
          </a:prstGeom>
        </p:spPr>
        <p:txBody>
          <a:bodyPr vert="horz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 b="0" smtClean="0">
                <a:solidFill>
                  <a:schemeClr val="tx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B652597E-13C6-4B54-A20C-F26332899221}" type="datetimeFigureOut">
              <a:rPr lang="ru-RU"/>
              <a:pPr>
                <a:defRPr/>
              </a:pPr>
              <a:t>13.02.2018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457200" y="6481763"/>
            <a:ext cx="4259263" cy="301625"/>
          </a:xfrm>
          <a:prstGeom prst="rect">
            <a:avLst/>
          </a:prstGeom>
        </p:spPr>
        <p:txBody>
          <a:bodyPr vert="horz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>
                <a:solidFill>
                  <a:schemeClr val="tx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589838" y="6481763"/>
            <a:ext cx="503237" cy="301625"/>
          </a:xfrm>
          <a:prstGeom prst="rect">
            <a:avLst/>
          </a:prstGeom>
        </p:spPr>
        <p:txBody>
          <a:bodyPr vert="horz" anchor="b"/>
          <a:lstStyle>
            <a:lvl1pPr algn="ct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 smtClean="0">
                <a:solidFill>
                  <a:schemeClr val="tx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D3153A97-DA7A-41DC-B07C-222B8E144FD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840" r:id="rId1"/>
    <p:sldLayoutId id="2147483841" r:id="rId2"/>
    <p:sldLayoutId id="2147483842" r:id="rId3"/>
    <p:sldLayoutId id="2147483843" r:id="rId4"/>
    <p:sldLayoutId id="2147483844" r:id="rId5"/>
    <p:sldLayoutId id="2147483836" r:id="rId6"/>
    <p:sldLayoutId id="2147483837" r:id="rId7"/>
    <p:sldLayoutId id="2147483845" r:id="rId8"/>
    <p:sldLayoutId id="2147483846" r:id="rId9"/>
    <p:sldLayoutId id="2147483838" r:id="rId10"/>
    <p:sldLayoutId id="2147483839" r:id="rId11"/>
  </p:sldLayoutIdLst>
  <p:transition>
    <p:random/>
  </p:transition>
  <p:txStyles>
    <p:titleStyle>
      <a:lvl1pPr marL="484188" algn="l" rtl="0" fontAlgn="base">
        <a:spcBef>
          <a:spcPct val="0"/>
        </a:spcBef>
        <a:spcAft>
          <a:spcPct val="0"/>
        </a:spcAft>
        <a:defRPr sz="4200" kern="1200">
          <a:ln w="6350">
            <a:solidFill>
              <a:schemeClr val="accent1">
                <a:shade val="43000"/>
              </a:schemeClr>
            </a:solidFill>
          </a:ln>
          <a:solidFill>
            <a:srgbClr val="FF5C9C"/>
          </a:solidFill>
          <a:effectLst>
            <a:outerShdw blurRad="26000" dist="26000" dir="145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  <a:lvl2pPr marL="484188" algn="l" rtl="0" fontAlgn="base">
        <a:spcBef>
          <a:spcPct val="0"/>
        </a:spcBef>
        <a:spcAft>
          <a:spcPct val="0"/>
        </a:spcAft>
        <a:defRPr sz="4200">
          <a:solidFill>
            <a:srgbClr val="FF5C9C"/>
          </a:solidFill>
          <a:latin typeface="Century Gothic" pitchFamily="34" charset="0"/>
        </a:defRPr>
      </a:lvl2pPr>
      <a:lvl3pPr marL="484188" algn="l" rtl="0" fontAlgn="base">
        <a:spcBef>
          <a:spcPct val="0"/>
        </a:spcBef>
        <a:spcAft>
          <a:spcPct val="0"/>
        </a:spcAft>
        <a:defRPr sz="4200">
          <a:solidFill>
            <a:srgbClr val="FF5C9C"/>
          </a:solidFill>
          <a:latin typeface="Century Gothic" pitchFamily="34" charset="0"/>
        </a:defRPr>
      </a:lvl3pPr>
      <a:lvl4pPr marL="484188" algn="l" rtl="0" fontAlgn="base">
        <a:spcBef>
          <a:spcPct val="0"/>
        </a:spcBef>
        <a:spcAft>
          <a:spcPct val="0"/>
        </a:spcAft>
        <a:defRPr sz="4200">
          <a:solidFill>
            <a:srgbClr val="FF5C9C"/>
          </a:solidFill>
          <a:latin typeface="Century Gothic" pitchFamily="34" charset="0"/>
        </a:defRPr>
      </a:lvl4pPr>
      <a:lvl5pPr marL="484188" algn="l" rtl="0" fontAlgn="base">
        <a:spcBef>
          <a:spcPct val="0"/>
        </a:spcBef>
        <a:spcAft>
          <a:spcPct val="0"/>
        </a:spcAft>
        <a:defRPr sz="4200">
          <a:solidFill>
            <a:srgbClr val="FF5C9C"/>
          </a:solidFill>
          <a:latin typeface="Century Gothic" pitchFamily="34" charset="0"/>
        </a:defRPr>
      </a:lvl5pPr>
      <a:lvl6pPr marL="941388" algn="l" rtl="0" fontAlgn="base">
        <a:spcBef>
          <a:spcPct val="0"/>
        </a:spcBef>
        <a:spcAft>
          <a:spcPct val="0"/>
        </a:spcAft>
        <a:defRPr sz="4200">
          <a:solidFill>
            <a:srgbClr val="FF5C9C"/>
          </a:solidFill>
          <a:latin typeface="Century Gothic" pitchFamily="34" charset="0"/>
        </a:defRPr>
      </a:lvl6pPr>
      <a:lvl7pPr marL="1398588" algn="l" rtl="0" fontAlgn="base">
        <a:spcBef>
          <a:spcPct val="0"/>
        </a:spcBef>
        <a:spcAft>
          <a:spcPct val="0"/>
        </a:spcAft>
        <a:defRPr sz="4200">
          <a:solidFill>
            <a:srgbClr val="FF5C9C"/>
          </a:solidFill>
          <a:latin typeface="Century Gothic" pitchFamily="34" charset="0"/>
        </a:defRPr>
      </a:lvl7pPr>
      <a:lvl8pPr marL="1855788" algn="l" rtl="0" fontAlgn="base">
        <a:spcBef>
          <a:spcPct val="0"/>
        </a:spcBef>
        <a:spcAft>
          <a:spcPct val="0"/>
        </a:spcAft>
        <a:defRPr sz="4200">
          <a:solidFill>
            <a:srgbClr val="FF5C9C"/>
          </a:solidFill>
          <a:latin typeface="Century Gothic" pitchFamily="34" charset="0"/>
        </a:defRPr>
      </a:lvl8pPr>
      <a:lvl9pPr marL="2312988" algn="l" rtl="0" fontAlgn="base">
        <a:spcBef>
          <a:spcPct val="0"/>
        </a:spcBef>
        <a:spcAft>
          <a:spcPct val="0"/>
        </a:spcAft>
        <a:defRPr sz="4200">
          <a:solidFill>
            <a:srgbClr val="FF5C9C"/>
          </a:solidFill>
          <a:latin typeface="Century Gothic" pitchFamily="34" charset="0"/>
        </a:defRPr>
      </a:lvl9pPr>
    </p:titleStyle>
    <p:bodyStyle>
      <a:lvl1pPr marL="447675" indent="-382588" algn="l" rtl="0" fontAlgn="base">
        <a:spcBef>
          <a:spcPct val="20000"/>
        </a:spcBef>
        <a:spcAft>
          <a:spcPct val="0"/>
        </a:spcAft>
        <a:buClr>
          <a:schemeClr val="accent1"/>
        </a:buClr>
        <a:buSzPct val="80000"/>
        <a:buFont typeface="Wingdings 2" pitchFamily="18" charset="2"/>
        <a:buChar char=""/>
        <a:defRPr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325" indent="-285750" algn="l" rtl="0" fontAlgn="base">
        <a:spcBef>
          <a:spcPct val="20000"/>
        </a:spcBef>
        <a:spcAft>
          <a:spcPct val="0"/>
        </a:spcAft>
        <a:buClr>
          <a:schemeClr val="accent1"/>
        </a:buClr>
        <a:buSzPct val="95000"/>
        <a:buFont typeface="Verdana" pitchFamily="34" charset="0"/>
        <a:buChar char="›"/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49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 2" pitchFamily="18" charset="2"/>
        <a:buChar char="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0955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09550" algn="l" rtl="0" fontAlgn="base">
        <a:spcBef>
          <a:spcPct val="20000"/>
        </a:spcBef>
        <a:spcAft>
          <a:spcPct val="0"/>
        </a:spcAft>
        <a:buClr>
          <a:srgbClr val="FF90B2"/>
        </a:buClr>
        <a:buFont typeface="Wingdings 2" pitchFamily="18" charset="2"/>
        <a:buChar char=""/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832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slideLayout" Target="../slideLayouts/slideLayout7.xml"/><Relationship Id="rId1" Type="http://schemas.openxmlformats.org/officeDocument/2006/relationships/audio" Target="file:///H:\&#1052;&#1086;&#1083;&#1086;&#1076;&#1072;&#1103;%20&#1075;&#1074;&#1072;&#1088;&#1076;&#1080;&#1103;\mark_bernes_-_zhuravli.mp3" TargetMode="External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500166" y="142852"/>
            <a:ext cx="5987152" cy="1323439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  <a:cs typeface="+mn-cs"/>
              </a:rPr>
              <a:t>Роман А.Фадеева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  <a:cs typeface="+mn-cs"/>
              </a:rPr>
              <a:t>«Молодая гвардия»</a:t>
            </a:r>
          </a:p>
        </p:txBody>
      </p:sp>
      <p:pic>
        <p:nvPicPr>
          <p:cNvPr id="7" name="Рисунок 6" descr="20111218_fadieiev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411396">
            <a:off x="484188" y="1646238"/>
            <a:ext cx="2857500" cy="47244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Рисунок 7" descr="Молод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397515">
            <a:off x="3813175" y="1924050"/>
            <a:ext cx="5108575" cy="41402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Рисунок 8" descr="фадеев.jpg"/>
          <p:cNvPicPr>
            <a:picLocks noChangeAspect="1"/>
          </p:cNvPicPr>
          <p:nvPr/>
        </p:nvPicPr>
        <p:blipFill>
          <a:blip r:embed="rId4"/>
          <a:srcRect l="27397" r="27397"/>
          <a:stretch>
            <a:fillRect/>
          </a:stretch>
        </p:blipFill>
        <p:spPr>
          <a:xfrm>
            <a:off x="2571750" y="1571625"/>
            <a:ext cx="3143250" cy="46672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письмо.jpg"/>
          <p:cNvPicPr>
            <a:picLocks noChangeAspect="1"/>
          </p:cNvPicPr>
          <p:nvPr/>
        </p:nvPicPr>
        <p:blipFill>
          <a:blip r:embed="rId2"/>
          <a:srcRect l="1250" t="1183" r="2187" b="2662"/>
          <a:stretch>
            <a:fillRect/>
          </a:stretch>
        </p:blipFill>
        <p:spPr>
          <a:xfrm rot="21114606">
            <a:off x="316227" y="588813"/>
            <a:ext cx="8020331" cy="506137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Прямоугольник 3"/>
          <p:cNvSpPr/>
          <p:nvPr/>
        </p:nvSpPr>
        <p:spPr>
          <a:xfrm rot="21181032">
            <a:off x="4404666" y="1592471"/>
            <a:ext cx="3472425" cy="1754326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spc="50" dirty="0" smtClean="0">
                <a:ln w="11430">
                  <a:solidFill>
                    <a:schemeClr val="bg1"/>
                  </a:solidFill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Monotype Corsiva" pitchFamily="66" charset="0"/>
                <a:cs typeface="+mn-cs"/>
              </a:rPr>
              <a:t>Мама Олега</a:t>
            </a:r>
            <a:endParaRPr lang="ru-RU" sz="5400" b="1" spc="50" dirty="0">
              <a:ln w="11430">
                <a:solidFill>
                  <a:schemeClr val="bg1"/>
                </a:solidFill>
              </a:ln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Monotype Corsiva" pitchFamily="66" charset="0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spc="50" dirty="0" smtClean="0">
                <a:ln w="11430">
                  <a:solidFill>
                    <a:schemeClr val="bg1"/>
                  </a:solidFill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Monotype Corsiva" pitchFamily="66" charset="0"/>
                <a:cs typeface="+mn-cs"/>
              </a:rPr>
              <a:t>Кошевого</a:t>
            </a:r>
            <a:endParaRPr lang="ru-RU" sz="4800" b="1" spc="50" dirty="0">
              <a:ln w="11430">
                <a:solidFill>
                  <a:schemeClr val="bg1"/>
                </a:solidFill>
              </a:ln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Monotype Corsiva" pitchFamily="66" charset="0"/>
              <a:cs typeface="+mn-cs"/>
            </a:endParaRPr>
          </a:p>
        </p:txBody>
      </p:sp>
      <p:pic>
        <p:nvPicPr>
          <p:cNvPr id="2050" name="Picture 2" descr="C:\Documents and Settings\User\Рабочий стол\Выступление\original (3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21162911">
            <a:off x="1014987" y="983547"/>
            <a:ext cx="3190876" cy="4786314"/>
          </a:xfrm>
          <a:prstGeom prst="rect">
            <a:avLst/>
          </a:prstGeom>
          <a:noFill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1367265608_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282" y="142852"/>
            <a:ext cx="6953250" cy="46672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" name="Рисунок 1" descr="все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29124" y="214290"/>
            <a:ext cx="4424387" cy="370758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 descr="1367265598_16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4282" y="2500306"/>
            <a:ext cx="6262707" cy="420373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1367265635_13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57422" y="1928802"/>
            <a:ext cx="6953250" cy="46672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367265646_1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282" y="142852"/>
            <a:ext cx="6953250" cy="46672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 descr="1367265560_32.jpg"/>
          <p:cNvPicPr>
            <a:picLocks noChangeAspect="1"/>
          </p:cNvPicPr>
          <p:nvPr/>
        </p:nvPicPr>
        <p:blipFill>
          <a:blip r:embed="rId3"/>
          <a:srcRect l="5479" r="5137"/>
          <a:stretch>
            <a:fillRect/>
          </a:stretch>
        </p:blipFill>
        <p:spPr>
          <a:xfrm>
            <a:off x="2285984" y="1785926"/>
            <a:ext cx="6215106" cy="46672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письмо.jpg"/>
          <p:cNvPicPr>
            <a:picLocks noChangeAspect="1"/>
          </p:cNvPicPr>
          <p:nvPr/>
        </p:nvPicPr>
        <p:blipFill>
          <a:blip r:embed="rId2"/>
          <a:srcRect l="1250" t="1183" r="2187" b="2662"/>
          <a:stretch>
            <a:fillRect/>
          </a:stretch>
        </p:blipFill>
        <p:spPr>
          <a:xfrm rot="21114606">
            <a:off x="322577" y="545950"/>
            <a:ext cx="8020331" cy="506137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Прямоугольник 4"/>
          <p:cNvSpPr>
            <a:spLocks noChangeArrowheads="1"/>
          </p:cNvSpPr>
          <p:nvPr/>
        </p:nvSpPr>
        <p:spPr bwMode="auto">
          <a:xfrm rot="-459497">
            <a:off x="1049338" y="1192243"/>
            <a:ext cx="3357562" cy="4524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 i="1" dirty="0" smtClean="0">
                <a:solidFill>
                  <a:schemeClr val="bg1"/>
                </a:solidFill>
                <a:latin typeface="Monotype Corsiva" pitchFamily="66" charset="0"/>
              </a:rPr>
              <a:t>«</a:t>
            </a:r>
            <a:r>
              <a:rPr lang="ru-RU" sz="2400" dirty="0" smtClean="0">
                <a:solidFill>
                  <a:schemeClr val="bg1"/>
                </a:solidFill>
                <a:latin typeface="Monotype Corsiva" pitchFamily="66" charset="0"/>
              </a:rPr>
              <a:t>С запрокинутым бледным лицом и волочащими по полу косами </a:t>
            </a:r>
            <a:r>
              <a:rPr lang="ru-RU" sz="2400" dirty="0" err="1" smtClean="0">
                <a:solidFill>
                  <a:schemeClr val="bg1"/>
                </a:solidFill>
                <a:latin typeface="Monotype Corsiva" pitchFamily="66" charset="0"/>
              </a:rPr>
              <a:t>Улю</a:t>
            </a:r>
            <a:r>
              <a:rPr lang="ru-RU" sz="2400" dirty="0" smtClean="0">
                <a:solidFill>
                  <a:schemeClr val="bg1"/>
                </a:solidFill>
                <a:latin typeface="Monotype Corsiva" pitchFamily="66" charset="0"/>
              </a:rPr>
              <a:t> швырнули к  стене. Она застонала, и попросила Лилю Иванихину поднять кофточку, очень жгло. Лиля в ужасе отпрянула и заплакала: на спине </a:t>
            </a:r>
            <a:r>
              <a:rPr lang="ru-RU" sz="2400" dirty="0" err="1" smtClean="0">
                <a:solidFill>
                  <a:schemeClr val="bg1"/>
                </a:solidFill>
                <a:latin typeface="Monotype Corsiva" pitchFamily="66" charset="0"/>
              </a:rPr>
              <a:t>Ули</a:t>
            </a:r>
            <a:r>
              <a:rPr lang="ru-RU" sz="2400" dirty="0" smtClean="0">
                <a:solidFill>
                  <a:schemeClr val="bg1"/>
                </a:solidFill>
                <a:latin typeface="Monotype Corsiva" pitchFamily="66" charset="0"/>
              </a:rPr>
              <a:t> горела пятиконечная звезда».</a:t>
            </a:r>
          </a:p>
          <a:p>
            <a:pPr algn="ctr"/>
            <a:r>
              <a:rPr lang="ru-RU" sz="2400" i="1" dirty="0" smtClean="0">
                <a:solidFill>
                  <a:schemeClr val="bg1"/>
                </a:solidFill>
                <a:latin typeface="Monotype Corsiva" pitchFamily="66" charset="0"/>
              </a:rPr>
              <a:t>. </a:t>
            </a:r>
            <a:endParaRPr lang="ru-RU" sz="2400" dirty="0">
              <a:solidFill>
                <a:schemeClr val="bg1"/>
              </a:solidFill>
              <a:latin typeface="Monotype Corsiva" pitchFamily="66" charset="0"/>
            </a:endParaRPr>
          </a:p>
        </p:txBody>
      </p:sp>
      <p:pic>
        <p:nvPicPr>
          <p:cNvPr id="7" name="Picture 4" descr="Ульяна Громова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>
          <a:xfrm rot="21142340">
            <a:off x="4865430" y="851232"/>
            <a:ext cx="2674711" cy="3937541"/>
          </a:xfrm>
          <a:prstGeom prst="rect">
            <a:avLst/>
          </a:prstGeom>
          <a:noFill/>
          <a:ln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письмо.jpg"/>
          <p:cNvPicPr>
            <a:picLocks noChangeAspect="1"/>
          </p:cNvPicPr>
          <p:nvPr/>
        </p:nvPicPr>
        <p:blipFill>
          <a:blip r:embed="rId2"/>
          <a:srcRect l="1250" t="1183" r="2187" b="2662"/>
          <a:stretch>
            <a:fillRect/>
          </a:stretch>
        </p:blipFill>
        <p:spPr>
          <a:xfrm rot="21114606">
            <a:off x="316227" y="588813"/>
            <a:ext cx="8020331" cy="506137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Прямоугольник 4"/>
          <p:cNvSpPr>
            <a:spLocks noChangeArrowheads="1"/>
          </p:cNvSpPr>
          <p:nvPr/>
        </p:nvSpPr>
        <p:spPr bwMode="auto">
          <a:xfrm rot="-459497">
            <a:off x="1044575" y="1378496"/>
            <a:ext cx="3357563" cy="41549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 i="1" dirty="0">
                <a:solidFill>
                  <a:schemeClr val="bg1"/>
                </a:solidFill>
                <a:latin typeface="Monotype Corsiva" pitchFamily="66" charset="0"/>
              </a:rPr>
              <a:t> </a:t>
            </a:r>
            <a:r>
              <a:rPr lang="ru-RU" sz="2400" i="1" dirty="0">
                <a:solidFill>
                  <a:schemeClr val="bg1"/>
                </a:solidFill>
                <a:latin typeface="Monotype Corsiva" pitchFamily="66" charset="0"/>
              </a:rPr>
              <a:t>«Мой сын, которому не было ещё и семнадцати лет, лежал передо мной седой. Волосы на висках были белые-белые, как будто посыпанные мелом. Немцы выкололи Олегу левый глаз, пулей разбили затылок и выжгли железом на груди номер комсомольского билета». </a:t>
            </a:r>
            <a:endParaRPr lang="ru-RU" sz="2400" dirty="0">
              <a:solidFill>
                <a:schemeClr val="bg1"/>
              </a:solidFill>
              <a:latin typeface="Monotype Corsiva" pitchFamily="66" charset="0"/>
            </a:endParaRPr>
          </a:p>
        </p:txBody>
      </p:sp>
      <p:pic>
        <p:nvPicPr>
          <p:cNvPr id="7" name="Рисунок 6" descr="кошевой и мама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139766">
            <a:off x="4580129" y="1495943"/>
            <a:ext cx="3178644" cy="26193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письмо.jpg"/>
          <p:cNvPicPr>
            <a:picLocks noChangeAspect="1"/>
          </p:cNvPicPr>
          <p:nvPr/>
        </p:nvPicPr>
        <p:blipFill>
          <a:blip r:embed="rId2"/>
          <a:srcRect l="1250" t="1183" r="2187" b="2662"/>
          <a:stretch>
            <a:fillRect/>
          </a:stretch>
        </p:blipFill>
        <p:spPr>
          <a:xfrm rot="21114606">
            <a:off x="322577" y="545950"/>
            <a:ext cx="8020331" cy="506137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Прямоугольник 4"/>
          <p:cNvSpPr>
            <a:spLocks noChangeArrowheads="1"/>
          </p:cNvSpPr>
          <p:nvPr/>
        </p:nvSpPr>
        <p:spPr bwMode="auto">
          <a:xfrm rot="-459497">
            <a:off x="1049338" y="1122363"/>
            <a:ext cx="3357562" cy="4664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 i="1" dirty="0">
                <a:solidFill>
                  <a:schemeClr val="bg1"/>
                </a:solidFill>
                <a:latin typeface="Monotype Corsiva" pitchFamily="66" charset="0"/>
              </a:rPr>
              <a:t>"Здравствуй, мамочка и </a:t>
            </a:r>
          </a:p>
          <a:p>
            <a:pPr algn="ctr"/>
            <a:r>
              <a:rPr lang="ru-RU" sz="2400" i="1" dirty="0">
                <a:solidFill>
                  <a:schemeClr val="bg1"/>
                </a:solidFill>
                <a:latin typeface="Monotype Corsiva" pitchFamily="66" charset="0"/>
              </a:rPr>
              <a:t>Михайловна! Мамочка, я</a:t>
            </a:r>
          </a:p>
          <a:p>
            <a:pPr algn="ctr"/>
            <a:r>
              <a:rPr lang="ru-RU" sz="2400" i="1" dirty="0">
                <a:solidFill>
                  <a:schemeClr val="bg1"/>
                </a:solidFill>
                <a:latin typeface="Monotype Corsiva" pitchFamily="66" charset="0"/>
              </a:rPr>
              <a:t> очень сейчас жалею, что</a:t>
            </a:r>
          </a:p>
          <a:p>
            <a:pPr algn="ctr"/>
            <a:r>
              <a:rPr lang="ru-RU" sz="2400" i="1" dirty="0">
                <a:solidFill>
                  <a:schemeClr val="bg1"/>
                </a:solidFill>
                <a:latin typeface="Monotype Corsiva" pitchFamily="66" charset="0"/>
              </a:rPr>
              <a:t> я не слушала вас. Никогда </a:t>
            </a:r>
          </a:p>
          <a:p>
            <a:pPr algn="ctr"/>
            <a:r>
              <a:rPr lang="ru-RU" sz="2400" i="1" dirty="0">
                <a:solidFill>
                  <a:schemeClr val="bg1"/>
                </a:solidFill>
                <a:latin typeface="Monotype Corsiva" pitchFamily="66" charset="0"/>
              </a:rPr>
              <a:t>я не думала, что мне </a:t>
            </a:r>
          </a:p>
          <a:p>
            <a:pPr algn="ctr"/>
            <a:r>
              <a:rPr lang="ru-RU" sz="2400" i="1" dirty="0">
                <a:solidFill>
                  <a:schemeClr val="bg1"/>
                </a:solidFill>
                <a:latin typeface="Monotype Corsiva" pitchFamily="66" charset="0"/>
              </a:rPr>
              <a:t>придется так трудно. </a:t>
            </a:r>
          </a:p>
          <a:p>
            <a:pPr algn="ctr"/>
            <a:r>
              <a:rPr lang="ru-RU" sz="2400" i="1" dirty="0">
                <a:solidFill>
                  <a:schemeClr val="bg1"/>
                </a:solidFill>
                <a:latin typeface="Monotype Corsiva" pitchFamily="66" charset="0"/>
              </a:rPr>
              <a:t>Мамочка, я не знаю, как </a:t>
            </a:r>
          </a:p>
          <a:p>
            <a:pPr algn="ctr"/>
            <a:r>
              <a:rPr lang="ru-RU" sz="2400" i="1" dirty="0">
                <a:solidFill>
                  <a:schemeClr val="bg1"/>
                </a:solidFill>
                <a:latin typeface="Monotype Corsiva" pitchFamily="66" charset="0"/>
              </a:rPr>
              <a:t>попросить, чтоб вы меня </a:t>
            </a:r>
          </a:p>
          <a:p>
            <a:pPr algn="ctr"/>
            <a:r>
              <a:rPr lang="ru-RU" sz="2400" i="1" dirty="0">
                <a:solidFill>
                  <a:schemeClr val="bg1"/>
                </a:solidFill>
                <a:latin typeface="Monotype Corsiva" pitchFamily="66" charset="0"/>
              </a:rPr>
              <a:t>простили, но сейчас поздно. </a:t>
            </a:r>
          </a:p>
          <a:p>
            <a:pPr algn="ctr"/>
            <a:r>
              <a:rPr lang="ru-RU" sz="2400" i="1" dirty="0">
                <a:solidFill>
                  <a:schemeClr val="bg1"/>
                </a:solidFill>
                <a:latin typeface="Monotype Corsiva" pitchFamily="66" charset="0"/>
              </a:rPr>
              <a:t>Мамочка, не обижайся! </a:t>
            </a:r>
          </a:p>
          <a:p>
            <a:pPr algn="ctr"/>
            <a:r>
              <a:rPr lang="ru-RU" sz="2400" i="1" dirty="0">
                <a:solidFill>
                  <a:schemeClr val="bg1"/>
                </a:solidFill>
                <a:latin typeface="Monotype Corsiva" pitchFamily="66" charset="0"/>
              </a:rPr>
              <a:t>Ваша дочурка Любаша. </a:t>
            </a:r>
          </a:p>
          <a:p>
            <a:pPr algn="ctr"/>
            <a:r>
              <a:rPr lang="ru-RU" sz="2400" i="1" dirty="0">
                <a:solidFill>
                  <a:schemeClr val="bg1"/>
                </a:solidFill>
                <a:latin typeface="Monotype Corsiva" pitchFamily="66" charset="0"/>
              </a:rPr>
              <a:t>На том свете увижу папу". </a:t>
            </a:r>
            <a:endParaRPr lang="ru-RU" sz="2400" dirty="0">
              <a:solidFill>
                <a:schemeClr val="bg1"/>
              </a:solidFill>
              <a:latin typeface="Monotype Corsiva" pitchFamily="66" charset="0"/>
            </a:endParaRPr>
          </a:p>
        </p:txBody>
      </p:sp>
      <p:pic>
        <p:nvPicPr>
          <p:cNvPr id="6" name="Рисунок 5" descr="Любовь Шевцова.jpe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014197">
            <a:off x="4822181" y="912587"/>
            <a:ext cx="2681429" cy="40221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письмо.jpg"/>
          <p:cNvPicPr>
            <a:picLocks noChangeAspect="1"/>
          </p:cNvPicPr>
          <p:nvPr/>
        </p:nvPicPr>
        <p:blipFill>
          <a:blip r:embed="rId2"/>
          <a:srcRect l="1250" t="1183" r="2187" b="2662"/>
          <a:stretch>
            <a:fillRect/>
          </a:stretch>
        </p:blipFill>
        <p:spPr>
          <a:xfrm rot="21114606">
            <a:off x="322577" y="545950"/>
            <a:ext cx="8020331" cy="506137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Прямоугольник 4"/>
          <p:cNvSpPr>
            <a:spLocks noChangeArrowheads="1"/>
          </p:cNvSpPr>
          <p:nvPr/>
        </p:nvSpPr>
        <p:spPr bwMode="auto">
          <a:xfrm rot="-459497">
            <a:off x="1023582" y="840826"/>
            <a:ext cx="3385602" cy="52629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endParaRPr lang="ru-RU" sz="2400" dirty="0" smtClean="0">
              <a:solidFill>
                <a:schemeClr val="bg1"/>
              </a:solidFill>
              <a:latin typeface="Monotype Corsiva" pitchFamily="66" charset="0"/>
            </a:endParaRPr>
          </a:p>
          <a:p>
            <a:pPr algn="ctr"/>
            <a:r>
              <a:rPr lang="ru-RU" sz="2400" dirty="0" smtClean="0">
                <a:solidFill>
                  <a:schemeClr val="bg1"/>
                </a:solidFill>
                <a:latin typeface="Monotype Corsiva" pitchFamily="66" charset="0"/>
              </a:rPr>
              <a:t>Один из тюремщиков, судимый позже перебежчик Лукьянов, рассказывал: </a:t>
            </a:r>
            <a:r>
              <a:rPr lang="ru-RU" sz="2400" i="1" dirty="0" smtClean="0">
                <a:solidFill>
                  <a:schemeClr val="bg1"/>
                </a:solidFill>
                <a:latin typeface="Monotype Corsiva" pitchFamily="66" charset="0"/>
              </a:rPr>
              <a:t>"В полиции стоял сплошной стон, так как в течение всего допроса арестованных били. Они теряли сознание, но их приводили в чувство и снова избивали. Мне самому порой было жутко смотреть на эти мучения". </a:t>
            </a:r>
            <a:endParaRPr lang="ru-RU" sz="2400" dirty="0" smtClean="0">
              <a:solidFill>
                <a:schemeClr val="bg1"/>
              </a:solidFill>
              <a:latin typeface="Monotype Corsiva" pitchFamily="66" charset="0"/>
            </a:endParaRPr>
          </a:p>
          <a:p>
            <a:pPr algn="ctr"/>
            <a:endParaRPr lang="ru-RU" sz="2400" dirty="0" smtClean="0">
              <a:solidFill>
                <a:schemeClr val="bg1"/>
              </a:solidFill>
              <a:latin typeface="Monotype Corsiva" pitchFamily="66" charset="0"/>
            </a:endParaRPr>
          </a:p>
          <a:p>
            <a:pPr algn="ctr"/>
            <a:r>
              <a:rPr lang="ru-RU" sz="2400" i="1" dirty="0" smtClean="0">
                <a:solidFill>
                  <a:schemeClr val="bg1"/>
                </a:solidFill>
                <a:latin typeface="Monotype Corsiva" pitchFamily="66" charset="0"/>
              </a:rPr>
              <a:t>. </a:t>
            </a:r>
            <a:endParaRPr lang="ru-RU" sz="2400" dirty="0">
              <a:solidFill>
                <a:schemeClr val="bg1"/>
              </a:solidFill>
              <a:latin typeface="Monotype Corsiva" pitchFamily="66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 rot="21158627">
            <a:off x="4694901" y="950483"/>
            <a:ext cx="3217865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solidFill>
                  <a:schemeClr val="bg1"/>
                </a:solidFill>
                <a:latin typeface="Monotype Corsiva" pitchFamily="66" charset="0"/>
              </a:rPr>
              <a:t>Их пытали страшно - сажали на печи, загоняли под ногти иглы, вырезали звезды, - и в конце концов всех казнили - бросили живыми в шахту №5. Пули не расходовали, </a:t>
            </a:r>
          </a:p>
          <a:p>
            <a:r>
              <a:rPr lang="ru-RU" sz="2400" dirty="0" smtClean="0">
                <a:solidFill>
                  <a:schemeClr val="bg1"/>
                </a:solidFill>
                <a:latin typeface="Monotype Corsiva" pitchFamily="66" charset="0"/>
              </a:rPr>
              <a:t> за казненными в шахту летели динамит, шпалы, вагонетки. </a:t>
            </a:r>
          </a:p>
          <a:p>
            <a:endParaRPr lang="ru-RU" sz="2400" dirty="0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1378300264_zxw51ufs7jm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875" y="142875"/>
            <a:ext cx="6667500" cy="47148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 descr="братская могила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00625" y="357188"/>
            <a:ext cx="3840163" cy="61944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Прямоугольник 5"/>
          <p:cNvSpPr/>
          <p:nvPr/>
        </p:nvSpPr>
        <p:spPr>
          <a:xfrm>
            <a:off x="285720" y="4286256"/>
            <a:ext cx="4475777" cy="230832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800" b="1" i="1" cap="all" dirty="0">
                <a:ln w="28575" cmpd="sng">
                  <a:solidFill>
                    <a:schemeClr val="bg1">
                      <a:lumMod val="85000"/>
                      <a:lumOff val="15000"/>
                    </a:schemeClr>
                  </a:solidFill>
                  <a:prstDash val="solid"/>
                </a:ln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  <a:reflection blurRad="12700" stA="28000" endPos="45000" dist="1000" dir="5400000" sy="-100000" algn="bl" rotWithShape="0"/>
                </a:effectLst>
                <a:latin typeface="+mn-lt"/>
                <a:cs typeface="+mn-cs"/>
              </a:rPr>
              <a:t>Парк имени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800" b="1" i="1" cap="all" dirty="0">
                <a:ln w="28575" cmpd="sng">
                  <a:solidFill>
                    <a:schemeClr val="bg1">
                      <a:lumMod val="85000"/>
                      <a:lumOff val="15000"/>
                    </a:schemeClr>
                  </a:solidFill>
                  <a:prstDash val="solid"/>
                </a:ln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  <a:reflection blurRad="12700" stA="28000" endPos="45000" dist="1000" dir="5400000" sy="-100000" algn="bl" rotWithShape="0"/>
                </a:effectLst>
                <a:latin typeface="+mn-lt"/>
                <a:cs typeface="+mn-cs"/>
              </a:rPr>
              <a:t>Ленинского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800" b="1" i="1" cap="all" dirty="0">
                <a:ln w="28575" cmpd="sng">
                  <a:solidFill>
                    <a:schemeClr val="bg1">
                      <a:lumMod val="85000"/>
                      <a:lumOff val="15000"/>
                    </a:schemeClr>
                  </a:solidFill>
                  <a:prstDash val="solid"/>
                </a:ln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  <a:reflection blurRad="12700" stA="28000" endPos="45000" dist="1000" dir="5400000" sy="-100000" algn="bl" rotWithShape="0"/>
                </a:effectLst>
                <a:latin typeface="+mn-lt"/>
                <a:cs typeface="+mn-cs"/>
              </a:rPr>
              <a:t>комсомола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3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844" y="285728"/>
            <a:ext cx="4643470" cy="418149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" name="Рисунок 3" descr="molgvard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57752" y="357166"/>
            <a:ext cx="4086243" cy="614221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285720" y="1000108"/>
            <a:ext cx="5000660" cy="56938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0850" algn="l"/>
              </a:tabLst>
            </a:pPr>
            <a:r>
              <a:rPr kumimoji="0" lang="ru-RU" sz="2800" b="0" i="1" u="sng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1.Сегодня я узнал…</a:t>
            </a:r>
            <a:br>
              <a:rPr kumimoji="0" lang="ru-RU" sz="2800" b="0" i="1" u="sng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2800" b="0" i="1" u="sng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 Было интересно…</a:t>
            </a:r>
            <a:br>
              <a:rPr kumimoji="0" lang="ru-RU" sz="2800" b="0" i="1" u="sng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2800" b="0" i="1" u="sng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3. Было трудно…</a:t>
            </a:r>
            <a:br>
              <a:rPr kumimoji="0" lang="ru-RU" sz="2800" b="0" i="1" u="sng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2800" b="0" i="1" u="sng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4. Я понял, что…</a:t>
            </a:r>
            <a:br>
              <a:rPr kumimoji="0" lang="ru-RU" sz="2800" b="0" i="1" u="sng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2800" b="0" i="1" u="sng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6. Теперь я могу…</a:t>
            </a:r>
            <a:br>
              <a:rPr kumimoji="0" lang="ru-RU" sz="2800" b="0" i="1" u="sng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2800" b="0" i="1" u="sng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7. Я почувствовал, что…</a:t>
            </a:r>
            <a:br>
              <a:rPr kumimoji="0" lang="ru-RU" sz="2800" b="0" i="1" u="sng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2800" b="0" i="1" u="sng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8. Я приобрел…</a:t>
            </a:r>
            <a:br>
              <a:rPr kumimoji="0" lang="ru-RU" sz="2800" b="0" i="1" u="sng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2800" b="0" i="1" u="sng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9. Я научился…</a:t>
            </a:r>
            <a:br>
              <a:rPr kumimoji="0" lang="ru-RU" sz="2800" b="0" i="1" u="sng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2800" b="0" i="1" u="sng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10. У меня получилось…</a:t>
            </a:r>
            <a:br>
              <a:rPr kumimoji="0" lang="ru-RU" sz="2800" b="0" i="1" u="sng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2800" b="0" i="1" u="sng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11. Я смог…</a:t>
            </a:r>
            <a:br>
              <a:rPr kumimoji="0" lang="ru-RU" sz="2800" b="0" i="1" u="sng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2800" b="0" i="1" u="sng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12. Я попробую…</a:t>
            </a:r>
            <a:br>
              <a:rPr kumimoji="0" lang="ru-RU" sz="2800" b="0" i="1" u="sng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2800" b="0" i="1" u="sng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13. Меня удивило</a:t>
            </a:r>
            <a:br>
              <a:rPr kumimoji="0" lang="ru-RU" sz="2800" b="0" i="1" u="sng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2800" b="0" i="1" u="sng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14. Мне захотелось…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71472" y="214290"/>
            <a:ext cx="5286411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5400" b="1" i="1" dirty="0" smtClean="0">
                <a:solidFill>
                  <a:srgbClr val="FF0000"/>
                </a:solidFill>
                <a:latin typeface="Monotype Corsiva" pitchFamily="66" charset="0"/>
              </a:rPr>
              <a:t>Рефлексия</a:t>
            </a:r>
            <a:endParaRPr lang="ru-RU" sz="5400" dirty="0">
              <a:solidFill>
                <a:srgbClr val="FF0000"/>
              </a:solidFill>
              <a:latin typeface="Monotype Corsiva" pitchFamily="66" charset="0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письмо.jpg"/>
          <p:cNvPicPr>
            <a:picLocks noChangeAspect="1"/>
          </p:cNvPicPr>
          <p:nvPr/>
        </p:nvPicPr>
        <p:blipFill>
          <a:blip r:embed="rId2"/>
          <a:srcRect l="1250" t="1183" r="2187" b="2662"/>
          <a:stretch>
            <a:fillRect/>
          </a:stretch>
        </p:blipFill>
        <p:spPr>
          <a:xfrm rot="21114606">
            <a:off x="316227" y="588813"/>
            <a:ext cx="8020331" cy="506137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Прямоугольник 3"/>
          <p:cNvSpPr/>
          <p:nvPr/>
        </p:nvSpPr>
        <p:spPr>
          <a:xfrm rot="21100867">
            <a:off x="4605091" y="558295"/>
            <a:ext cx="3313587" cy="4524315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i="1" u="sng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Мужество</a:t>
            </a:r>
            <a:r>
              <a:rPr lang="ru-RU" sz="2400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– одна из семи человеческих добродетелей, осознающих стойкость в борьбе и беде, духовную крепость, доблесть, храбрость, отвагу, спокойную смелость в бою и опасностях, терпение и </a:t>
            </a:r>
            <a:r>
              <a:rPr lang="ru-RU" sz="2400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постоянство</a:t>
            </a:r>
            <a:endParaRPr lang="ru-RU" sz="2400" b="1" i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 rot="21091971">
            <a:off x="981913" y="1567861"/>
            <a:ext cx="3172090" cy="33855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i="1" u="sng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Мужество </a:t>
            </a:r>
            <a:r>
              <a:rPr lang="ru-RU" sz="2800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– присутствие духа, осознание своей внутренней силы и уверенность  в себе в трудных обстоятельствах</a:t>
            </a:r>
            <a:r>
              <a:rPr lang="ru-RU" sz="1200" b="1" i="1" dirty="0" smtClean="0">
                <a:solidFill>
                  <a:schemeClr val="bg1"/>
                </a:solidFill>
              </a:rPr>
              <a:t/>
            </a:r>
            <a:br>
              <a:rPr lang="ru-RU" sz="1200" b="1" i="1" dirty="0" smtClean="0">
                <a:solidFill>
                  <a:schemeClr val="bg1"/>
                </a:solidFill>
              </a:rPr>
            </a:br>
            <a:endParaRPr lang="ru-RU" b="1" i="1" spc="50" dirty="0" smtClean="0">
              <a:ln w="11430">
                <a:solidFill>
                  <a:schemeClr val="bg1"/>
                </a:solidFill>
              </a:ln>
              <a:solidFill>
                <a:schemeClr val="bg1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Monotype Corsiva" pitchFamily="66" charset="0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2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357159" y="142852"/>
            <a:ext cx="8358246" cy="2031325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200" b="1" cap="all" dirty="0" smtClean="0">
                <a:ln w="0"/>
                <a:effectLst>
                  <a:reflection blurRad="12700" stA="50000" endPos="50000" dist="5000" dir="5400000" sy="-100000" rotWithShape="0"/>
                </a:effectLst>
                <a:latin typeface="+mn-lt"/>
                <a:cs typeface="+mn-cs"/>
              </a:rPr>
              <a:t>Урок мужества </a:t>
            </a: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200" b="1" cap="all" dirty="0" smtClean="0">
                <a:ln w="0"/>
                <a:effectLst>
                  <a:reflection blurRad="12700" stA="50000" endPos="50000" dist="5000" dir="5400000" sy="-100000" rotWithShape="0"/>
                </a:effectLst>
                <a:latin typeface="+mn-lt"/>
                <a:cs typeface="+mn-cs"/>
              </a:rPr>
              <a:t>по роману А.А.Фадеева «Молодая гвардия»</a:t>
            </a:r>
            <a:endParaRPr lang="ru-RU" sz="4200" b="1" cap="all" dirty="0">
              <a:ln w="0"/>
              <a:effectLst>
                <a:reflection blurRad="12700" stA="50000" endPos="50000" dist="5000" dir="5400000" sy="-100000" rotWithShape="0"/>
              </a:effectLst>
              <a:latin typeface="+mn-lt"/>
              <a:cs typeface="+mn-cs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42844" y="5929330"/>
            <a:ext cx="6758581" cy="707886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+mn-lt"/>
                <a:cs typeface="+mn-cs"/>
              </a:rPr>
              <a:t>Урок-практикум, 8 класс</a:t>
            </a:r>
            <a:endParaRPr lang="ru-RU" sz="4000" b="1" dirty="0">
              <a:ln w="24500" cmpd="dbl">
                <a:solidFill>
                  <a:schemeClr val="accent2">
                    <a:shade val="85000"/>
                    <a:satMod val="155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2">
                      <a:tint val="10000"/>
                      <a:satMod val="155000"/>
                    </a:schemeClr>
                  </a:gs>
                  <a:gs pos="60000">
                    <a:schemeClr val="accent2">
                      <a:tint val="30000"/>
                      <a:satMod val="155000"/>
                    </a:schemeClr>
                  </a:gs>
                  <a:gs pos="100000">
                    <a:schemeClr val="accent2">
                      <a:tint val="73000"/>
                      <a:satMod val="155000"/>
                    </a:schemeClr>
                  </a:gs>
                </a:gsLst>
                <a:lin ang="5400000"/>
              </a:gra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  <a:latin typeface="+mn-lt"/>
              <a:cs typeface="+mn-cs"/>
            </a:endParaRPr>
          </a:p>
        </p:txBody>
      </p:sp>
      <p:pic>
        <p:nvPicPr>
          <p:cNvPr id="4" name="mark_bernes_-_zhuravli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2000250" y="5214938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numSld="999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molgvard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7158" y="428604"/>
            <a:ext cx="4039668" cy="6072206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5" name="Прямоугольник 4"/>
          <p:cNvSpPr/>
          <p:nvPr/>
        </p:nvSpPr>
        <p:spPr>
          <a:xfrm>
            <a:off x="5000628" y="500042"/>
            <a:ext cx="3569375" cy="175432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  <a:cs typeface="+mn-cs"/>
              </a:rPr>
              <a:t>Краткая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  <a:cs typeface="+mn-cs"/>
              </a:rPr>
              <a:t>История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письмо.jpg"/>
          <p:cNvPicPr>
            <a:picLocks noChangeAspect="1"/>
          </p:cNvPicPr>
          <p:nvPr/>
        </p:nvPicPr>
        <p:blipFill>
          <a:blip r:embed="rId2"/>
          <a:srcRect l="1250" t="1183" r="2187" b="2662"/>
          <a:stretch>
            <a:fillRect/>
          </a:stretch>
        </p:blipFill>
        <p:spPr>
          <a:xfrm rot="21114606">
            <a:off x="316227" y="588813"/>
            <a:ext cx="8020331" cy="506137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Прямоугольник 3"/>
          <p:cNvSpPr/>
          <p:nvPr/>
        </p:nvSpPr>
        <p:spPr>
          <a:xfrm rot="21181032">
            <a:off x="4917629" y="1592470"/>
            <a:ext cx="2446503" cy="1754326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spc="50" dirty="0" err="1" smtClean="0">
                <a:ln w="11430">
                  <a:solidFill>
                    <a:schemeClr val="bg1"/>
                  </a:solidFill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Monotype Corsiva" pitchFamily="66" charset="0"/>
                <a:cs typeface="+mn-cs"/>
              </a:rPr>
              <a:t>Ульяна</a:t>
            </a:r>
            <a:r>
              <a:rPr lang="ru-RU" sz="5400" b="1" spc="50" dirty="0" smtClean="0">
                <a:ln w="11430">
                  <a:solidFill>
                    <a:schemeClr val="bg1"/>
                  </a:solidFill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Monotype Corsiva" pitchFamily="66" charset="0"/>
                <a:cs typeface="+mn-cs"/>
              </a:rPr>
              <a:t>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spc="50" dirty="0" smtClean="0">
                <a:ln w="11430">
                  <a:solidFill>
                    <a:schemeClr val="bg1"/>
                  </a:solidFill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Monotype Corsiva" pitchFamily="66" charset="0"/>
                <a:cs typeface="+mn-cs"/>
              </a:rPr>
              <a:t>Громова</a:t>
            </a:r>
            <a:endParaRPr lang="ru-RU" sz="5400" b="1" spc="50" dirty="0">
              <a:ln w="11430">
                <a:solidFill>
                  <a:schemeClr val="bg1"/>
                </a:solidFill>
              </a:ln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Monotype Corsiva" pitchFamily="66" charset="0"/>
              <a:cs typeface="+mn-cs"/>
            </a:endParaRPr>
          </a:p>
        </p:txBody>
      </p:sp>
      <p:pic>
        <p:nvPicPr>
          <p:cNvPr id="1026" name="Picture 2" descr="C:\Documents and Settings\User\Рабочий стол\Выступление\original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21119694">
            <a:off x="1158158" y="1076345"/>
            <a:ext cx="3233190" cy="4618056"/>
          </a:xfrm>
          <a:prstGeom prst="rect">
            <a:avLst/>
          </a:prstGeom>
          <a:noFill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письмо.jpg"/>
          <p:cNvPicPr>
            <a:picLocks noChangeAspect="1"/>
          </p:cNvPicPr>
          <p:nvPr/>
        </p:nvPicPr>
        <p:blipFill>
          <a:blip r:embed="rId2"/>
          <a:srcRect l="1250" t="1183" r="2187" b="2662"/>
          <a:stretch>
            <a:fillRect/>
          </a:stretch>
        </p:blipFill>
        <p:spPr>
          <a:xfrm rot="21114606">
            <a:off x="316227" y="588813"/>
            <a:ext cx="8020331" cy="506137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Прямоугольник 3"/>
          <p:cNvSpPr/>
          <p:nvPr/>
        </p:nvSpPr>
        <p:spPr>
          <a:xfrm rot="21181032">
            <a:off x="4799807" y="1592470"/>
            <a:ext cx="2682145" cy="1754326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spc="50" dirty="0" smtClean="0">
                <a:ln w="11430">
                  <a:solidFill>
                    <a:schemeClr val="bg1"/>
                  </a:solidFill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Monotype Corsiva" pitchFamily="66" charset="0"/>
                <a:cs typeface="+mn-cs"/>
              </a:rPr>
              <a:t>Иван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spc="50" dirty="0" err="1" smtClean="0">
                <a:ln w="11430">
                  <a:solidFill>
                    <a:schemeClr val="bg1"/>
                  </a:solidFill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Monotype Corsiva" pitchFamily="66" charset="0"/>
                <a:cs typeface="+mn-cs"/>
              </a:rPr>
              <a:t>Земнухов</a:t>
            </a:r>
            <a:endParaRPr lang="ru-RU" sz="5400" b="1" spc="50" dirty="0">
              <a:ln w="11430">
                <a:solidFill>
                  <a:schemeClr val="bg1"/>
                </a:solidFill>
              </a:ln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Monotype Corsiva" pitchFamily="66" charset="0"/>
              <a:cs typeface="+mn-cs"/>
            </a:endParaRPr>
          </a:p>
        </p:txBody>
      </p:sp>
      <p:pic>
        <p:nvPicPr>
          <p:cNvPr id="6" name="Picture 5" descr="Иван Земнухов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21164288">
            <a:off x="828974" y="1236830"/>
            <a:ext cx="3448507" cy="42902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письмо.jpg"/>
          <p:cNvPicPr>
            <a:picLocks noChangeAspect="1"/>
          </p:cNvPicPr>
          <p:nvPr/>
        </p:nvPicPr>
        <p:blipFill>
          <a:blip r:embed="rId2"/>
          <a:srcRect l="1250" t="1183" r="2187" b="2662"/>
          <a:stretch>
            <a:fillRect/>
          </a:stretch>
        </p:blipFill>
        <p:spPr>
          <a:xfrm rot="21114606">
            <a:off x="316227" y="588813"/>
            <a:ext cx="8020331" cy="506137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" name="Рисунок 1" descr="шевцова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127345">
            <a:off x="1184590" y="1393939"/>
            <a:ext cx="2890444" cy="3933634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3" name="Прямоугольник 2"/>
          <p:cNvSpPr/>
          <p:nvPr/>
        </p:nvSpPr>
        <p:spPr>
          <a:xfrm rot="21177429">
            <a:off x="4957761" y="1915572"/>
            <a:ext cx="2520242" cy="1754326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spc="50" dirty="0">
                <a:ln w="11430">
                  <a:solidFill>
                    <a:schemeClr val="bg1"/>
                  </a:solidFill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Monotype Corsiva" pitchFamily="66" charset="0"/>
                <a:cs typeface="+mn-cs"/>
              </a:rPr>
              <a:t>Любовь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spc="50" dirty="0">
                <a:ln w="11430">
                  <a:solidFill>
                    <a:schemeClr val="bg1"/>
                  </a:solidFill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Monotype Corsiva" pitchFamily="66" charset="0"/>
                <a:cs typeface="+mn-cs"/>
              </a:rPr>
              <a:t>Шевцова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письмо.jpg"/>
          <p:cNvPicPr>
            <a:picLocks noChangeAspect="1"/>
          </p:cNvPicPr>
          <p:nvPr/>
        </p:nvPicPr>
        <p:blipFill>
          <a:blip r:embed="rId2"/>
          <a:srcRect l="1250" t="1183" r="2187" b="2662"/>
          <a:stretch>
            <a:fillRect/>
          </a:stretch>
        </p:blipFill>
        <p:spPr>
          <a:xfrm rot="21114606">
            <a:off x="316227" y="588813"/>
            <a:ext cx="8020331" cy="506137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Прямоугольник 3"/>
          <p:cNvSpPr/>
          <p:nvPr/>
        </p:nvSpPr>
        <p:spPr>
          <a:xfrm rot="21181032">
            <a:off x="4746107" y="1592470"/>
            <a:ext cx="2789545" cy="1754326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spc="50" dirty="0" smtClean="0">
                <a:ln w="11430">
                  <a:solidFill>
                    <a:schemeClr val="bg1"/>
                  </a:solidFill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Monotype Corsiva" pitchFamily="66" charset="0"/>
                <a:cs typeface="+mn-cs"/>
              </a:rPr>
              <a:t>Сергей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spc="50" dirty="0" smtClean="0">
                <a:ln w="11430">
                  <a:solidFill>
                    <a:schemeClr val="bg1"/>
                  </a:solidFill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Monotype Corsiva" pitchFamily="66" charset="0"/>
                <a:cs typeface="+mn-cs"/>
              </a:rPr>
              <a:t>Тюленин</a:t>
            </a:r>
            <a:endParaRPr lang="ru-RU" sz="5400" b="1" spc="50" dirty="0">
              <a:ln w="11430">
                <a:solidFill>
                  <a:schemeClr val="bg1"/>
                </a:solidFill>
              </a:ln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Monotype Corsiva" pitchFamily="66" charset="0"/>
              <a:cs typeface="+mn-cs"/>
            </a:endParaRPr>
          </a:p>
        </p:txBody>
      </p:sp>
      <p:pic>
        <p:nvPicPr>
          <p:cNvPr id="6" name="Picture 4" descr="Сергей Тюленин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>
          <a:xfrm rot="21119600">
            <a:off x="881318" y="1186536"/>
            <a:ext cx="3370541" cy="4394842"/>
          </a:xfrm>
          <a:prstGeom prst="rect">
            <a:avLst/>
          </a:prstGeom>
          <a:noFill/>
          <a:ln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письмо.jpg"/>
          <p:cNvPicPr>
            <a:picLocks noChangeAspect="1"/>
          </p:cNvPicPr>
          <p:nvPr/>
        </p:nvPicPr>
        <p:blipFill>
          <a:blip r:embed="rId2"/>
          <a:srcRect l="1250" t="1183" r="2187" b="2662"/>
          <a:stretch>
            <a:fillRect/>
          </a:stretch>
        </p:blipFill>
        <p:spPr>
          <a:xfrm rot="21114606">
            <a:off x="316227" y="588813"/>
            <a:ext cx="8020331" cy="506137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 descr="Кошевой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138021">
            <a:off x="1258826" y="1310647"/>
            <a:ext cx="2775254" cy="4048922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4" name="Прямоугольник 3"/>
          <p:cNvSpPr/>
          <p:nvPr/>
        </p:nvSpPr>
        <p:spPr>
          <a:xfrm rot="21181032">
            <a:off x="4898390" y="1592471"/>
            <a:ext cx="2484975" cy="1754326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spc="50" dirty="0">
                <a:ln w="11430">
                  <a:solidFill>
                    <a:schemeClr val="bg1"/>
                  </a:solidFill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Monotype Corsiva" pitchFamily="66" charset="0"/>
                <a:cs typeface="+mn-cs"/>
              </a:rPr>
              <a:t>Олег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spc="50" dirty="0">
                <a:ln w="11430">
                  <a:solidFill>
                    <a:schemeClr val="bg1"/>
                  </a:solidFill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Monotype Corsiva" pitchFamily="66" charset="0"/>
                <a:cs typeface="+mn-cs"/>
              </a:rPr>
              <a:t>Кошевой</a:t>
            </a:r>
            <a:endParaRPr lang="ru-RU" sz="4800" b="1" spc="50" dirty="0">
              <a:ln w="11430">
                <a:solidFill>
                  <a:schemeClr val="bg1"/>
                </a:solidFill>
              </a:ln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Monotype Corsiva" pitchFamily="66" charset="0"/>
              <a:cs typeface="+mn-cs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Яркая">
  <a:themeElements>
    <a:clrScheme name="Яркая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Яркая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Яркая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Verve</Template>
  <TotalTime>333</TotalTime>
  <Words>347</Words>
  <PresentationFormat>Экран (4:3)</PresentationFormat>
  <Paragraphs>47</Paragraphs>
  <Slides>19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Яркая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SEMEN</dc:creator>
  <cp:lastModifiedBy>User</cp:lastModifiedBy>
  <cp:revision>44</cp:revision>
  <dcterms:created xsi:type="dcterms:W3CDTF">2014-02-04T17:14:51Z</dcterms:created>
  <dcterms:modified xsi:type="dcterms:W3CDTF">2018-02-13T16:50:57Z</dcterms:modified>
</cp:coreProperties>
</file>