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6" y="-3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F6DFB7-EB19-45B5-B5FD-F5256060EA3F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FF598B-ECA6-4349-837D-7CCB2CB02A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577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FF598B-ECA6-4349-837D-7CCB2CB02A4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32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" y="0"/>
            <a:ext cx="9143024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914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94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00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4643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076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74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1097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073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137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8878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27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" y="0"/>
            <a:ext cx="914302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7459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2636912"/>
            <a:ext cx="6858000" cy="1655762"/>
          </a:xfrm>
        </p:spPr>
        <p:txBody>
          <a:bodyPr/>
          <a:lstStyle/>
          <a:p>
            <a:r>
              <a:rPr lang="ru-RU" b="1" dirty="0" smtClean="0">
                <a:latin typeface="Bookman Old Style" panose="02050604050505020204" pitchFamily="18" charset="0"/>
              </a:rPr>
              <a:t>Современные компетенции </a:t>
            </a:r>
          </a:p>
          <a:p>
            <a:r>
              <a:rPr lang="ru-RU" b="1" dirty="0">
                <a:latin typeface="Bookman Old Style" panose="02050604050505020204" pitchFamily="18" charset="0"/>
              </a:rPr>
              <a:t>Л</a:t>
            </a:r>
            <a:r>
              <a:rPr lang="ru-RU" b="1" dirty="0" smtClean="0">
                <a:latin typeface="Bookman Old Style" panose="02050604050505020204" pitchFamily="18" charset="0"/>
              </a:rPr>
              <a:t>идера</a:t>
            </a:r>
            <a:endParaRPr lang="ru-RU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96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764704"/>
            <a:ext cx="7886700" cy="5904656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Используйте схемы, планы, чтобы обеспечить усвоение системы знаний.</a:t>
            </a:r>
          </a:p>
          <a:p>
            <a:r>
              <a:rPr lang="ru-RU" dirty="0"/>
              <a:t>В процессе обучения обязательно учитывайте индивидуальные особенности каждого ученика, объединяйте в дифференцированные подгруппы учеников с одинаковым уровнем знаний.</a:t>
            </a:r>
          </a:p>
          <a:p>
            <a:r>
              <a:rPr lang="ru-RU" dirty="0"/>
              <a:t>Изучайте и учитывайте жизненный опыт учеников, их интересы, особенности развития.</a:t>
            </a:r>
          </a:p>
          <a:p>
            <a:r>
              <a:rPr lang="ru-RU" dirty="0"/>
              <a:t>Будьте проинформированы относительно последних научных достижений </a:t>
            </a:r>
            <a:r>
              <a:rPr lang="ru-RU" dirty="0" smtClean="0"/>
              <a:t>по предмету</a:t>
            </a:r>
            <a:r>
              <a:rPr lang="ru-RU" dirty="0"/>
              <a:t>.</a:t>
            </a:r>
          </a:p>
          <a:p>
            <a:r>
              <a:rPr lang="ru-RU" dirty="0"/>
              <a:t>Поощряйте исследовательскую работу учеников. Найдите возможность ознакомить их с техникой экспериментальной работы, алгоритмами решения задач, обработкой первоисточников и справочных материалов.</a:t>
            </a:r>
          </a:p>
          <a:p>
            <a:r>
              <a:rPr lang="ru-RU" dirty="0"/>
              <a:t>Учите так, чтобы ученик понимал, что знание является для него жизненной необходимостью.</a:t>
            </a:r>
          </a:p>
          <a:p>
            <a:r>
              <a:rPr lang="ru-RU" dirty="0"/>
              <a:t>Объясняйте ученикам, что каждый человек найдет свое место в жизни, если научится всему, что необходимо для реализации жизненных планов.</a:t>
            </a:r>
          </a:p>
        </p:txBody>
      </p:sp>
    </p:spTree>
    <p:extLst>
      <p:ext uri="{BB962C8B-B14F-4D97-AF65-F5344CB8AC3E}">
        <p14:creationId xmlns:p14="http://schemas.microsoft.com/office/powerpoint/2010/main" val="3326531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044835421"/>
              </p:ext>
            </p:extLst>
          </p:nvPr>
        </p:nvGraphicFramePr>
        <p:xfrm>
          <a:off x="2195736" y="188640"/>
          <a:ext cx="5686400" cy="1192530"/>
        </p:xfrm>
        <a:graphic>
          <a:graphicData uri="http://schemas.openxmlformats.org/drawingml/2006/table">
            <a:tbl>
              <a:tblPr/>
              <a:tblGrid>
                <a:gridCol w="5686400"/>
              </a:tblGrid>
              <a:tr h="959391">
                <a:tc>
                  <a:txBody>
                    <a:bodyPr/>
                    <a:lstStyle/>
                    <a:p>
                      <a:pPr algn="r"/>
                      <a:r>
                        <a:rPr lang="ru-RU" i="1" dirty="0">
                          <a:effectLst/>
                        </a:rPr>
                        <a:t>“Мы слишком часто даем детям ответы, которые надо выучить, а не ставим </a:t>
                      </a:r>
                      <a:r>
                        <a:rPr lang="ru-RU" i="1" dirty="0" smtClean="0">
                          <a:effectLst/>
                        </a:rPr>
                        <a:t>перед ними </a:t>
                      </a:r>
                      <a:r>
                        <a:rPr lang="ru-RU" i="1" dirty="0">
                          <a:effectLst/>
                        </a:rPr>
                        <a:t>проблемы, которые надо решить”.</a:t>
                      </a:r>
                      <a:endParaRPr lang="ru-RU" dirty="0">
                        <a:effectLst/>
                      </a:endParaRPr>
                    </a:p>
                    <a:p>
                      <a:pPr algn="r"/>
                      <a:r>
                        <a:rPr lang="ru-RU" dirty="0">
                          <a:effectLst/>
                        </a:rPr>
                        <a:t>Роджер Левин</a:t>
                      </a:r>
                    </a:p>
                  </a:txBody>
                  <a:tcPr marL="23467" marR="23467" marT="47625" marB="4762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971600" y="1825625"/>
            <a:ext cx="7543750" cy="4351338"/>
          </a:xfrm>
        </p:spPr>
        <p:txBody>
          <a:bodyPr/>
          <a:lstStyle/>
          <a:p>
            <a:r>
              <a:rPr lang="ru-RU" dirty="0"/>
              <a:t>В </a:t>
            </a:r>
            <a:r>
              <a:rPr lang="ru-RU" dirty="0" smtClean="0"/>
              <a:t>XXI веке </a:t>
            </a:r>
            <a:r>
              <a:rPr lang="ru-RU" dirty="0"/>
              <a:t>акценты смещаются в сторону умения критически мыслить, способности к взаимодействию и коммуникации, творческого подхода к делу. Многие исследователи добавляют к этому ещё и любознательность, хотя это, пожалуй, не столько навык, сколько качество, личная характеристика человека.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17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16632"/>
            <a:ext cx="7886700" cy="1325563"/>
          </a:xfrm>
        </p:spPr>
        <p:txBody>
          <a:bodyPr/>
          <a:lstStyle/>
          <a:p>
            <a:pPr algn="ctr"/>
            <a:r>
              <a:rPr lang="ru-RU" b="1" dirty="0" smtClean="0"/>
              <a:t>Компетентность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628800"/>
            <a:ext cx="7886700" cy="496855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Компетентность = мобильность знаний + </a:t>
            </a:r>
            <a:r>
              <a:rPr lang="ru-RU" dirty="0" smtClean="0"/>
              <a:t>гибкость</a:t>
            </a:r>
          </a:p>
          <a:p>
            <a:r>
              <a:rPr lang="ru-RU" b="1" dirty="0"/>
              <a:t>Компетенция </a:t>
            </a:r>
            <a:r>
              <a:rPr lang="ru-RU" dirty="0"/>
              <a:t>– 1) круг вопросов, в которых кто-нибудь хорошо осведомлен; 2) круг чьих-то полномочий, прав.</a:t>
            </a:r>
          </a:p>
          <a:p>
            <a:r>
              <a:rPr lang="ru-RU" b="1" dirty="0"/>
              <a:t>Компетентный </a:t>
            </a:r>
            <a:r>
              <a:rPr lang="ru-RU" dirty="0"/>
              <a:t>– 1) знающий, осведомленный; авторитетный в определенной отрасли; 2) специалист, владеющий компетентностью</a:t>
            </a:r>
          </a:p>
          <a:p>
            <a:r>
              <a:rPr lang="ru-RU" b="1" dirty="0"/>
              <a:t>Компетенция </a:t>
            </a:r>
            <a:r>
              <a:rPr lang="ru-RU" dirty="0"/>
              <a:t>– это круг вопросов, явлений, в которых человек обладает авторитетностью, познанием , опытом.</a:t>
            </a:r>
          </a:p>
          <a:p>
            <a:r>
              <a:rPr lang="ru-RU" dirty="0"/>
              <a:t>Например: образовательная компетенция учащихся, педагогическая компетенция учителя, медицинская компетенция врача и т.д.</a:t>
            </a:r>
          </a:p>
          <a:p>
            <a:r>
              <a:rPr lang="ru-RU" dirty="0"/>
              <a:t>Другими словами, компетентность – это способность установить и реализовать связь между “знанием – умением” и ситуацией.</a:t>
            </a:r>
          </a:p>
          <a:p>
            <a:r>
              <a:rPr lang="ru-RU" dirty="0"/>
              <a:t>И. Хасан отмечает, что компетенции – это цели (поставленные перед человеком), а компетентности – это результаты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8696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04664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Компетентность является сложным образованием, интегрированным результатом обучения, выделяют виды или направления компетентностей.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Их </a:t>
            </a:r>
            <a:r>
              <a:rPr lang="ru-RU" sz="2400" b="1" dirty="0"/>
              <a:t>можно разделить на три группы.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771727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1. Социальные компетентности связаны с окружением, жизнью общества, социальной деятельностью личности (способность к сотрудничеству, умение решать проблемы в различных жизненных ситуациях, навыки взаимопонимания, социальные и общественные ценности и умения, коммуникационные навыки, мобильность в разных социальных условиях).</a:t>
            </a:r>
          </a:p>
          <a:p>
            <a:endParaRPr lang="ru-RU" dirty="0"/>
          </a:p>
          <a:p>
            <a:r>
              <a:rPr lang="ru-RU" dirty="0"/>
              <a:t>2. Мотивационные компетентности связаны с внутренней мотивацией, интересами, индивидуальным выбором личности (способность к обучению, изобретательность, навыки адаптироваться и быть мобильным, умение достигать успехов в жизни, интересы и внутренняя мотивация личности, практические способности, умения делать собственный выбор).</a:t>
            </a:r>
          </a:p>
          <a:p>
            <a:endParaRPr lang="ru-RU" dirty="0"/>
          </a:p>
          <a:p>
            <a:r>
              <a:rPr lang="ru-RU" dirty="0"/>
              <a:t>3. Функциональные компетентности связаны с умением оперировать научными знаниями и фактическим материалом (техническая и научная компетентность, умение оперировать знаниями в жизни и обучении, использовать источники информации для собственного развития)</a:t>
            </a:r>
          </a:p>
        </p:txBody>
      </p:sp>
    </p:spTree>
    <p:extLst>
      <p:ext uri="{BB962C8B-B14F-4D97-AF65-F5344CB8AC3E}">
        <p14:creationId xmlns:p14="http://schemas.microsoft.com/office/powerpoint/2010/main" val="1661008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Иерархия компетенций: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ключевые компетенции – относятся к общему (мета-предметному) содержанию образования;</a:t>
            </a:r>
          </a:p>
          <a:p>
            <a:r>
              <a:rPr lang="ru-RU" dirty="0" err="1"/>
              <a:t>общепредметные</a:t>
            </a:r>
            <a:r>
              <a:rPr lang="ru-RU" dirty="0"/>
              <a:t> компетенции – относятся к определенному кругу учебных предметов и образовательных областей;</a:t>
            </a:r>
          </a:p>
          <a:p>
            <a:r>
              <a:rPr lang="ru-RU" dirty="0"/>
              <a:t>предметные компетенции – частные по отношении к двум предыдущим уровням компетенции, имеющие конкретное описание и возможность формирования в рамках учебных предметов.</a:t>
            </a:r>
          </a:p>
        </p:txBody>
      </p:sp>
    </p:spTree>
    <p:extLst>
      <p:ext uri="{BB962C8B-B14F-4D97-AF65-F5344CB8AC3E}">
        <p14:creationId xmlns:p14="http://schemas.microsoft.com/office/powerpoint/2010/main" val="653323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К ключевым компетентностям относятся: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699719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Социальная компетентность – способность действовать в социуме с учётом позиций других людей.</a:t>
            </a:r>
          </a:p>
          <a:p>
            <a:r>
              <a:rPr lang="ru-RU" dirty="0"/>
              <a:t>Коммуникативная компетентность – способность вступать в коммуникацию с целью быть понятым.</a:t>
            </a:r>
          </a:p>
          <a:p>
            <a:r>
              <a:rPr lang="ru-RU" dirty="0"/>
              <a:t>Предметная компетентность – способность анализировать и действовать с позиции отдельных областей человеческой культуры.</a:t>
            </a:r>
          </a:p>
          <a:p>
            <a:r>
              <a:rPr lang="ru-RU" dirty="0"/>
              <a:t>Информационная компетентность – способность владеть информационными технологиями, работать со всеми видами информации.</a:t>
            </a:r>
          </a:p>
          <a:p>
            <a:r>
              <a:rPr lang="ru-RU" dirty="0" err="1"/>
              <a:t>Автономизационная</a:t>
            </a:r>
            <a:r>
              <a:rPr lang="ru-RU" dirty="0"/>
              <a:t> компетентность – способность к саморазвитию, самоопределению, самообразованию, конкурентоспособности.</a:t>
            </a:r>
          </a:p>
          <a:p>
            <a:r>
              <a:rPr lang="ru-RU" dirty="0"/>
              <a:t>Математическая компетентность – умение работать с числом, числовой информацией.</a:t>
            </a:r>
          </a:p>
          <a:p>
            <a:r>
              <a:rPr lang="ru-RU" dirty="0"/>
              <a:t>Продуктивная компетентность – умение работать и зарабатывать, быть способным создать собственный продукт, принимать решения и нести ответственность за них.</a:t>
            </a:r>
          </a:p>
          <a:p>
            <a:r>
              <a:rPr lang="ru-RU" dirty="0"/>
              <a:t>Нравственная компетентность – готовность, способность жить по традиционным нравственным законам.</a:t>
            </a:r>
          </a:p>
        </p:txBody>
      </p:sp>
    </p:spTree>
    <p:extLst>
      <p:ext uri="{BB962C8B-B14F-4D97-AF65-F5344CB8AC3E}">
        <p14:creationId xmlns:p14="http://schemas.microsoft.com/office/powerpoint/2010/main" val="1657540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71600" y="188640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Согласно программе внедрения </a:t>
            </a:r>
            <a:r>
              <a:rPr lang="ru-RU" sz="2400" b="1" dirty="0" err="1"/>
              <a:t>компетентностно</a:t>
            </a:r>
            <a:r>
              <a:rPr lang="ru-RU" sz="2400" b="1" dirty="0"/>
              <a:t> ориентированного подхода в учебно-воспитательный процесс выделяют следующие ключевые компетентности.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323791"/>
            <a:ext cx="4464496" cy="551723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800" b="1" dirty="0" smtClean="0"/>
              <a:t>1</a:t>
            </a:r>
            <a:r>
              <a:rPr lang="ru-RU" sz="1800" b="1" dirty="0"/>
              <a:t>. Познавательная компетентность:</a:t>
            </a:r>
          </a:p>
          <a:p>
            <a:pPr marL="0" indent="0">
              <a:buNone/>
            </a:pPr>
            <a:r>
              <a:rPr lang="ru-RU" sz="1800" dirty="0" smtClean="0"/>
              <a:t>– </a:t>
            </a:r>
            <a:r>
              <a:rPr lang="ru-RU" sz="1800" dirty="0"/>
              <a:t>учебные достижения;</a:t>
            </a:r>
          </a:p>
          <a:p>
            <a:pPr marL="0" indent="0">
              <a:buNone/>
            </a:pPr>
            <a:r>
              <a:rPr lang="ru-RU" sz="1800" dirty="0"/>
              <a:t>– интеллектуальные задания;</a:t>
            </a:r>
          </a:p>
          <a:p>
            <a:pPr marL="0" indent="0">
              <a:buNone/>
            </a:pPr>
            <a:r>
              <a:rPr lang="ru-RU" sz="1800" dirty="0"/>
              <a:t>– умение учиться и оперировать знаниями.</a:t>
            </a:r>
          </a:p>
          <a:p>
            <a:pPr marL="0" indent="0">
              <a:buNone/>
            </a:pPr>
            <a:r>
              <a:rPr lang="ru-RU" sz="1800" b="1" dirty="0" smtClean="0"/>
              <a:t>2</a:t>
            </a:r>
            <a:r>
              <a:rPr lang="ru-RU" sz="1800" b="1" dirty="0"/>
              <a:t>. Личностная компетентность:</a:t>
            </a:r>
          </a:p>
          <a:p>
            <a:pPr marL="0" indent="0">
              <a:buNone/>
            </a:pPr>
            <a:r>
              <a:rPr lang="ru-RU" sz="1800" dirty="0" smtClean="0"/>
              <a:t>– </a:t>
            </a:r>
            <a:r>
              <a:rPr lang="ru-RU" sz="1800" dirty="0"/>
              <a:t>развитие индивидуальных способностей и талантов;</a:t>
            </a:r>
          </a:p>
          <a:p>
            <a:pPr marL="0" indent="0">
              <a:buNone/>
            </a:pPr>
            <a:r>
              <a:rPr lang="ru-RU" sz="1800" dirty="0"/>
              <a:t>– знание своих сильных и слабых сторон;</a:t>
            </a:r>
          </a:p>
          <a:p>
            <a:pPr marL="0" indent="0">
              <a:buNone/>
            </a:pPr>
            <a:r>
              <a:rPr lang="ru-RU" sz="1800" dirty="0"/>
              <a:t>– способность к рефлексии;</a:t>
            </a:r>
          </a:p>
          <a:p>
            <a:pPr marL="0" indent="0">
              <a:buNone/>
            </a:pPr>
            <a:r>
              <a:rPr lang="ru-RU" sz="1800" dirty="0"/>
              <a:t>– </a:t>
            </a:r>
            <a:r>
              <a:rPr lang="ru-RU" sz="1800" dirty="0" smtClean="0"/>
              <a:t>динамичнос</a:t>
            </a:r>
            <a:r>
              <a:rPr lang="ru-RU" sz="1800" dirty="0"/>
              <a:t>ть знаний.</a:t>
            </a:r>
          </a:p>
          <a:p>
            <a:pPr marL="0" indent="0">
              <a:buNone/>
            </a:pPr>
            <a:r>
              <a:rPr lang="ru-RU" sz="1800" b="1" dirty="0" smtClean="0"/>
              <a:t>3</a:t>
            </a:r>
            <a:r>
              <a:rPr lang="ru-RU" sz="1800" b="1" dirty="0"/>
              <a:t>. Самообразовательная компетентность:</a:t>
            </a:r>
          </a:p>
          <a:p>
            <a:pPr marL="0" indent="0">
              <a:buNone/>
            </a:pPr>
            <a:r>
              <a:rPr lang="ru-RU" sz="1800" dirty="0"/>
              <a:t>– способность к самообразованию, организации собственных приемов самообучения;</a:t>
            </a:r>
          </a:p>
          <a:p>
            <a:pPr marL="0" indent="0">
              <a:buNone/>
            </a:pPr>
            <a:r>
              <a:rPr lang="ru-RU" sz="1800" dirty="0"/>
              <a:t>– ответственность за уровень личной самообразовательной деятельности</a:t>
            </a:r>
            <a:r>
              <a:rPr lang="ru-RU" sz="1800" dirty="0" smtClean="0"/>
              <a:t>;</a:t>
            </a:r>
            <a:endParaRPr lang="ru-RU" sz="1800" dirty="0"/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4629150" y="1268760"/>
            <a:ext cx="4514850" cy="5589239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7200" dirty="0"/>
              <a:t>– гибкость применения знаний, умений и навыков в условиях быстрых изменений;</a:t>
            </a:r>
          </a:p>
          <a:p>
            <a:pPr marL="0" indent="0">
              <a:buNone/>
            </a:pPr>
            <a:r>
              <a:rPr lang="ru-RU" sz="7200" dirty="0"/>
              <a:t>– постоянный самоанализ, контроль своей деятельности.</a:t>
            </a:r>
          </a:p>
          <a:p>
            <a:pPr marL="0" indent="0">
              <a:buNone/>
            </a:pPr>
            <a:r>
              <a:rPr lang="ru-RU" sz="7200" b="1" dirty="0" smtClean="0"/>
              <a:t>4</a:t>
            </a:r>
            <a:r>
              <a:rPr lang="ru-RU" sz="7200" b="1" dirty="0"/>
              <a:t>. Социальная компетентность:</a:t>
            </a:r>
          </a:p>
          <a:p>
            <a:pPr marL="0" indent="0">
              <a:buNone/>
            </a:pPr>
            <a:r>
              <a:rPr lang="ru-RU" sz="7200" dirty="0" smtClean="0"/>
              <a:t>– </a:t>
            </a:r>
            <a:r>
              <a:rPr lang="ru-RU" sz="7200" dirty="0"/>
              <a:t>сотрудничество, работа в команде, коммуникативные навыки;</a:t>
            </a:r>
          </a:p>
          <a:p>
            <a:pPr marL="0" indent="0">
              <a:buNone/>
            </a:pPr>
            <a:r>
              <a:rPr lang="ru-RU" sz="7200" dirty="0"/>
              <a:t>– способность принимать собственные решения, стремиться к осознанию собственных потребностей и целей;</a:t>
            </a:r>
          </a:p>
          <a:p>
            <a:pPr marL="0" indent="0">
              <a:buNone/>
            </a:pPr>
            <a:r>
              <a:rPr lang="ru-RU" sz="7200" dirty="0"/>
              <a:t>– социальная целостность, умение определить личностную роль в обществе;</a:t>
            </a:r>
          </a:p>
          <a:p>
            <a:pPr marL="0" indent="0">
              <a:buNone/>
            </a:pPr>
            <a:r>
              <a:rPr lang="ru-RU" sz="7200" dirty="0"/>
              <a:t>– развитие личностных качеств, саморегулирование.</a:t>
            </a:r>
          </a:p>
          <a:p>
            <a:pPr marL="0" indent="0">
              <a:buNone/>
            </a:pPr>
            <a:r>
              <a:rPr lang="ru-RU" sz="7200" b="1" dirty="0" smtClean="0"/>
              <a:t>5</a:t>
            </a:r>
            <a:r>
              <a:rPr lang="ru-RU" sz="7200" b="1" dirty="0"/>
              <a:t>. Компетентное отношение к собственному здоровью:</a:t>
            </a:r>
          </a:p>
          <a:p>
            <a:pPr marL="0" indent="0">
              <a:buNone/>
            </a:pPr>
            <a:r>
              <a:rPr lang="ru-RU" sz="7200" dirty="0" smtClean="0"/>
              <a:t>– </a:t>
            </a:r>
            <a:r>
              <a:rPr lang="ru-RU" sz="7200" dirty="0"/>
              <a:t>соматическое здоровье;</a:t>
            </a:r>
          </a:p>
          <a:p>
            <a:pPr marL="0" indent="0">
              <a:buNone/>
            </a:pPr>
            <a:r>
              <a:rPr lang="ru-RU" sz="7200" dirty="0"/>
              <a:t>– клиническое здоровье;</a:t>
            </a:r>
          </a:p>
          <a:p>
            <a:pPr marL="0" indent="0">
              <a:buNone/>
            </a:pPr>
            <a:r>
              <a:rPr lang="ru-RU" sz="7200" dirty="0"/>
              <a:t>– физическое здоровье;</a:t>
            </a:r>
          </a:p>
          <a:p>
            <a:pPr marL="0" indent="0">
              <a:buNone/>
            </a:pPr>
            <a:r>
              <a:rPr lang="ru-RU" sz="7200" dirty="0"/>
              <a:t>– уровень </a:t>
            </a:r>
            <a:r>
              <a:rPr lang="ru-RU" sz="7200" dirty="0" err="1"/>
              <a:t>валеологических</a:t>
            </a:r>
            <a:r>
              <a:rPr lang="ru-RU" sz="7200" dirty="0"/>
              <a:t> знаний.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7830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/>
              <a:t>С этой точки зрения </a:t>
            </a:r>
            <a:r>
              <a:rPr lang="ru-RU" b="1" dirty="0" smtClean="0"/>
              <a:t>цели </a:t>
            </a:r>
            <a:r>
              <a:rPr lang="ru-RU" b="1" dirty="0"/>
              <a:t>образования в следующем: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825624"/>
            <a:ext cx="8119814" cy="491574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научить учиться, т.е. научить решать проблемы в сфере учебной деятельности;</a:t>
            </a:r>
          </a:p>
          <a:p>
            <a:r>
              <a:rPr lang="ru-RU" dirty="0"/>
              <a:t>научить объяснять явления действительности, их сущность, причины, взаимосвязи, используя соответствующий научный аппарат, т.е. решать познавательные проблемы;</a:t>
            </a:r>
          </a:p>
          <a:p>
            <a:r>
              <a:rPr lang="ru-RU" dirty="0"/>
              <a:t>научить ориентироваться в ключевых проблемах современной жизни – экологических, политических, межкультурного взаимодействия и иных, т.е. решать аналитические проблемы;</a:t>
            </a:r>
          </a:p>
          <a:p>
            <a:r>
              <a:rPr lang="ru-RU" dirty="0"/>
              <a:t>научить ориентироваться в мире духовных ценностей;</a:t>
            </a:r>
          </a:p>
          <a:p>
            <a:r>
              <a:rPr lang="ru-RU" dirty="0"/>
              <a:t>научить решать проблемы, связанные с реализацией определенных социальных ролей;</a:t>
            </a:r>
          </a:p>
          <a:p>
            <a:r>
              <a:rPr lang="ru-RU" dirty="0"/>
              <a:t>научить решать проблемы, общие для разных видов профессиональной и иной деятельности;</a:t>
            </a:r>
          </a:p>
          <a:p>
            <a:r>
              <a:rPr lang="ru-RU" dirty="0"/>
              <a:t>научить решать проблемы профессионального выбора, включая подготовку к дальнейшему обучению в учебных заведениях системы профессионального</a:t>
            </a:r>
          </a:p>
        </p:txBody>
      </p:sp>
    </p:spTree>
    <p:extLst>
      <p:ext uri="{BB962C8B-B14F-4D97-AF65-F5344CB8AC3E}">
        <p14:creationId xmlns:p14="http://schemas.microsoft.com/office/powerpoint/2010/main" val="2410629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692696"/>
            <a:ext cx="7886700" cy="6165304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Главным есть не предмет, которому вы учите, а личность, которую вы формируете. Не предмет формирует личность, а учитель своей деятельностью, связанной с изучением предмета.</a:t>
            </a:r>
          </a:p>
          <a:p>
            <a:r>
              <a:rPr lang="ru-RU" dirty="0"/>
              <a:t>На воспитание активности не жалейте ни времени, ни усилий. Сегодняшний активный ученик – завтрашний активный член общества.</a:t>
            </a:r>
          </a:p>
          <a:p>
            <a:r>
              <a:rPr lang="ru-RU" dirty="0"/>
              <a:t>Помогайте ученикам овладеть наиболее продуктивными методами учебно-познавательной деятельности, учите </a:t>
            </a:r>
            <a:r>
              <a:rPr lang="ru-RU" dirty="0" err="1"/>
              <a:t>иx</a:t>
            </a:r>
            <a:r>
              <a:rPr lang="ru-RU" dirty="0"/>
              <a:t> учиться. </a:t>
            </a:r>
          </a:p>
          <a:p>
            <a:r>
              <a:rPr lang="ru-RU" dirty="0"/>
              <a:t>Необходимо чаще использовать вопрос “почему?”, чтобы научить мыслить </a:t>
            </a:r>
            <a:r>
              <a:rPr lang="ru-RU" dirty="0" err="1"/>
              <a:t>причинно</a:t>
            </a:r>
            <a:r>
              <a:rPr lang="ru-RU" dirty="0"/>
              <a:t>: понимание причинно-следственных связей является обязательным условием развивающего обучения.</a:t>
            </a:r>
          </a:p>
          <a:p>
            <a:r>
              <a:rPr lang="ru-RU" dirty="0"/>
              <a:t>Помните, что знает не тот, кто пересказывает, а тот, кто использует на практике.</a:t>
            </a:r>
          </a:p>
          <a:p>
            <a:r>
              <a:rPr lang="ru-RU" dirty="0"/>
              <a:t>Приучайте учеников думать и действовать самостоятельно.</a:t>
            </a:r>
          </a:p>
          <a:p>
            <a:r>
              <a:rPr lang="ru-RU" dirty="0"/>
              <a:t>Творческое мышление развивайте всесторонним анализом проблем; познавательные задачи решайте несколькими способами, чаще практикуйте творческие задачи.</a:t>
            </a:r>
          </a:p>
          <a:p>
            <a:r>
              <a:rPr lang="ru-RU" dirty="0"/>
              <a:t>Необходимо чаще показывать ученикам перспективы </a:t>
            </a:r>
            <a:r>
              <a:rPr lang="ru-RU" dirty="0" smtClean="0"/>
              <a:t>их обучения.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976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powerpointbase.com-842</Template>
  <TotalTime>411</TotalTime>
  <Words>938</Words>
  <Application>Microsoft Office PowerPoint</Application>
  <PresentationFormat>Экран (4:3)</PresentationFormat>
  <Paragraphs>81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Компетентность</vt:lpstr>
      <vt:lpstr>Компетентность является сложным образованием, интегрированным результатом обучения, выделяют виды или направления компетентностей.  Их можно разделить на три группы.</vt:lpstr>
      <vt:lpstr>Иерархия компетенций:</vt:lpstr>
      <vt:lpstr>К ключевым компетентностям относятся:</vt:lpstr>
      <vt:lpstr>Согласно программе внедрения компетентностно ориентированного подхода в учебно-воспитательный процесс выделяют следующие ключевые компетентности. </vt:lpstr>
      <vt:lpstr>С этой точки зрения цели образования в следующем: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 Петрик</dc:creator>
  <cp:lastModifiedBy>user</cp:lastModifiedBy>
  <cp:revision>15</cp:revision>
  <dcterms:created xsi:type="dcterms:W3CDTF">2018-10-22T09:37:45Z</dcterms:created>
  <dcterms:modified xsi:type="dcterms:W3CDTF">2018-11-29T10:18:41Z</dcterms:modified>
</cp:coreProperties>
</file>