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6" r:id="rId19"/>
    <p:sldId id="275" r:id="rId20"/>
    <p:sldId id="277" r:id="rId21"/>
    <p:sldId id="278" r:id="rId22"/>
    <p:sldId id="279" r:id="rId23"/>
    <p:sldId id="280" r:id="rId24"/>
    <p:sldId id="281" r:id="rId25"/>
    <p:sldId id="28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oonlight title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65" r="4151" b="4117"/>
          <a:stretch>
            <a:fillRect/>
          </a:stretch>
        </p:blipFill>
        <p:spPr>
          <a:xfrm>
            <a:off x="0" y="0"/>
            <a:ext cx="9144000" cy="68593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752600"/>
            <a:ext cx="5410200" cy="1801906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bg1"/>
                    </a:gs>
                    <a:gs pos="90000">
                      <a:schemeClr val="bg2">
                        <a:lumMod val="90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2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3733800"/>
            <a:ext cx="4724400" cy="1676400"/>
          </a:xfrm>
        </p:spPr>
        <p:txBody>
          <a:bodyPr>
            <a:normAutofit/>
          </a:bodyPr>
          <a:lstStyle>
            <a:lvl1pPr marL="0" indent="0" algn="l">
              <a:buNone/>
              <a:defRPr sz="2200" kern="1200">
                <a:gradFill>
                  <a:gsLst>
                    <a:gs pos="0">
                      <a:schemeClr val="bg1"/>
                    </a:gs>
                    <a:gs pos="90000">
                      <a:schemeClr val="bg2">
                        <a:lumMod val="90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0" y="6347908"/>
            <a:ext cx="2133600" cy="182880"/>
          </a:xfr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0FA5DFBA-AF05-46A3-9CB8-78006B9A996A}" type="datetimeFigureOut">
              <a:rPr lang="ru-RU" smtClean="0"/>
              <a:t>05.12.2013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544234"/>
            <a:ext cx="2895600" cy="182880"/>
          </a:xfr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600" y="6511960"/>
            <a:ext cx="1066800" cy="21515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C88E016-78EE-4704-A974-5714297493B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76438" y="1981201"/>
            <a:ext cx="5325315" cy="38413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5DFBA-AF05-46A3-9CB8-78006B9A996A}" type="datetimeFigureOut">
              <a:rPr lang="ru-RU" smtClean="0"/>
              <a:t>05.12.2013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E016-78EE-4704-A974-5714297493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793751"/>
            <a:ext cx="1371600" cy="50419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76438" y="793751"/>
            <a:ext cx="4500562" cy="50419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5DFBA-AF05-46A3-9CB8-78006B9A996A}" type="datetimeFigureOut">
              <a:rPr lang="ru-RU" smtClean="0"/>
              <a:t>05.12.2013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E016-78EE-4704-A974-5714297493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5DFBA-AF05-46A3-9CB8-78006B9A996A}" type="datetimeFigureOut">
              <a:rPr lang="ru-RU" smtClean="0"/>
              <a:t>05.12.2013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E016-78EE-4704-A974-5714297493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oonlight section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89" r="4959" b="27051"/>
          <a:stretch>
            <a:fillRect/>
          </a:stretch>
        </p:blipFill>
        <p:spPr>
          <a:xfrm>
            <a:off x="0" y="0"/>
            <a:ext cx="9144000" cy="68587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438400"/>
            <a:ext cx="7772400" cy="1362075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bg1"/>
                    </a:gs>
                    <a:gs pos="90000">
                      <a:schemeClr val="bg2">
                        <a:lumMod val="90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2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3886200"/>
            <a:ext cx="7772400" cy="941294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000" kern="1200">
                <a:gradFill>
                  <a:gsLst>
                    <a:gs pos="0">
                      <a:schemeClr val="bg1"/>
                    </a:gs>
                    <a:gs pos="90000">
                      <a:schemeClr val="bg2">
                        <a:lumMod val="90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5DFBA-AF05-46A3-9CB8-78006B9A996A}" type="datetimeFigureOut">
              <a:rPr lang="ru-RU" smtClean="0"/>
              <a:t>05.12.2013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E016-78EE-4704-A974-5714297493B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oonlight - two content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43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92162"/>
            <a:ext cx="6019799" cy="8080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6438" y="2003425"/>
            <a:ext cx="2971800" cy="383222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2003425"/>
            <a:ext cx="2971800" cy="38322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5DFBA-AF05-46A3-9CB8-78006B9A996A}" type="datetimeFigureOut">
              <a:rPr lang="ru-RU" smtClean="0"/>
              <a:t>05.12.2013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E016-78EE-4704-A974-5714297493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oonlight - two content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43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92162"/>
            <a:ext cx="6019799" cy="80803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700960"/>
            <a:ext cx="2971800" cy="750887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1200" y="2541494"/>
            <a:ext cx="2971800" cy="329415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199" y="1700960"/>
            <a:ext cx="2971800" cy="750887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2541494"/>
            <a:ext cx="2971800" cy="329415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5DFBA-AF05-46A3-9CB8-78006B9A996A}" type="datetimeFigureOut">
              <a:rPr lang="ru-RU" smtClean="0"/>
              <a:t>05.12.2013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E016-78EE-4704-A974-5714297493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5DFBA-AF05-46A3-9CB8-78006B9A996A}" type="datetimeFigureOut">
              <a:rPr lang="ru-RU" smtClean="0"/>
              <a:t>05.12.2013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E016-78EE-4704-A974-5714297493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5DFBA-AF05-46A3-9CB8-78006B9A996A}" type="datetimeFigureOut">
              <a:rPr lang="ru-RU" smtClean="0"/>
              <a:t>05.12.2013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E016-78EE-4704-A974-5714297493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oonlight - two content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43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1033272"/>
            <a:ext cx="1298448" cy="2624328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371600"/>
            <a:ext cx="4953000" cy="3886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27248" y="5486400"/>
            <a:ext cx="4498848" cy="75895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5DFBA-AF05-46A3-9CB8-78006B9A996A}" type="datetimeFigureOut">
              <a:rPr lang="ru-RU" smtClean="0"/>
              <a:t>05.12.2013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E016-78EE-4704-A974-5714297493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oonlight - two content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43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33462"/>
            <a:ext cx="1295400" cy="2624138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05000" y="914400"/>
            <a:ext cx="5486400" cy="4495800"/>
          </a:xfrm>
          <a:prstGeom prst="ellipse">
            <a:avLst/>
          </a:prstGeom>
          <a:effectLst>
            <a:innerShdw blurRad="254000">
              <a:schemeClr val="tx1"/>
            </a:innerShdw>
            <a:softEdge rad="1270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24200" y="5486400"/>
            <a:ext cx="4495800" cy="76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5DFBA-AF05-46A3-9CB8-78006B9A996A}" type="datetimeFigureOut">
              <a:rPr lang="ru-RU" smtClean="0"/>
              <a:t>05.12.2013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E016-78EE-4704-A974-5714297493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oonlight master 2.pn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1" y="792162"/>
            <a:ext cx="5311562" cy="808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981201"/>
            <a:ext cx="5015753" cy="384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347908"/>
            <a:ext cx="21336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fld id="{0FA5DFBA-AF05-46A3-9CB8-78006B9A996A}" type="datetimeFigureOut">
              <a:rPr lang="ru-RU" smtClean="0"/>
              <a:t>05.12.2013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544234"/>
            <a:ext cx="28956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600" y="6033246"/>
            <a:ext cx="1066800" cy="2151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bg2"/>
                </a:solidFill>
              </a:defRPr>
            </a:lvl1pPr>
          </a:lstStyle>
          <a:p>
            <a:fld id="{0C88E016-78EE-4704-A974-5714297493B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effectLst>
            <a:reflection blurRad="6350" stA="55000" endA="300" endPos="2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200"/>
        </a:spcBef>
        <a:buClr>
          <a:schemeClr val="bg2"/>
        </a:buClr>
        <a:buFontTx/>
        <a:buBlip>
          <a:blip r:embed="rId14"/>
        </a:buBlip>
        <a:defRPr sz="22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1200"/>
        </a:spcBef>
        <a:buFontTx/>
        <a:buBlip>
          <a:blip r:embed="rId15"/>
        </a:buBlip>
        <a:defRPr sz="20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1200"/>
        </a:spcBef>
        <a:buFontTx/>
        <a:buBlip>
          <a:blip r:embed="rId15"/>
        </a:buBlip>
        <a:defRPr sz="20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1200"/>
        </a:spcBef>
        <a:buFontTx/>
        <a:buBlip>
          <a:blip r:embed="rId15"/>
        </a:buBlip>
        <a:defRPr sz="20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1200"/>
        </a:spcBef>
        <a:buFontTx/>
        <a:buBlip>
          <a:blip r:embed="rId15"/>
        </a:buBlip>
        <a:defRPr sz="20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600" dirty="0" smtClean="0"/>
              <a:t>Бугульма – родной город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10513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2245994"/>
            <a:ext cx="4778449" cy="384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3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166843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Как добраться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Поездами до Уфы, Челябинска или Бугульмы. Либо поездом до Казани, далее на автобусе или поезде до Бугульмы; можно добраться через Альметьевск. 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Самолетом Москва — Бугульма из «Домодедово», ежедневно, время в полете 1 час 30 минут. 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Любым транспортом до Казани, далее самолетом Казань — Бугульма. Рейсы выполняет авиакомпания «Ак Барс </a:t>
            </a:r>
            <a:r>
              <a:rPr lang="ru-RU" dirty="0" err="1"/>
              <a:t>Аэро</a:t>
            </a:r>
            <a:r>
              <a:rPr lang="ru-RU" dirty="0"/>
              <a:t>» , летает до Нижневартовска, Ульяновска, Сочи и Пензы. </a:t>
            </a:r>
          </a:p>
        </p:txBody>
      </p:sp>
    </p:spTree>
    <p:extLst>
      <p:ext uri="{BB962C8B-B14F-4D97-AF65-F5344CB8AC3E}">
        <p14:creationId xmlns:p14="http://schemas.microsoft.com/office/powerpoint/2010/main" val="43833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704" y="476672"/>
            <a:ext cx="6408712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87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889844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Много лет бороздил океаны танкер «Бугульма», построенный в 1957 году и названный так в честь нашего  города.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После Великой Отечественной войны советский народ с большим трудом восстанавливал разрушенное хозяйство. Строились новые  дома, заводы, фабрики. В эти годы были сооружены корабли и  танкеры для перевозки нефти.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В Бугульме велась большая работа по разведке и добыче нефти. Город помогал </a:t>
            </a:r>
            <a:r>
              <a:rPr lang="ru-RU" dirty="0" err="1"/>
              <a:t>нефтеразведчикам</a:t>
            </a:r>
            <a:r>
              <a:rPr lang="ru-RU" dirty="0"/>
              <a:t>  </a:t>
            </a:r>
            <a:r>
              <a:rPr lang="ru-RU" dirty="0" err="1"/>
              <a:t>Ромашкинского</a:t>
            </a:r>
            <a:r>
              <a:rPr lang="ru-RU" dirty="0"/>
              <a:t> месторождения людьми, продуктами питания, транспортом и материалами. К 1950 году нефть Татарии заявила о себе фонтанами драгоценного сырья.</a:t>
            </a:r>
          </a:p>
        </p:txBody>
      </p:sp>
    </p:spTree>
    <p:extLst>
      <p:ext uri="{BB962C8B-B14F-4D97-AF65-F5344CB8AC3E}">
        <p14:creationId xmlns:p14="http://schemas.microsoft.com/office/powerpoint/2010/main" val="91955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гульнара\Documents\речка 31.07.11\ф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576262"/>
            <a:ext cx="7620000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52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332656"/>
            <a:ext cx="60304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этих условиях наш город, единственный в крае, имевший железную дорогу и аэропорт, превратился в настоящий плацдарм, с которого уходили на передний край борьбы за большую нефть разведчики, буровики, промысловики. Здесь с первых послевоенных лет располагалась контора нефтеразведки. За три года (с 1950-го  по 1953-й) И. Сталин издал 14 распоряжений по объединению «Татнефть». Уже  одно это говорило о том, какое важное значение уделяло правительство Со-</a:t>
            </a:r>
            <a:r>
              <a:rPr lang="ru-RU" dirty="0" err="1"/>
              <a:t>ветского</a:t>
            </a:r>
            <a:r>
              <a:rPr lang="ru-RU" dirty="0"/>
              <a:t> Союза  «Второму Баку», ведь здесь находился один из центров экономического развития государства.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В 1957 году в стране построили  несколько новых танкеров и одному из них дали название «Бугульма».  По тем временам это было очень большое судно. Вот его технические данные:  длина – 146,7 метра,  ширина – 19,2 метра, высота от киля до верхней грузовой палубы – 10,5 метра, скорость – 12,8 мили в час.</a:t>
            </a:r>
          </a:p>
        </p:txBody>
      </p:sp>
    </p:spTree>
    <p:extLst>
      <p:ext uri="{BB962C8B-B14F-4D97-AF65-F5344CB8AC3E}">
        <p14:creationId xmlns:p14="http://schemas.microsoft.com/office/powerpoint/2010/main" val="346032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404664"/>
            <a:ext cx="55263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Долгое время танкер «Бугульма» ходил по морям, океанам, перевозя  «черное золото». Он бросал якорь в портах Африки, Европы, Азии, Латинской Америки, но чаще всего заходил  на Кубу. Много раз танкер пересекал экватор.  В  водах Атлантического,  Индийского и Тихого океанов  наши рыболовные суда ждали топлива для своих  кораблей. И им на помощь приходил  танкер «Бугульма».</a:t>
            </a:r>
          </a:p>
          <a:p>
            <a:r>
              <a:rPr lang="ru-RU" dirty="0"/>
              <a:t> </a:t>
            </a:r>
          </a:p>
          <a:p>
            <a:r>
              <a:rPr lang="ru-RU" dirty="0" err="1"/>
              <a:t>Бугульминские</a:t>
            </a:r>
            <a:r>
              <a:rPr lang="ru-RU" dirty="0"/>
              <a:t> школьники переписывались с экипажем,  моряки поздравляли горожан с праздниками, присылали экзотические подарки ребятам.  Сорок лет назад, в 1971 году, несколько моряков побывали в Бугульме</a:t>
            </a:r>
            <a:r>
              <a:rPr lang="ru-RU" dirty="0" smtClean="0"/>
              <a:t>.</a:t>
            </a:r>
          </a:p>
          <a:p>
            <a:r>
              <a:rPr lang="ru-RU" dirty="0"/>
              <a:t>  </a:t>
            </a:r>
          </a:p>
          <a:p>
            <a:r>
              <a:rPr lang="ru-RU" dirty="0" smtClean="0"/>
              <a:t>В конце 1977 года танкер был списан и продан в Пакистан на металлолом.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42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166843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Музеи Бугульмы</a:t>
            </a:r>
          </a:p>
          <a:p>
            <a:r>
              <a:rPr lang="ru-RU" dirty="0"/>
              <a:t> </a:t>
            </a:r>
          </a:p>
          <a:p>
            <a:r>
              <a:rPr lang="ru-RU" dirty="0" err="1"/>
              <a:t>Бугульминский</a:t>
            </a:r>
            <a:r>
              <a:rPr lang="ru-RU" dirty="0"/>
              <a:t> краеведческий музей (адрес: ул. Герцена 88; часы работы: 8:00-17:00, выходной — понедельник). Экспонаты музея рассказывают о пугачевском восстании, ярмарках 19 в., проходивших в Бугульме, гражданской и Великой Отечественной войне; представлены документы по истории города 18—20 вв., раритетные предметы быта татар, мордвы, русских. В музее есть отдел природы, где можно увидеть бивень и зубы мамонта, коллекцию бабочек, познакомиться с животным и растительным миром региона. </a:t>
            </a:r>
          </a:p>
        </p:txBody>
      </p:sp>
    </p:spTree>
    <p:extLst>
      <p:ext uri="{BB962C8B-B14F-4D97-AF65-F5344CB8AC3E}">
        <p14:creationId xmlns:p14="http://schemas.microsoft.com/office/powerpoint/2010/main" val="214827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836712"/>
            <a:ext cx="609600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503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Литературно-мемориальный музей Я. Гашека (ул. Советская 73; часы работы: 9:00-17:00, выходные — воскресенье и понедельник). Ярослав Гашек (1883—1923) — чешский писатель-сатирик. С октября по декабрь 1918 года, в разгар гражданской войны, он служил помощником военного коменданта </a:t>
            </a:r>
            <a:r>
              <a:rPr lang="ru-RU" dirty="0" err="1"/>
              <a:t>Бугульминского</a:t>
            </a:r>
            <a:r>
              <a:rPr lang="ru-RU" dirty="0"/>
              <a:t> уезда. В доме, где в то время располагалась военная комендатура, был открыт единственный в России мемориальный музей Я. Гашека. В экспозиционных залах представлены документы, фотографии, сборники рассказов и собрания сочинений писателя на разных языках, а также сувениры, связанные с именем писателя и его литературного героя — бравого солдата Швейка. Мемориальная комната создана на базе предметов, находившихся в здании военной комендатуры в период пребывания в Бугульме Ярослава Гашека. </a:t>
            </a:r>
          </a:p>
        </p:txBody>
      </p:sp>
    </p:spTree>
    <p:extLst>
      <p:ext uri="{BB962C8B-B14F-4D97-AF65-F5344CB8AC3E}">
        <p14:creationId xmlns:p14="http://schemas.microsoft.com/office/powerpoint/2010/main" val="97431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980728"/>
            <a:ext cx="595840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  <a:p>
            <a:r>
              <a:rPr lang="ru-RU" sz="2000" dirty="0"/>
              <a:t> Год основания: 1781  День города: 29 августа</a:t>
            </a:r>
          </a:p>
          <a:p>
            <a:r>
              <a:rPr lang="ru-RU" sz="2000" dirty="0"/>
              <a:t> </a:t>
            </a:r>
          </a:p>
          <a:p>
            <a:r>
              <a:rPr lang="ru-RU" sz="2000" dirty="0"/>
              <a:t>.</a:t>
            </a:r>
          </a:p>
          <a:p>
            <a:r>
              <a:rPr lang="ru-RU" sz="2000" dirty="0"/>
              <a:t> </a:t>
            </a:r>
          </a:p>
          <a:p>
            <a:r>
              <a:rPr lang="ru-RU" sz="2000" dirty="0"/>
              <a:t>Первые упоминания о Бугульме относятся к 1736 году как о башкирской деревне. Башкиры живут в этой местности с Х века.</a:t>
            </a:r>
          </a:p>
          <a:p>
            <a:r>
              <a:rPr lang="ru-RU" sz="2000" dirty="0"/>
              <a:t> </a:t>
            </a:r>
          </a:p>
          <a:p>
            <a:r>
              <a:rPr lang="ru-RU" sz="2000" dirty="0"/>
              <a:t>Вскоре на месте деревни возникла </a:t>
            </a:r>
            <a:r>
              <a:rPr lang="ru-RU" sz="2000" dirty="0" err="1"/>
              <a:t>Бугульминская</a:t>
            </a:r>
            <a:r>
              <a:rPr lang="ru-RU" sz="2000" dirty="0"/>
              <a:t> слобода, которую заселяли ясачные крестьяне и ссыльные солдаты.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2708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7404" y="1196752"/>
            <a:ext cx="5616624" cy="3864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866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476672"/>
            <a:ext cx="5544616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6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0" y="612845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Республика Татарстан, Бугульма, улица Ленина, дом 28</a:t>
            </a:r>
          </a:p>
          <a:p>
            <a:endParaRPr lang="ru-RU" dirty="0" smtClean="0"/>
          </a:p>
          <a:p>
            <a:r>
              <a:rPr lang="ru-RU" dirty="0" smtClean="0"/>
              <a:t>В 1897 </a:t>
            </a:r>
            <a:r>
              <a:rPr lang="ru-RU" dirty="0" err="1" smtClean="0"/>
              <a:t>Бугульминский</a:t>
            </a:r>
            <a:r>
              <a:rPr lang="ru-RU" dirty="0" smtClean="0"/>
              <a:t> уездный комитет приобрел участок, на котором был построен Народный дом с театральным залом на 350 мест. В январе-марте 1899 комитет хлопотал перед Театральной комиссией обустройстве городского театра-чайной. В 1904 Комитет попечительства разрешил образовавшемуся кружку любителей музыкально-драматического искусства поставить в течение года не менее 12 спектаклей. Кружку бесплатно доставлялся оркестр, игравший в антрактах. В 1908 был дан 21 спектакль, не считая музыкально-литературных вечеров. В 1920-е годы в Бугульме появился самодеятельный коллектив "синеблузников".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61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-79653"/>
            <a:ext cx="538234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Сейчас Бугульма – излюбленное место для наркоманов из окрестных домов, да для компаний по распитию спиртных напитков на улице, где повсеместно пустые бутылки и прочий мусор, ибо что еще делать молодежи, куда податься? Откуда же появится желание создавать семьи, рожать детей, когда нам негде жить, где нет порядка и свободы выбора. И наша позиция однозначна - мы, </a:t>
            </a:r>
            <a:r>
              <a:rPr lang="ru-RU" dirty="0" err="1" smtClean="0"/>
              <a:t>бугульминская</a:t>
            </a:r>
            <a:r>
              <a:rPr lang="ru-RU" dirty="0" smtClean="0"/>
              <a:t> молодежь, хотим жить в современном развивающемся городе, работать на благо своей малой Родины, чтить ее культурное наследие, детей растить и жить счастливо. Мы гордимся историей нашего </a:t>
            </a:r>
            <a:r>
              <a:rPr lang="ru-RU" dirty="0" err="1" smtClean="0"/>
              <a:t>Бугульминского</a:t>
            </a:r>
            <a:r>
              <a:rPr lang="ru-RU" dirty="0" smtClean="0"/>
              <a:t> края,  гордимся своими соотечественниками, прославляем в любых уголках земли, где бы не приходилось нам побывать,  восхитительное чудо наш город – Бугульму.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027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443841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И в завершение  всего вышесказанного,  наше резюме – если ориентироваться только на негативные мнения, огульно охаивающей все и вся в нашем городе, то городское наше поселение так и останется заштатным уездным городком со всеми вытекающими отсюда последствиями.</a:t>
            </a:r>
          </a:p>
          <a:p>
            <a:endParaRPr lang="ru-RU" dirty="0" smtClean="0"/>
          </a:p>
          <a:p>
            <a:r>
              <a:rPr lang="ru-RU" dirty="0" smtClean="0"/>
              <a:t>Мы призываем всех прогрессивных горожан присоединится к категории людей, которые ведут здоровый образ жизни, радуются каждому дню, хотят видеть свой город процветающим и красивым!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2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92162"/>
            <a:ext cx="5687143" cy="5085110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dirty="0" smtClean="0"/>
              <a:t> Викторина о Бугульме</a:t>
            </a:r>
            <a:br>
              <a:rPr lang="ru-RU" dirty="0" smtClean="0"/>
            </a:br>
            <a:r>
              <a:rPr lang="ru-RU" dirty="0" smtClean="0"/>
              <a:t>- Когда был основан город?</a:t>
            </a:r>
            <a:br>
              <a:rPr lang="ru-RU" dirty="0" smtClean="0"/>
            </a:br>
            <a:r>
              <a:rPr lang="ru-RU" dirty="0" smtClean="0"/>
              <a:t>-Откуда произошло название города?</a:t>
            </a:r>
            <a:br>
              <a:rPr lang="ru-RU" dirty="0" smtClean="0"/>
            </a:br>
            <a:r>
              <a:rPr lang="ru-RU" dirty="0" smtClean="0"/>
              <a:t>-Как называется центральная улица Бугульмы?</a:t>
            </a:r>
            <a:br>
              <a:rPr lang="ru-RU" dirty="0" smtClean="0"/>
            </a:br>
            <a:r>
              <a:rPr lang="ru-RU" dirty="0" smtClean="0"/>
              <a:t>- Какие музеи есть в </a:t>
            </a:r>
            <a:r>
              <a:rPr lang="ru-RU" dirty="0"/>
              <a:t>Б</a:t>
            </a:r>
            <a:r>
              <a:rPr lang="ru-RU" dirty="0" smtClean="0"/>
              <a:t>угульме?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978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548680"/>
            <a:ext cx="7416824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68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166843"/>
            <a:ext cx="54543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Город находился в центре Пугачёвского восстания, в те годы в районе </a:t>
            </a:r>
            <a:r>
              <a:rPr lang="ru-RU" dirty="0" err="1"/>
              <a:t>Бугульминской</a:t>
            </a:r>
            <a:r>
              <a:rPr lang="ru-RU" dirty="0"/>
              <a:t> слободы находилась штаб-квартира главнокомандующего правительственными войсками генерал-аншефа Бибикова.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В 1781 году </a:t>
            </a:r>
            <a:r>
              <a:rPr lang="ru-RU" dirty="0" err="1"/>
              <a:t>Бугульминская</a:t>
            </a:r>
            <a:r>
              <a:rPr lang="ru-RU" dirty="0"/>
              <a:t> слобода получила статус уездного города, впоследствии находилась в разных административных субъектах: вначале город был частью Уфимского наместничества, с 1796 года — в составе Оренбургской, с 1850 года — Самарской губернии, была центром </a:t>
            </a:r>
            <a:r>
              <a:rPr lang="ru-RU" dirty="0" err="1"/>
              <a:t>Бугульминского</a:t>
            </a:r>
            <a:r>
              <a:rPr lang="ru-RU" dirty="0"/>
              <a:t> уезда.</a:t>
            </a:r>
          </a:p>
        </p:txBody>
      </p:sp>
    </p:spTree>
    <p:extLst>
      <p:ext uri="{BB962C8B-B14F-4D97-AF65-F5344CB8AC3E}">
        <p14:creationId xmlns:p14="http://schemas.microsoft.com/office/powerpoint/2010/main" val="44542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305342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Бугульма являлась важным торговым центром и имела выгодное географическое положение: через неё проходили пути из Уфы и Оренбурга в Казань. Также здесь действовали ежегодные ярмарки, где продавали скот, лошадей, изделия из кожи и др.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По состоянию на 1890 год в городе было 5 церквей, 2 больницы, 3 учебных заведения, примерно 40 заводов (гончарные, кирпичные, маслобойные и др.)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В 1911 году через Бугульму была проведена железная дорога.</a:t>
            </a:r>
          </a:p>
        </p:txBody>
      </p:sp>
    </p:spTree>
    <p:extLst>
      <p:ext uri="{BB962C8B-B14F-4D97-AF65-F5344CB8AC3E}">
        <p14:creationId xmlns:p14="http://schemas.microsoft.com/office/powerpoint/2010/main" val="300858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ульнара\Documents\речка 31.07.11\ф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895350"/>
            <a:ext cx="7620000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75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741800"/>
            <a:ext cx="61744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Географическое положение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Город расположен на реке </a:t>
            </a:r>
            <a:r>
              <a:rPr lang="ru-RU" dirty="0" err="1"/>
              <a:t>Зай</a:t>
            </a:r>
            <a:r>
              <a:rPr lang="ru-RU" dirty="0"/>
              <a:t> (бассейн Волги), в 333 км от Казани, в центре </a:t>
            </a:r>
            <a:r>
              <a:rPr lang="ru-RU" dirty="0" err="1"/>
              <a:t>Бугульминско-Белебеевской</a:t>
            </a:r>
            <a:r>
              <a:rPr lang="ru-RU" dirty="0"/>
              <a:t> возвышенности — восточной возвышенной части Русской (Восточно-Европейской) равнины.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Существует несколько версий происхождения названия города.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9451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551837"/>
            <a:ext cx="55983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Согласно основной версии, слово «Бугульма» с тюркских языков переводится как «Быковка», где корень слова «</a:t>
            </a:r>
            <a:r>
              <a:rPr lang="ru-RU" dirty="0" err="1"/>
              <a:t>буг</a:t>
            </a:r>
            <a:r>
              <a:rPr lang="ru-RU" dirty="0"/>
              <a:t>» означает «бык». Данная версия была озвучена в 1976 </a:t>
            </a:r>
            <a:r>
              <a:rPr lang="ru-RU" dirty="0" smtClean="0"/>
              <a:t>году.</a:t>
            </a:r>
          </a:p>
          <a:p>
            <a:r>
              <a:rPr lang="ru-RU" dirty="0" smtClean="0"/>
              <a:t>А что вы знаете о происхождении названия нашего родного города?</a:t>
            </a:r>
            <a:endParaRPr lang="ru-RU" dirty="0"/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7386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908720"/>
            <a:ext cx="2824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Герб города до 2007 </a:t>
            </a:r>
            <a:r>
              <a:rPr lang="ru-RU" dirty="0" smtClean="0"/>
              <a:t>года</a:t>
            </a:r>
          </a:p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2476500"/>
            <a:ext cx="4832548" cy="419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1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onlight">
  <a:themeElements>
    <a:clrScheme name="Moonlight">
      <a:dk1>
        <a:srgbClr val="595959"/>
      </a:dk1>
      <a:lt1>
        <a:srgbClr val="FFFFFF"/>
      </a:lt1>
      <a:dk2>
        <a:srgbClr val="2AB7FF"/>
      </a:dk2>
      <a:lt2>
        <a:srgbClr val="DBE5F1"/>
      </a:lt2>
      <a:accent1>
        <a:srgbClr val="20378C"/>
      </a:accent1>
      <a:accent2>
        <a:srgbClr val="A20000"/>
      </a:accent2>
      <a:accent3>
        <a:srgbClr val="534088"/>
      </a:accent3>
      <a:accent4>
        <a:srgbClr val="2D9123"/>
      </a:accent4>
      <a:accent5>
        <a:srgbClr val="7E2C80"/>
      </a:accent5>
      <a:accent6>
        <a:srgbClr val="4A4EC5"/>
      </a:accent6>
      <a:hlink>
        <a:srgbClr val="BBECFF"/>
      </a:hlink>
      <a:folHlink>
        <a:srgbClr val="DDDDDD"/>
      </a:folHlink>
    </a:clrScheme>
    <a:fontScheme name="Moonlight">
      <a:majorFont>
        <a:latin typeface="Candara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ndara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onlight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50000"/>
              </a:schemeClr>
            </a:gs>
            <a:gs pos="35000">
              <a:schemeClr val="phClr">
                <a:tint val="80000"/>
                <a:satMod val="200000"/>
              </a:schemeClr>
            </a:gs>
            <a:gs pos="100000">
              <a:schemeClr val="phClr">
                <a:tint val="75000"/>
                <a:satMod val="250000"/>
              </a:schemeClr>
            </a:gs>
          </a:gsLst>
          <a:path path="rect">
            <a:fillToRect l="100000" t="100000"/>
          </a:path>
        </a:gradFill>
        <a:gradFill rotWithShape="1">
          <a:gsLst>
            <a:gs pos="0">
              <a:schemeClr val="phClr">
                <a:shade val="60000"/>
                <a:satMod val="150000"/>
              </a:schemeClr>
            </a:gs>
            <a:gs pos="80000">
              <a:schemeClr val="phClr">
                <a:shade val="100000"/>
                <a:satMod val="130000"/>
              </a:schemeClr>
            </a:gs>
            <a:gs pos="100000">
              <a:schemeClr val="phClr">
                <a:tint val="90000"/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6350" cap="flat" cmpd="sng" algn="ctr">
          <a:solidFill>
            <a:schemeClr val="phClr">
              <a:shade val="95000"/>
              <a:satMod val="115000"/>
            </a:schemeClr>
          </a:solidFill>
          <a:prstDash val="solid"/>
        </a:ln>
        <a:ln w="12700" cap="flat" cmpd="sng" algn="ctr">
          <a:solidFill>
            <a:schemeClr val="phClr">
              <a:satMod val="110000"/>
            </a:schemeClr>
          </a:solidFill>
          <a:prstDash val="solid"/>
        </a:ln>
        <a:ln w="25400" cap="flat" cmpd="sng" algn="ctr">
          <a:solidFill>
            <a:schemeClr val="phClr">
              <a:shade val="90000"/>
              <a:satMod val="115000"/>
            </a:schemeClr>
          </a:solidFill>
          <a:prstDash val="solid"/>
        </a:ln>
      </a:lnStyleLst>
      <a:effectStyleLst>
        <a:effectStyle>
          <a:effectLst>
            <a:outerShdw blurRad="50800" dist="25400" dir="5400000" sx="101000" sy="101000" algn="ctr" rotWithShape="0">
              <a:srgbClr val="000000">
                <a:alpha val="60000"/>
              </a:srgbClr>
            </a:outerShdw>
          </a:effectLst>
        </a:effectStyle>
        <a:effectStyle>
          <a:effectLst>
            <a:innerShdw blurRad="76200" dist="25400" dir="13500000">
              <a:srgbClr val="000000">
                <a:alpha val="60000"/>
              </a:srgbClr>
            </a:innerShdw>
          </a:effectLst>
          <a:scene3d>
            <a:camera prst="orthographicFront">
              <a:rot lat="0" lon="0" rev="0"/>
            </a:camera>
            <a:lightRig rig="balanced" dir="tl">
              <a:rot lat="0" lon="0" rev="4200000"/>
            </a:lightRig>
          </a:scene3d>
          <a:sp3d>
            <a:bevelT w="25400" h="12700" prst="softRound"/>
          </a:sp3d>
        </a:effectStyle>
        <a:effectStyle>
          <a:effectLst>
            <a:innerShdw blurRad="76200" dist="25400" dir="13500000">
              <a:srgbClr val="000000">
                <a:alpha val="60000"/>
              </a:srgbClr>
            </a:innerShdw>
            <a:softEdge rad="3175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lumMod val="90000"/>
              </a:schemeClr>
            </a:gs>
            <a:gs pos="30000">
              <a:schemeClr val="phClr">
                <a:lumMod val="75000"/>
              </a:schemeClr>
            </a:gs>
            <a:gs pos="100000">
              <a:schemeClr val="phClr">
                <a:lumMod val="10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lumMod val="90000"/>
              </a:schemeClr>
            </a:gs>
            <a:gs pos="30000">
              <a:schemeClr val="phClr">
                <a:lumMod val="75000"/>
              </a:schemeClr>
            </a:gs>
            <a:gs pos="100000">
              <a:schemeClr val="phClr">
                <a:lumMod val="10000"/>
              </a:schemeClr>
            </a:gs>
          </a:gsLst>
          <a:path path="rect">
            <a:fillToRect l="100000" t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</TotalTime>
  <Words>741</Words>
  <Application>Microsoft Office PowerPoint</Application>
  <PresentationFormat>Экран (4:3)</PresentationFormat>
  <Paragraphs>62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Moonlight</vt:lpstr>
      <vt:lpstr>Бугульма – родной город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Викторина о Бугульме - Когда был основан город? -Откуда произошло название города? -Как называется центральная улица Бугульмы? - Какие музеи есть в Бугульме?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Бугульме -230 лет!</dc:title>
  <dc:creator>гульнара</dc:creator>
  <cp:lastModifiedBy>Гульнара Ильдаровна</cp:lastModifiedBy>
  <cp:revision>11</cp:revision>
  <dcterms:created xsi:type="dcterms:W3CDTF">2011-08-22T16:20:06Z</dcterms:created>
  <dcterms:modified xsi:type="dcterms:W3CDTF">2013-12-05T16:54:31Z</dcterms:modified>
</cp:coreProperties>
</file>