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6"/>
  </p:notesMasterIdLst>
  <p:sldIdLst>
    <p:sldId id="257" r:id="rId2"/>
    <p:sldId id="258" r:id="rId3"/>
    <p:sldId id="271" r:id="rId4"/>
    <p:sldId id="282" r:id="rId5"/>
    <p:sldId id="270" r:id="rId6"/>
    <p:sldId id="272" r:id="rId7"/>
    <p:sldId id="273" r:id="rId8"/>
    <p:sldId id="275" r:id="rId9"/>
    <p:sldId id="276" r:id="rId10"/>
    <p:sldId id="280" r:id="rId11"/>
    <p:sldId id="281" r:id="rId12"/>
    <p:sldId id="279" r:id="rId13"/>
    <p:sldId id="283" r:id="rId14"/>
    <p:sldId id="278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A27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>
      <p:cViewPr varScale="1">
        <p:scale>
          <a:sx n="53" d="100"/>
          <a:sy n="53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350AC-AD64-4C8C-8951-ABD77732EE11}" type="datetimeFigureOut">
              <a:rPr lang="ru-RU" smtClean="0"/>
              <a:t>26.08.2018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35F32-19E3-41BA-8703-713391A85C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F32-19E3-41BA-8703-713391A85C25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2086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225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841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FA29-F9F3-4A5E-8885-D6BFE2203E53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74564-3D52-4456-88E1-E672F3E3CD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4"/>
            <a:ext cx="9144000" cy="6813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851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FA29-F9F3-4A5E-8885-D6BFE2203E53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74564-3D52-4456-88E1-E672F3E3CD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4465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FA29-F9F3-4A5E-8885-D6BFE2203E53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74564-3D52-4456-88E1-E672F3E3CD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901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0FA29-F9F3-4A5E-8885-D6BFE2203E53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74564-3D52-4456-88E1-E672F3E3CD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68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418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456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3173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569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4630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3341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99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429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69E5E-73C2-41A6-AB12-4B53F541A61B}" type="datetimeFigureOut">
              <a:rPr lang="ru-RU" smtClean="0"/>
              <a:pPr/>
              <a:t>26.08.2018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005A1-74F7-426A-A0FE-A3EEC621591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4"/>
            <a:ext cx="9144000" cy="6813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328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674" r:id="rId13"/>
    <p:sldLayoutId id="2147483673" r:id="rId14"/>
    <p:sldLayoutId id="2147483672" r:id="rId1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428736"/>
            <a:ext cx="8458200" cy="1470025"/>
          </a:xfrm>
        </p:spPr>
        <p:txBody>
          <a:bodyPr>
            <a:noAutofit/>
          </a:bodyPr>
          <a:lstStyle/>
          <a:p>
            <a:pPr algn="ctr"/>
            <a:r>
              <a:rPr lang="tt-RU" sz="5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t-RU" sz="5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tt-RU" sz="6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астер-класс по изготовлению “Головоломки нового поколения”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4437112"/>
            <a:ext cx="5904656" cy="18722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ПОДГОТОВИЛИ:</a:t>
            </a:r>
          </a:p>
          <a:p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Миннибаева Л.М., старший</a:t>
            </a:r>
            <a:r>
              <a:rPr lang="en-US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воспитатель, Сафина А.Ю., воспитатель по обучению детей татарскому языку, МАДОУ №115 «Звездочки».</a:t>
            </a:r>
            <a:endParaRPr lang="ru-RU" sz="2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96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44691"/>
            <a:ext cx="4227934" cy="563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9623">
            <a:off x="853228" y="2873937"/>
            <a:ext cx="4211960" cy="3158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39551" y="404664"/>
            <a:ext cx="38164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Разрезать картинки и правильно их приклеить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6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03395"/>
            <a:ext cx="7272808" cy="5454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39552" y="462197"/>
            <a:ext cx="531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Заключительный этап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8" y="404664"/>
            <a:ext cx="3549460" cy="26620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0444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652" y="3326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Ожидаемый результат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8" y="1369756"/>
            <a:ext cx="7020272" cy="5265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35" y="1124744"/>
            <a:ext cx="3594861" cy="269614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1366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784" y="747936"/>
            <a:ext cx="3935555" cy="40359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76672"/>
            <a:ext cx="3458780" cy="43828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789040"/>
            <a:ext cx="2257321" cy="22683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628800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5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Спасибо за внимание</a:t>
            </a:r>
            <a:endParaRPr lang="ru-RU" sz="5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62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6973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6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Актуальность игры</a:t>
            </a:r>
            <a:endParaRPr lang="ru-RU" sz="3600" b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16061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i="1" dirty="0" smtClean="0"/>
              <a:t>«Игра </a:t>
            </a:r>
            <a:r>
              <a:rPr lang="ru-RU" sz="2400" i="1" dirty="0"/>
              <a:t>– это огромное светлое окно, через которое в духовный мир ребенка вливается живительный поток представлений, понятий об окружающем мире. Игра – это искра, зажигающая огонек пытливости и любознательности</a:t>
            </a:r>
            <a:r>
              <a:rPr lang="ru-RU" sz="2400" i="1" dirty="0" smtClean="0"/>
              <a:t>», </a:t>
            </a:r>
            <a:r>
              <a:rPr lang="ru-RU" sz="2400" dirty="0" smtClean="0"/>
              <a:t>- </a:t>
            </a:r>
            <a:r>
              <a:rPr lang="tt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В.А</a:t>
            </a:r>
            <a:r>
              <a:rPr lang="tt-RU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itchFamily="18" charset="0"/>
              </a:rPr>
              <a:t>. Сухомлинский.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indent="457200" algn="just"/>
            <a:r>
              <a:rPr lang="tt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Игры помогают пробудить в детях интерес, а также проводить занятия в необычной увлекательной форме. Увлеченные игрой дети, незаметно для себя усваивают уычебный  материал.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indent="457200" algn="just"/>
            <a:r>
              <a:rPr lang="tt-RU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itchFamily="18" charset="0"/>
              </a:rPr>
              <a:t>         С возрастом усложняются и цели игр. Детям разного возраста можно предложить разные варианты данной игры.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8938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24744"/>
            <a:ext cx="7998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tt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В процессе участия в игре ( в нашем случае – “Головоломке нового поколения”)  дети учатся общаться между собой, договариваться, самостоятельно мыслить, задавать и отвечать на вопросы. Немаловажно, что в игре у детей воспитываются такие необходимые качества, как ответственность, умение слушать и слышать друг-друга, 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t-RU" sz="48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Цель игры</a:t>
            </a:r>
            <a:endParaRPr lang="ru-RU" sz="48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4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42606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tt-RU" sz="32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прислушиваться к мнению окружающих, других участников игры. </a:t>
            </a:r>
            <a:endParaRPr lang="ru-RU" sz="3200" dirty="0"/>
          </a:p>
          <a:p>
            <a:pPr indent="457200" algn="just"/>
            <a:r>
              <a:rPr lang="tt-RU" sz="3200" b="1" dirty="0" smtClean="0">
                <a:solidFill>
                  <a:schemeClr val="tx2"/>
                </a:solidFill>
              </a:rPr>
              <a:t>В процессе игры “Головоломка нового поколения” ребенок, как и требует ФГОС, становится активным участником учебного процесса, между воспитателем и детьми устанавливаются партнерские отношения, дети сами по-желанию распределяют роли. 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236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546" y="404664"/>
            <a:ext cx="903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Данная игра отвечает главным требованиям ФГОС:</a:t>
            </a:r>
            <a:endParaRPr lang="ru-RU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852936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i="1" dirty="0" smtClean="0">
                <a:solidFill>
                  <a:srgbClr val="0070C0"/>
                </a:solidFill>
                <a:cs typeface="Times New Roman" pitchFamily="18" charset="0"/>
              </a:rPr>
              <a:t>Игра многофункциональная;</a:t>
            </a:r>
            <a:endParaRPr lang="ru-RU" sz="3200" b="1" i="1" dirty="0">
              <a:solidFill>
                <a:srgbClr val="0070C0"/>
              </a:solidFill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rgbClr val="0070C0"/>
                </a:solidFill>
                <a:cs typeface="Times New Roman" pitchFamily="18" charset="0"/>
              </a:rPr>
              <a:t>развивающая;</a:t>
            </a:r>
            <a:endParaRPr lang="ru-RU" sz="3200" b="1" i="1" dirty="0">
              <a:solidFill>
                <a:srgbClr val="0070C0"/>
              </a:solidFill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rgbClr val="0070C0"/>
                </a:solidFill>
                <a:cs typeface="Times New Roman" pitchFamily="18" charset="0"/>
              </a:rPr>
              <a:t>информационная;</a:t>
            </a:r>
            <a:endParaRPr lang="ru-RU" sz="3200" b="1" i="1" dirty="0">
              <a:solidFill>
                <a:srgbClr val="0070C0"/>
              </a:solidFill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tt-RU" sz="3200" b="1" i="1" dirty="0" smtClean="0">
                <a:solidFill>
                  <a:srgbClr val="0070C0"/>
                </a:solidFill>
                <a:cs typeface="Times New Roman" pitchFamily="18" charset="0"/>
              </a:rPr>
              <a:t>вариативная (можно играть в нее по-разному).</a:t>
            </a:r>
            <a:endParaRPr lang="ru-RU" sz="3200" b="1" i="1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4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dirty="0" smtClean="0">
                <a:latin typeface="+mj-lt"/>
                <a:cs typeface="Times New Roman" panose="02020603050405020304" pitchFamily="18" charset="0"/>
              </a:rPr>
              <a:t>    Дети держат в руках эту головоломку нового поколения, </a:t>
            </a:r>
            <a:r>
              <a:rPr lang="tt-RU" sz="3200" dirty="0">
                <a:cs typeface="Times New Roman" panose="02020603050405020304" pitchFamily="18" charset="0"/>
              </a:rPr>
              <a:t>постепенно </a:t>
            </a:r>
            <a:r>
              <a:rPr lang="tt-RU" sz="3200" dirty="0" smtClean="0">
                <a:latin typeface="+mj-lt"/>
                <a:cs typeface="Times New Roman" panose="02020603050405020304" pitchFamily="18" charset="0"/>
              </a:rPr>
              <a:t>поворачивая ее только в одном направлении (!), проговаривают свои мысли (появляется картинка из шести элементов), задают и сами же отвечают на вопросы – </a:t>
            </a:r>
            <a:r>
              <a:rPr lang="tt-RU" sz="3200" b="1" dirty="0" smtClean="0">
                <a:latin typeface="+mj-lt"/>
                <a:cs typeface="Times New Roman" panose="02020603050405020304" pitchFamily="18" charset="0"/>
              </a:rPr>
              <a:t>Что нарисовано на картинке? Что из этого следует?</a:t>
            </a:r>
          </a:p>
          <a:p>
            <a:r>
              <a:rPr lang="tt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tt-RU" sz="3200" dirty="0" smtClean="0">
                <a:latin typeface="+mj-lt"/>
                <a:cs typeface="Times New Roman" panose="02020603050405020304" pitchFamily="18" charset="0"/>
              </a:rPr>
              <a:t>Таким образом, даже самые слабые и стеснительные дети по картинкам могут понять суть игры: читать и отвечать. </a:t>
            </a:r>
          </a:p>
          <a:p>
            <a:endParaRPr lang="tt-RU" sz="3200" i="1" dirty="0" smtClean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88640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54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Ход игры</a:t>
            </a:r>
            <a:r>
              <a:rPr lang="tt-RU" sz="5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tt-RU" sz="5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2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0" y="938655"/>
            <a:ext cx="4170884" cy="5561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7544" y="2606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 smtClean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Первый этап</a:t>
            </a:r>
            <a:r>
              <a:rPr lang="tt-RU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:</a:t>
            </a:r>
            <a:endParaRPr lang="ru-RU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08004" y="1124744"/>
            <a:ext cx="39964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3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- Необходимо все правильно вычислить и расчертить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1101" y="2667342"/>
            <a:ext cx="3250271" cy="4333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52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8898">
            <a:off x="1043124" y="1469011"/>
            <a:ext cx="3489118" cy="4652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1743">
            <a:off x="4614239" y="1484387"/>
            <a:ext cx="3656358" cy="487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115616" y="28295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8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Разметить и разрезать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2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8" y="2420888"/>
            <a:ext cx="5052053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23706"/>
            <a:ext cx="4668011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25284" y="332656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+mj-lt"/>
                <a:cs typeface="Times New Roman" panose="02020603050405020304" pitchFamily="18" charset="0"/>
              </a:rPr>
              <a:t>Подготовить и распечатать необходимые картинки</a:t>
            </a:r>
            <a:endParaRPr lang="ru-RU" sz="36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2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251</TotalTime>
  <Words>334</Words>
  <Application>Microsoft Office PowerPoint</Application>
  <PresentationFormat>Экран (4:3)</PresentationFormat>
  <Paragraphs>28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1_Специальное оформление</vt:lpstr>
      <vt:lpstr> Мастер-класс по изготовлению “Головоломки нового поколения”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«ЛЭПБУК яки итәккә куеп уйнау өчен  китап” ясау</dc:title>
  <dc:creator>komp</dc:creator>
  <cp:lastModifiedBy>user</cp:lastModifiedBy>
  <cp:revision>26</cp:revision>
  <dcterms:created xsi:type="dcterms:W3CDTF">2016-11-09T01:16:11Z</dcterms:created>
  <dcterms:modified xsi:type="dcterms:W3CDTF">2018-08-26T11:19:45Z</dcterms:modified>
</cp:coreProperties>
</file>