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262" r:id="rId3"/>
    <p:sldId id="265" r:id="rId4"/>
    <p:sldId id="311" r:id="rId5"/>
    <p:sldId id="264" r:id="rId6"/>
    <p:sldId id="266" r:id="rId7"/>
    <p:sldId id="263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96" r:id="rId16"/>
    <p:sldId id="297" r:id="rId17"/>
    <p:sldId id="275" r:id="rId18"/>
    <p:sldId id="276" r:id="rId19"/>
    <p:sldId id="278" r:id="rId20"/>
    <p:sldId id="280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9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8DC8-3195-4D58-ADF6-C937F045A969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7A57-EDF8-4B9A-97BD-98879582B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57F6A10-511D-4C40-8244-10CFA44F178E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.spravkadrovika.ru/npd-doc.aspx?npmid=97&amp;npid=26259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88;&#1086;&#1092;&#1089;&#1090;&#1072;&#1085;&#1076;&#1072;&#1088;&#1090;.&#1088;&#1086;&#1089;&#1084;&#1080;&#1085;&#1090;&#1088;&#1091;&#1076;.&#1088;&#1091;/" TargetMode="External"/><Relationship Id="rId2" Type="http://schemas.openxmlformats.org/officeDocument/2006/relationships/hyperlink" Target="http://e.spravkadrovika.ru/npd-doc.aspx?npmid=99&amp;npid=901807664&amp;anchor=ZAP1TIG3BF#ZAP1TIG3B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.spravkadrovika.ru/article.aspx?aid=496896#pri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902389617&amp;anchor=XA00M262MM#XA00M262MM" TargetMode="External"/><Relationship Id="rId2" Type="http://schemas.openxmlformats.org/officeDocument/2006/relationships/hyperlink" Target="http://e.spravkadrovika.ru/npd-doc.aspx?npmid=99&amp;npid=90180766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.spravkadrovika.ru/npd-doc.aspx?npmid=99&amp;npid=902389617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901807664&amp;anchor=ZAP2CPC3GP#ZAP2CPC3GP" TargetMode="External"/><Relationship Id="rId2" Type="http://schemas.openxmlformats.org/officeDocument/2006/relationships/hyperlink" Target="http://e.spravkadrovika.ru/npd-doc.aspx?npmid=99&amp;npid=902389617&amp;anchor=XA00M3M2MD#XA00M3M2MD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e.spravkadrovika.ru/npd-doc.aspx?npmid=99&amp;npid=901807664&amp;anchor=ZA02GC03LL#ZA02GC03L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901807664&amp;anchor=ZAP2HAI3K5#ZAP2HAI3K5" TargetMode="External"/><Relationship Id="rId2" Type="http://schemas.openxmlformats.org/officeDocument/2006/relationships/hyperlink" Target="http://e.spravkadrovika.ru/npd-doc.aspx?npmid=99&amp;npid=901807664&amp;anchor=ZAP26BG3EL#ZAP26BG3E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e.spravkadrovika.ru/npd-doc.aspx?npmid=99&amp;npid=901807664&amp;anchor=ZA01RNS3CG#ZA01RNS3C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71331038.0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901807664&amp;anchor=ZA01RNS3CG#ZA01RNS3CG" TargetMode="External"/><Relationship Id="rId2" Type="http://schemas.openxmlformats.org/officeDocument/2006/relationships/hyperlink" Target="http://e.spravkadrovika.ru/npd-doc.aspx?npmid=99&amp;npid=901807664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420363375" TargetMode="External"/><Relationship Id="rId2" Type="http://schemas.openxmlformats.org/officeDocument/2006/relationships/hyperlink" Target="http://e.spravkadrovika.ru/npd-doc.aspx?npmid=99&amp;npid=420363375&amp;anchor=ZAP1NSO3AK#ZAP1NSO3AK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.spravkadrovika.ru/npd-doc.aspx?npmid=99&amp;npid=901807664&amp;anchor=ZAP1VOI3GD#ZAP1VOI3GD" TargetMode="External"/><Relationship Id="rId2" Type="http://schemas.openxmlformats.org/officeDocument/2006/relationships/hyperlink" Target="http://e.spravkadrovika.ru/npd-doc.aspx?npmid=99&amp;npid=420363375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vip.1kadry.ru/#/document/99/420271300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garantf1://12025268.7201/" TargetMode="External"/><Relationship Id="rId2" Type="http://schemas.openxmlformats.org/officeDocument/2006/relationships/hyperlink" Target="garantf1://12025268.7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garantf1://12025268.801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509120"/>
            <a:ext cx="7772400" cy="1800200"/>
          </a:xfrm>
        </p:spPr>
        <p:txBody>
          <a:bodyPr>
            <a:noAutofit/>
          </a:bodyPr>
          <a:lstStyle/>
          <a:p>
            <a:r>
              <a:rPr lang="ru-RU" sz="4000" dirty="0"/>
              <a:t>Практические рекомендации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404664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Обзор изменений трудового законодательства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2492896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Профессиональные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стандарты – определения, возможности, подходы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Что нужно сделать, прежде чем проверять квалификацию работника? Определить, с какими требованиями по должности будете сравнивать квалификацию работника, т. е. его знания, навыки и опыт. </a:t>
            </a:r>
          </a:p>
          <a:p>
            <a:r>
              <a:rPr lang="ru-RU" dirty="0"/>
              <a:t>Требования к квалификации устанавливают профессиональные стандарты и квалификационные справочники. Если профстандарт и квалификационный справочник по аналогичным профессиям (должностям) содержат разные требования, вы вправе сами решить, какой нормативный правовой акт использовать (</a:t>
            </a:r>
            <a:r>
              <a:rPr lang="ru-RU" dirty="0">
                <a:hlinkClick r:id="rId2"/>
              </a:rPr>
              <a:t>письмо Минтруда России от 04.04.2016 № 14-0/10/В-2253</a:t>
            </a:r>
            <a:r>
              <a:rPr lang="ru-RU" dirty="0"/>
              <a:t>). </a:t>
            </a:r>
            <a:endParaRPr lang="ru-RU" b="1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Чтобы не нарушить </a:t>
            </a:r>
            <a:r>
              <a:rPr lang="ru-RU" dirty="0">
                <a:hlinkClick r:id="rId2"/>
              </a:rPr>
              <a:t>ст. 195.3</a:t>
            </a:r>
            <a:r>
              <a:rPr lang="ru-RU" dirty="0"/>
              <a:t> ТК РФ, проверьте, утверждены ли профстандарты по должностям и профессиям, которые есть в вашей компании. Используйте для этого </a:t>
            </a:r>
            <a:r>
              <a:rPr lang="ru-RU" dirty="0">
                <a:hlinkClick r:id="rId3"/>
              </a:rPr>
              <a:t>реестр профстандартов</a:t>
            </a:r>
            <a:r>
              <a:rPr lang="ru-RU" dirty="0"/>
              <a:t> на сайтах программно-аппаратного комплекса "Профессиональные стандарты" </a:t>
            </a:r>
            <a:r>
              <a:rPr lang="ru-RU" b="1" dirty="0"/>
              <a:t>(http://profstandart.rosmintrud.ru) </a:t>
            </a:r>
            <a:r>
              <a:rPr lang="ru-RU" dirty="0"/>
              <a:t>и Научно-методического центра системы профессиональных квалификаций ФГБУ "Научно-исследовательский институт труда и социального страхования" Минтруда РФ </a:t>
            </a:r>
            <a:r>
              <a:rPr lang="ru-RU" b="1" dirty="0"/>
              <a:t>(http://vet-bc.ru)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/>
          </a:bodyPr>
          <a:lstStyle/>
          <a:p>
            <a:pPr algn="just" fontAlgn="base"/>
            <a:r>
              <a:rPr lang="ru-RU" dirty="0"/>
              <a:t>На сегодняшний день Минтруд утвердил </a:t>
            </a:r>
            <a:r>
              <a:rPr lang="ru-RU" dirty="0" smtClean="0"/>
              <a:t>1129 </a:t>
            </a:r>
            <a:r>
              <a:rPr lang="ru-RU" dirty="0"/>
              <a:t>профессиональных стандартов. Всего ПС будет около 2000. Так что если в реестре или таблице вы не нашли профстандарты, которые подходят для вашей компании, вполне возможно, они скоро появятся.</a:t>
            </a:r>
          </a:p>
          <a:p>
            <a:pPr algn="just" fontAlgn="base"/>
            <a:r>
              <a:rPr lang="ru-RU" dirty="0"/>
              <a:t>После того как выберете подходящие стандарты, проверьте, какие из них обязательны. В этом также поможет таблица. Помимо наименования профессиональных стандартов она содержит:</a:t>
            </a:r>
          </a:p>
          <a:p>
            <a:pPr lvl="0" algn="just" fontAlgn="base">
              <a:buNone/>
            </a:pPr>
            <a:r>
              <a:rPr lang="ru-RU" dirty="0"/>
              <a:t>- основание, по которому квалификационные требования профстандарта являются обязательными;</a:t>
            </a:r>
          </a:p>
          <a:p>
            <a:pPr lvl="0" algn="just" fontAlgn="base">
              <a:buNone/>
            </a:pPr>
            <a:r>
              <a:rPr lang="ru-RU" dirty="0"/>
              <a:t>- квалификационные требования по профстандарту и иному нормативному правовому акту;</a:t>
            </a:r>
          </a:p>
          <a:p>
            <a:pPr lvl="0" algn="just" fontAlgn="base">
              <a:buNone/>
            </a:pPr>
            <a:r>
              <a:rPr lang="ru-RU" dirty="0"/>
              <a:t>- рекомендуемые наименования должностей.</a:t>
            </a:r>
          </a:p>
          <a:p>
            <a:pPr fontAlgn="base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0"/>
          <a:ext cx="9324528" cy="774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5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89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89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94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79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88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088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41277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Возможные наименования</a:t>
                      </a:r>
                      <a:r>
                        <a:rPr lang="ru-RU" sz="1400" baseline="0" dirty="0"/>
                        <a:t> должности</a:t>
                      </a:r>
                      <a:endParaRPr lang="ru-RU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Профессиональный стандарт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Наименование базовой группы, должности по ЕТКС,</a:t>
                      </a:r>
                      <a:r>
                        <a:rPr lang="ru-RU" sz="1400" baseline="0" dirty="0"/>
                        <a:t> КС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Установлены требования к квалификации; представлены компенсации и льготы; введены ограничения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1821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Наименование стандарта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Чем утвержден (приказ Минтруда</a:t>
                      </a:r>
                      <a:r>
                        <a:rPr lang="ru-RU" sz="1400" baseline="0" dirty="0"/>
                        <a:t> России, дата вступления в силу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Требования к квалификации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Требования к квалификации по ЕТКС, ЕКС; представлены компенсации и льготы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Чем установлены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34122">
                <a:tc>
                  <a:txBody>
                    <a:bodyPr/>
                    <a:lstStyle/>
                    <a:p>
                      <a:r>
                        <a:rPr lang="ru-RU" sz="1400" dirty="0"/>
                        <a:t>Заведующий педиатрическим отделением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Специалист</a:t>
                      </a:r>
                      <a:r>
                        <a:rPr lang="ru-RU" sz="1400" baseline="0" dirty="0"/>
                        <a:t> по педиатрии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От 25.05.2015 № 400Н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 Высшее образование – специалитет. </a:t>
                      </a:r>
                    </a:p>
                    <a:p>
                      <a:r>
                        <a:rPr lang="ru-RU" sz="1400" dirty="0"/>
                        <a:t>2. послевузовское</a:t>
                      </a:r>
                      <a:r>
                        <a:rPr lang="ru-RU" sz="1400" baseline="0" dirty="0"/>
                        <a:t> профессиональное образование – интернатура. </a:t>
                      </a:r>
                    </a:p>
                    <a:p>
                      <a:r>
                        <a:rPr lang="ru-RU" sz="1400" baseline="0" dirty="0"/>
                        <a:t>3. дополнительное профессиональное образование. </a:t>
                      </a:r>
                    </a:p>
                    <a:p>
                      <a:r>
                        <a:rPr lang="ru-RU" sz="1400" baseline="0" dirty="0"/>
                        <a:t>4. Повышение квалификации не реже одного раза в пять лет.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Врач - педиатр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Требования к квалификации</a:t>
                      </a:r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Компенсации и льготы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Отсутствие судимости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Обязательный мед.осмотр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 Минздрава России от 08.10.2015 № 707Н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Статья 350 ТК РФ</a:t>
                      </a:r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Статья</a:t>
                      </a:r>
                      <a:r>
                        <a:rPr lang="ru-RU" sz="1400" baseline="0" dirty="0"/>
                        <a:t> 351.1 ТК РФ</a:t>
                      </a:r>
                    </a:p>
                    <a:p>
                      <a:endParaRPr lang="ru-RU" sz="1400" baseline="0" dirty="0"/>
                    </a:p>
                    <a:p>
                      <a:r>
                        <a:rPr lang="ru-RU" sz="1400" baseline="0" dirty="0"/>
                        <a:t>Приказ Минздравсоцразвития России №302 </a:t>
                      </a:r>
                      <a:r>
                        <a:rPr lang="ru-RU" sz="1400" baseline="0" dirty="0" err="1"/>
                        <a:t>н</a:t>
                      </a:r>
                      <a:r>
                        <a:rPr lang="ru-RU" sz="1400" baseline="0" dirty="0"/>
                        <a:t> от 12.04.2011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dirty="0"/>
              <a:t>Далее сравните требования профстандартов с теми, что предъявляет к должности ваша компания. Результаты сравнения зафиксируйте в таблице (</a:t>
            </a:r>
            <a:r>
              <a:rPr lang="ru-RU" i="1" dirty="0">
                <a:hlinkClick r:id="rId2"/>
              </a:rPr>
              <a:t>приложение</a:t>
            </a:r>
            <a:r>
              <a:rPr lang="ru-RU" dirty="0"/>
              <a:t>) – вы увидите совпадения и расхождения по каждой должности или профессии.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179388" y="260649"/>
          <a:ext cx="8569326" cy="6489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1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08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64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4803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Таблица сравнения требований профстандарта, требований по должности в компании и квалификации сотрудников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Наименование, реквизиты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Требования профстандарта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5962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Возможные наименования профессий. должностей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Квалификационные требования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Наименование</a:t>
                      </a:r>
                      <a:r>
                        <a:rPr lang="ru-RU" baseline="0" dirty="0">
                          <a:solidFill>
                            <a:srgbClr val="7030A0"/>
                          </a:solidFill>
                        </a:rPr>
                        <a:t> должности по штатному расписанию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Требования по должности в компании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Квалификационные</a:t>
                      </a:r>
                      <a:r>
                        <a:rPr lang="ru-RU" baseline="0" dirty="0">
                          <a:solidFill>
                            <a:srgbClr val="7030A0"/>
                          </a:solidFill>
                        </a:rPr>
                        <a:t> требования по должностной инструкции, трудовому договору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Ф.И.О.,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должность (профессия)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Квалификация работника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Уровень образования (знания, умения и навыки)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Опыт работы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Если</a:t>
                      </a:r>
                      <a:r>
                        <a:rPr lang="ru-RU" baseline="0" dirty="0">
                          <a:solidFill>
                            <a:srgbClr val="7030A0"/>
                          </a:solidFill>
                        </a:rPr>
                        <a:t> квалификация работника соответствует требованиям профстандарта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Рекомендации и решения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4803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Если квалификация работника не соответствует требованиям профстандарта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dirty="0"/>
              <a:t>Если требования, которые установлены в вашей компании, отличаются от предусмотренных обязательным профстандартом, приведите локальные нормативные акты в соответствие с ним. 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После этого можно проверять, соответствует ли квалификация работника требованиям по должности.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76456" cy="764704"/>
          </a:xfrm>
        </p:spPr>
        <p:txBody>
          <a:bodyPr>
            <a:noAutofit/>
          </a:bodyPr>
          <a:lstStyle/>
          <a:p>
            <a:r>
              <a:rPr lang="ru-RU" sz="2500" cap="none" dirty="0">
                <a:solidFill>
                  <a:schemeClr val="tx1"/>
                </a:solidFill>
              </a:rPr>
              <a:t>Как проверить и подтвердить квалификацию работника</a:t>
            </a:r>
            <a:endParaRPr lang="ru-RU" sz="2500" dirty="0"/>
          </a:p>
        </p:txBody>
      </p:sp>
      <p:pic>
        <p:nvPicPr>
          <p:cNvPr id="4" name="Содержимое 3" descr="http://e.profkiosk.ru/service_tbn2/rrvm1m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107504" y="908720"/>
            <a:ext cx="8712968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496944" cy="836712"/>
          </a:xfrm>
        </p:spPr>
        <p:txBody>
          <a:bodyPr>
            <a:normAutofit fontScale="90000"/>
          </a:bodyPr>
          <a:lstStyle/>
          <a:p>
            <a:r>
              <a:rPr lang="ru-RU" sz="2800" cap="none" dirty="0">
                <a:solidFill>
                  <a:schemeClr val="tx1"/>
                </a:solidFill>
              </a:rPr>
              <a:t>Как проверить квалификацию работника по документам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147248" cy="5565232"/>
          </a:xfrm>
        </p:spPr>
        <p:txBody>
          <a:bodyPr>
            <a:normAutofit fontScale="70000" lnSpcReduction="20000"/>
          </a:bodyPr>
          <a:lstStyle/>
          <a:p>
            <a:pPr algn="just" fontAlgn="base">
              <a:buNone/>
            </a:pPr>
            <a:r>
              <a:rPr lang="ru-RU" sz="2700" dirty="0"/>
              <a:t>Чтобы сравнить требования профстандарта к подготовке и опыту работы с образованием и стажем конкретного сотрудника, проверьте его документы:</a:t>
            </a:r>
          </a:p>
          <a:p>
            <a:pPr lvl="0" algn="just" fontAlgn="base"/>
            <a:r>
              <a:rPr lang="ru-RU" sz="2700" dirty="0"/>
              <a:t>об образовании и о квалификации;</a:t>
            </a:r>
          </a:p>
          <a:p>
            <a:pPr lvl="0" algn="just" fontAlgn="base"/>
            <a:r>
              <a:rPr lang="ru-RU" sz="2700" dirty="0"/>
              <a:t>о дополнительном профессиональном образовании;</a:t>
            </a:r>
          </a:p>
          <a:p>
            <a:pPr lvl="0" algn="just" fontAlgn="base"/>
            <a:r>
              <a:rPr lang="ru-RU" sz="2700" dirty="0"/>
              <a:t>трудовую книжку.</a:t>
            </a:r>
          </a:p>
          <a:p>
            <a:pPr algn="just" fontAlgn="base">
              <a:buNone/>
            </a:pPr>
            <a:r>
              <a:rPr lang="ru-RU" sz="2700" b="1" dirty="0"/>
              <a:t>Квалификация работника </a:t>
            </a:r>
            <a:r>
              <a:rPr lang="ru-RU" sz="2700" dirty="0"/>
              <a:t>– уровень знаний, умений, профессиональных навыков и опыта работы (</a:t>
            </a:r>
            <a:r>
              <a:rPr lang="ru-RU" sz="2700" dirty="0">
                <a:hlinkClick r:id="rId2"/>
              </a:rPr>
              <a:t>ч. 1 ст. 195.1 ТК РФ</a:t>
            </a:r>
            <a:r>
              <a:rPr lang="ru-RU" sz="2700" dirty="0"/>
              <a:t>).</a:t>
            </a:r>
          </a:p>
          <a:p>
            <a:pPr algn="just" fontAlgn="base">
              <a:buNone/>
            </a:pPr>
            <a:r>
              <a:rPr lang="ru-RU" sz="2700" dirty="0"/>
              <a:t>Первая составляющая квалификации работника – совокупность знаний, умений, навыков и компетенции. Они входят в понятие «образование» (</a:t>
            </a:r>
            <a:r>
              <a:rPr lang="ru-RU" sz="2700" dirty="0">
                <a:hlinkClick r:id="rId3"/>
              </a:rPr>
              <a:t>ч. 1 п. 1 ст. 2 Федерального закона от 29.12.2012 № 273-ФЗ «Об образовании в Российской Федерации»</a:t>
            </a:r>
            <a:r>
              <a:rPr lang="ru-RU" sz="2700" dirty="0"/>
              <a:t>). Подтверждает их документ об образовании и о квалификации.</a:t>
            </a:r>
          </a:p>
          <a:p>
            <a:pPr algn="just" fontAlgn="base">
              <a:buNone/>
            </a:pPr>
            <a:r>
              <a:rPr lang="ru-RU" sz="2700" b="1" dirty="0"/>
              <a:t>Обратите внимание:</a:t>
            </a:r>
            <a:r>
              <a:rPr lang="ru-RU" sz="2700" dirty="0"/>
              <a:t> </a:t>
            </a:r>
            <a:r>
              <a:rPr lang="ru-RU" sz="2700" dirty="0">
                <a:hlinkClick r:id="rId4"/>
              </a:rPr>
              <a:t>Закон</a:t>
            </a:r>
            <a:r>
              <a:rPr lang="ru-RU" sz="2700" dirty="0"/>
              <a:t> об образовании разделяет документы об образовании и о квалификации и документы о квалификации.</a:t>
            </a:r>
          </a:p>
          <a:p>
            <a:pPr algn="just" fontAlgn="base">
              <a:buNone/>
            </a:pPr>
            <a:r>
              <a:rPr lang="ru-RU" sz="2700" dirty="0"/>
              <a:t>Документ об образовании и о квалификации подтверждает получение профессионального образования и квалификации по профессии, специальности или направлению подготовки.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748464" cy="1210146"/>
          </a:xfrm>
        </p:spPr>
        <p:txBody>
          <a:bodyPr>
            <a:normAutofit fontScale="90000"/>
          </a:bodyPr>
          <a:lstStyle/>
          <a:p>
            <a:r>
              <a:rPr lang="ru-RU" sz="2500" cap="none" dirty="0">
                <a:solidFill>
                  <a:schemeClr val="tx1"/>
                </a:solidFill>
              </a:rPr>
              <a:t/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2500" cap="none" dirty="0">
                <a:solidFill>
                  <a:schemeClr val="tx1"/>
                </a:solidFill>
              </a:rPr>
              <a:t/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2500" cap="none" dirty="0">
                <a:solidFill>
                  <a:schemeClr val="tx1"/>
                </a:solidFill>
              </a:rPr>
              <a:t>Как проверить квалификацию работника по документам</a:t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1800" b="1" i="1" dirty="0"/>
              <a:t>Таблица 1. Виды документов об образовании и о квалификации и уровень профессионального образования, которому они соответствуют</a:t>
            </a:r>
            <a:r>
              <a:rPr lang="ru-RU" sz="2400" b="1" i="1" dirty="0"/>
              <a:t/>
            </a:r>
            <a:br>
              <a:rPr lang="ru-RU" sz="2400" b="1" i="1" dirty="0"/>
            </a:br>
            <a:endParaRPr lang="ru-RU" sz="2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51520" y="1268761"/>
          <a:ext cx="8424936" cy="5822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78712">
                <a:tc>
                  <a:txBody>
                    <a:bodyPr/>
                    <a:lstStyle/>
                    <a:p>
                      <a:r>
                        <a:rPr lang="ru-RU" dirty="0"/>
                        <a:t>Документ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Уровень профессионального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3222">
                <a:tc>
                  <a:txBody>
                    <a:bodyPr/>
                    <a:lstStyle/>
                    <a:p>
                      <a:r>
                        <a:rPr lang="ru-RU" dirty="0"/>
                        <a:t>Диплом о среднем образовании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Среднее образование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8712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бакалавра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– бакалавриат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8712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специалиста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– специалитет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8712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магистра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– магистратура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14849"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об окончании аспирантуры (адъюнктуры), ординатуры, ассистентуры -стажировки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 – подготовка кадров высшей квалификации, которая осуществляется по результатам освоения программ подготовки научно-педагогических кадров в аспирантуре (адъюнктуре), программ ординатуры, ассистентуры - стажировки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Статья 195.1  Трудового кодекса РФ</a:t>
            </a:r>
          </a:p>
          <a:p>
            <a:pPr>
              <a:buNone/>
            </a:pPr>
            <a:r>
              <a:rPr lang="ru-RU" dirty="0"/>
              <a:t>- Квалификация работника</a:t>
            </a:r>
          </a:p>
          <a:p>
            <a:pPr>
              <a:buFontTx/>
              <a:buChar char="-"/>
            </a:pPr>
            <a:r>
              <a:rPr lang="ru-RU" dirty="0"/>
              <a:t>Профессиональный стандарт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Статья 195.2 Трудового кодекса.</a:t>
            </a:r>
            <a:r>
              <a:rPr lang="ru-RU" dirty="0"/>
              <a:t> </a:t>
            </a:r>
            <a:r>
              <a:rPr lang="ru-RU" b="1" dirty="0"/>
              <a:t>Порядок разработки и утверждения профессиональных стандартов.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Статья 195.3 Трудового кодекса. Порядок применения профессиональных стандартов.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fontAlgn="base"/>
            <a:r>
              <a:rPr lang="ru-RU" dirty="0"/>
              <a:t>Документ о квалификации подтверждает:</a:t>
            </a:r>
          </a:p>
          <a:p>
            <a:pPr fontAlgn="base">
              <a:buNone/>
            </a:pPr>
            <a:endParaRPr lang="ru-RU" dirty="0"/>
          </a:p>
          <a:p>
            <a:pPr lvl="0" algn="just" fontAlgn="base"/>
            <a:r>
              <a:rPr lang="ru-RU" dirty="0"/>
              <a:t>повышение или присвоение квалификации по результатам дополнительного профессионального образования;</a:t>
            </a:r>
          </a:p>
          <a:p>
            <a:pPr lvl="0" algn="just" fontAlgn="base">
              <a:buNone/>
            </a:pPr>
            <a:endParaRPr lang="ru-RU" dirty="0"/>
          </a:p>
          <a:p>
            <a:pPr lvl="0" algn="just" fontAlgn="base"/>
            <a:r>
              <a:rPr lang="ru-RU" dirty="0"/>
              <a:t>присвоение разряда или класса, категории по результатам профессионального обучения. </a:t>
            </a:r>
          </a:p>
          <a:p>
            <a:pPr lvl="0" algn="just" fontAlgn="base">
              <a:buNone/>
            </a:pPr>
            <a:endParaRPr lang="ru-RU" dirty="0"/>
          </a:p>
          <a:p>
            <a:pPr lvl="0" algn="just" fontAlgn="base">
              <a:buNone/>
            </a:pPr>
            <a:r>
              <a:rPr lang="ru-RU" dirty="0"/>
              <a:t>Какие существуют виды документов о квалификации и что они подтверждают – в таблице 2.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748464" cy="922114"/>
          </a:xfrm>
        </p:spPr>
        <p:txBody>
          <a:bodyPr>
            <a:normAutofit fontScale="90000"/>
          </a:bodyPr>
          <a:lstStyle/>
          <a:p>
            <a:r>
              <a:rPr lang="ru-RU" sz="2500" cap="none" dirty="0">
                <a:solidFill>
                  <a:schemeClr val="tx1"/>
                </a:solidFill>
              </a:rPr>
              <a:t/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2500" cap="none" dirty="0">
                <a:solidFill>
                  <a:schemeClr val="tx1"/>
                </a:solidFill>
              </a:rPr>
              <a:t/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2500" cap="none" dirty="0">
                <a:solidFill>
                  <a:schemeClr val="tx1"/>
                </a:solidFill>
              </a:rPr>
              <a:t>Как проверить квалификацию работника по документам</a:t>
            </a:r>
            <a:br>
              <a:rPr lang="ru-RU" sz="2500" cap="none" dirty="0">
                <a:solidFill>
                  <a:schemeClr val="tx1"/>
                </a:solidFill>
              </a:rPr>
            </a:br>
            <a:r>
              <a:rPr lang="ru-RU" sz="1800" b="1" i="1" dirty="0"/>
              <a:t>Таблица 2. Виды документов о квалификации и что они подтверждают</a:t>
            </a:r>
            <a:r>
              <a:rPr lang="ru-RU" sz="2400" b="1" i="1" dirty="0"/>
              <a:t/>
            </a:r>
            <a:br>
              <a:rPr lang="ru-RU" sz="2400" b="1" i="1" dirty="0"/>
            </a:br>
            <a:endParaRPr lang="ru-RU" sz="2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51520" y="1268760"/>
          <a:ext cx="8424936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23809">
                <a:tc>
                  <a:txBody>
                    <a:bodyPr/>
                    <a:lstStyle/>
                    <a:p>
                      <a:r>
                        <a:rPr lang="ru-RU" dirty="0"/>
                        <a:t>Документ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Уровень профессионального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553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Удостоверение о повышении квалификации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kumimoji="0"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или присвоение разряда по результатам дополнительного профессионального образования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3809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о профессиональной переподготовке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9335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Свидетельство о профессии рабочего, должности служащего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Присвоение разряда или класса, категории по результатам профессионального обучения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/>
          </a:bodyPr>
          <a:lstStyle/>
          <a:p>
            <a:r>
              <a:rPr lang="ru-RU" dirty="0"/>
              <a:t>Подводим итог:</a:t>
            </a:r>
          </a:p>
          <a:p>
            <a:pPr>
              <a:buNone/>
            </a:pPr>
            <a:r>
              <a:rPr lang="ru-RU" dirty="0"/>
              <a:t>В некоторых случаях профессиональные стандарты требуют, чтобы работник получил дополнительное профессиональное образование: прошел профессиональную переподготовку или повышение квалификации. Профессиональную переподготовку подтверждает диплом, повышение квалификации – удостоверение (</a:t>
            </a:r>
            <a:r>
              <a:rPr lang="ru-RU" u="sng" dirty="0">
                <a:hlinkClick r:id="rId2"/>
              </a:rPr>
              <a:t>ч. 10 ст. 60 Закона об образовании</a:t>
            </a:r>
            <a:r>
              <a:rPr lang="ru-RU" dirty="0"/>
              <a:t>).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Вторую составляющую квалификации – опыт работы – подтверждают записи в трудовой книжке. Это основной документ о трудовом стаже работника (</a:t>
            </a:r>
            <a:r>
              <a:rPr lang="ru-RU" u="sng" dirty="0">
                <a:hlinkClick r:id="rId3"/>
              </a:rPr>
              <a:t>ч. 1 ст. 66 ТК РФ</a:t>
            </a:r>
            <a:r>
              <a:rPr lang="ru-RU" dirty="0"/>
              <a:t>). Кроме того, трудовой стаж подтверждают трудовой договор, приказы по личному составу (о приеме, переводе, увольнении), личная карточка работника (форма № Т-2).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b="1" dirty="0"/>
              <a:t>Обратите внимание</a:t>
            </a:r>
            <a:r>
              <a:rPr lang="ru-RU" dirty="0"/>
              <a:t>: профстандарты по-разному определяют требования к квалификации, в т. ч. по одной и той же должности. В ряде случаев они предъявляют требования только к наличию образования, а стаж для подтверждения квалификации не нужен.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Пример: 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Профстандарт «Специалист в области охраны труда» содержит следующие требования к образованию, обучению и опыту работы:</a:t>
            </a:r>
            <a:r>
              <a:rPr lang="ru-RU" sz="1600" b="1" dirty="0"/>
              <a:t/>
            </a:r>
            <a:br>
              <a:rPr lang="ru-RU" sz="1600" b="1" dirty="0"/>
            </a:br>
            <a:endParaRPr lang="ru-RU" sz="1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908050"/>
          <a:ext cx="9324527" cy="598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87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88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47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90305">
                <a:tc>
                  <a:txBody>
                    <a:bodyPr/>
                    <a:lstStyle/>
                    <a:p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образования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Профиль образования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Требование к профессиональной подготовке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Требование к опыту практической работы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880"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«Техносферная безопасность»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4534"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подготовки (специальности) по обеспечению безопасности производственной деятельности, которые соответствуют направлению подготовки «Техносферная безопасность»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1702"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Высшее образование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Значения не имеет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Дополнительное профессиональное образование (профессиональная переподготовка) в области охраны труда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39518"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Среднее профессиональное образование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Значения не имеет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Дополнительное профессиональное образование (профессиональная переподготовка) в области охраны труда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трех лет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algn="just" fontAlgn="base"/>
            <a:r>
              <a:rPr lang="ru-RU" dirty="0"/>
              <a:t>В случае, когда у работника есть документы, которые подтверждают соответствие его квалификации профстандарту, проверять ее другими способами – аттестацией или независимой оценкой – вы не обязаны. Закон этого не требует.</a:t>
            </a:r>
          </a:p>
          <a:p>
            <a:pPr algn="just" fontAlgn="base">
              <a:buNone/>
            </a:pPr>
            <a:endParaRPr lang="ru-RU" dirty="0"/>
          </a:p>
          <a:p>
            <a:pPr algn="just" fontAlgn="base"/>
            <a:r>
              <a:rPr lang="ru-RU" dirty="0"/>
              <a:t>Если выяснится, что у работника нет документов об образовании, дополнительном профессиональном образовании и (или) стаже работы или подтверждаемый документами уровень квалификации ниже, чем требуют профстандарты, ваши дальнейшие действия будут зависеть от ситуации.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fontAlgn="base"/>
            <a:r>
              <a:rPr lang="ru-RU" b="1" dirty="0"/>
              <a:t>Ситуация 1. </a:t>
            </a:r>
            <a:r>
              <a:rPr lang="ru-RU" dirty="0"/>
              <a:t>У работника нет документов об образовании и квалификации, а выполнение работы требует специальных знаний в соответствии с федеральным законом или иным нормативным правовым актом. Или документы есть, но свидетельствуют о недостаточном уровне образования.</a:t>
            </a:r>
          </a:p>
          <a:p>
            <a:pPr fontAlgn="base"/>
            <a:endParaRPr lang="ru-RU" dirty="0"/>
          </a:p>
          <a:p>
            <a:pPr fontAlgn="base">
              <a:buNone/>
            </a:pPr>
            <a:r>
              <a:rPr lang="ru-RU" dirty="0"/>
              <a:t>Если сотрудника изначально взяли на работу без необходимого документа об образовании, значит, трудовой договор </a:t>
            </a:r>
            <a:r>
              <a:rPr lang="ru-RU" b="1" dirty="0"/>
              <a:t>заключен с нарушением закона.</a:t>
            </a:r>
          </a:p>
          <a:p>
            <a:pPr fontAlgn="base">
              <a:buNone/>
            </a:pPr>
            <a:endParaRPr lang="ru-RU" b="1" dirty="0"/>
          </a:p>
          <a:p>
            <a:r>
              <a:rPr lang="ru-RU" b="1" dirty="0"/>
              <a:t>Что делать?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352928" cy="6858000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/>
              <a:t>Если нарушение правил заключения трудового договора исключает возможность продолжения работы, вы обязаны предложить сотруднику другую имеющуюся работу, которую он может выполнять по состоянию здоровья.</a:t>
            </a:r>
          </a:p>
          <a:p>
            <a:pPr fontAlgn="base"/>
            <a:r>
              <a:rPr lang="ru-RU" dirty="0"/>
              <a:t>Если вакантной должности или работы, которые соответствуют его квалификации, или нижестоящей должности и нижеоплачиваемой работы нет или сотрудник отказывается от перевода, вы обязаны его уволить (</a:t>
            </a:r>
            <a:r>
              <a:rPr lang="ru-RU" u="sng" dirty="0" err="1">
                <a:hlinkClick r:id="rId2"/>
              </a:rPr>
              <a:t>абз</a:t>
            </a:r>
            <a:r>
              <a:rPr lang="ru-RU" u="sng" dirty="0">
                <a:hlinkClick r:id="rId2"/>
              </a:rPr>
              <a:t>. 4 ч. 1 ст. 84 ТК РФ</a:t>
            </a:r>
            <a:r>
              <a:rPr lang="ru-RU" dirty="0"/>
              <a:t>). Однако это правило распространяется на случаи, когда требования к уровню образования были установлены нормативными актами на момент приема сотрудника на работу и за время его трудовой деятельности не повысились.</a:t>
            </a:r>
          </a:p>
          <a:p>
            <a:pPr fontAlgn="base"/>
            <a:r>
              <a:rPr lang="ru-RU" dirty="0"/>
              <a:t>Если требования к образованию изменились уже после того, как сотрудник поступил в вашу компанию (например, высшее образование заменили высшим профильным), а профстандарт является обязательным, вы должны направить работника на обучение.</a:t>
            </a:r>
          </a:p>
          <a:p>
            <a:pPr fontAlgn="base"/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352928" cy="6858000"/>
          </a:xfrm>
        </p:spPr>
        <p:txBody>
          <a:bodyPr>
            <a:normAutofit/>
          </a:bodyPr>
          <a:lstStyle/>
          <a:p>
            <a:pPr fontAlgn="base"/>
            <a:endParaRPr lang="ru-RU" dirty="0"/>
          </a:p>
          <a:p>
            <a:pPr fontAlgn="base"/>
            <a:endParaRPr lang="ru-RU" dirty="0"/>
          </a:p>
          <a:p>
            <a:pPr fontAlgn="base"/>
            <a:r>
              <a:rPr lang="ru-RU" dirty="0"/>
              <a:t>По закону работодатель сам определяет необходимость профессионального образования или обучения и дополнительного профессионального образования работников (</a:t>
            </a:r>
            <a:r>
              <a:rPr lang="ru-RU" u="sng" dirty="0">
                <a:hlinkClick r:id="rId2"/>
              </a:rPr>
              <a:t>ч. 1 ст. 196 ТК РФ</a:t>
            </a:r>
            <a:r>
              <a:rPr lang="ru-RU" dirty="0"/>
              <a:t>). В случаях, которые предусмотрены нормативными правовыми актами, он обязан проводить профессиональное обучение или обеспечить получение дополнительного профессионального образования, если это является условием выполнения работником данного вида деятельности (</a:t>
            </a:r>
            <a:r>
              <a:rPr lang="ru-RU" u="sng" dirty="0">
                <a:hlinkClick r:id="rId3"/>
              </a:rPr>
              <a:t>ч. 4 ст. 196 ТК РФ</a:t>
            </a:r>
            <a:r>
              <a:rPr lang="ru-RU" dirty="0"/>
              <a:t>).</a:t>
            </a:r>
          </a:p>
          <a:p>
            <a:pPr fontAlgn="base"/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352928" cy="6213304"/>
          </a:xfrm>
        </p:spPr>
        <p:txBody>
          <a:bodyPr>
            <a:normAutofit fontScale="92500"/>
          </a:bodyPr>
          <a:lstStyle/>
          <a:p>
            <a:pPr algn="just" fontAlgn="base"/>
            <a:r>
              <a:rPr lang="ru-RU" dirty="0"/>
              <a:t>Если работник отказывается от обучения, вы можете направить его на независимую оценку или провести аттестацию, чтобы проверить и подтвердить его квалификацию. </a:t>
            </a:r>
          </a:p>
          <a:p>
            <a:pPr algn="just" fontAlgn="base"/>
            <a:r>
              <a:rPr lang="ru-RU" dirty="0"/>
              <a:t>Если работник отказывается и от обучения, и от проверки квалификации, предложите ему перевод на вакантную должность, которая соответствует его квалификации. Сделать это можно только с его согласия.</a:t>
            </a:r>
          </a:p>
          <a:p>
            <a:pPr algn="just" fontAlgn="base"/>
            <a:r>
              <a:rPr lang="ru-RU" dirty="0"/>
              <a:t>Если работник не согласен на перевод или нет подходящей вакантной должности, вы должны уволить его по </a:t>
            </a:r>
            <a:r>
              <a:rPr lang="ru-RU" u="sng" dirty="0">
                <a:hlinkClick r:id="rId2"/>
              </a:rPr>
              <a:t>п. 3</a:t>
            </a:r>
            <a:r>
              <a:rPr lang="ru-RU" dirty="0"/>
              <a:t> ч. 1 ст. 81 ТК РФ. Для этого придется провести аттестацию.</a:t>
            </a:r>
          </a:p>
          <a:p>
            <a:pPr algn="just" fontAlgn="base"/>
            <a:r>
              <a:rPr lang="ru-RU" dirty="0"/>
              <a:t>Если профстандарт рекомендательный, вы вправе сами решать вопрос о дополнительном обучении (переподготовке). Чтобы проверить и подтвердить квалификацию работника, вы можете направить его на независимую оценку или провести аттестацию.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 см. </a:t>
            </a:r>
            <a:r>
              <a:rPr lang="ru-RU" dirty="0">
                <a:hlinkClick r:id="rId2"/>
              </a:rPr>
              <a:t>постановление</a:t>
            </a:r>
            <a:r>
              <a:rPr lang="ru-RU" dirty="0"/>
              <a:t> Правительства от 27 июня 2016 г. N 584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280920" cy="62133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/>
              <a:t>Ситуация 2. </a:t>
            </a:r>
            <a:r>
              <a:rPr lang="ru-RU" dirty="0"/>
              <a:t>У работника нет документов о стаже, который установлен требованиями по должности. Если стажа нет, а профстандарт обязательный, формально вы должны предложить перевод на другую работу, которая соответствует квалификации сотрудника, или нижестоящую.</a:t>
            </a:r>
          </a:p>
          <a:p>
            <a:pPr algn="just"/>
            <a:r>
              <a:rPr lang="ru-RU" dirty="0"/>
              <a:t>Однако Минтруд подтверждает, что допуск к работе – полномочие работодателя, а вступление в силу профстандартов не является основанием для увольнения, т.е. вы не вправе уволить работника из-за того, что его стаж не соответствует требованиям обязательного профстандарта. Такого основания для расторжения трудового договора в </a:t>
            </a:r>
            <a:r>
              <a:rPr lang="ru-RU" u="sng" dirty="0">
                <a:hlinkClick r:id="rId2"/>
              </a:rPr>
              <a:t>ТК РФ</a:t>
            </a:r>
            <a:r>
              <a:rPr lang="ru-RU" dirty="0"/>
              <a:t> </a:t>
            </a:r>
            <a:r>
              <a:rPr lang="ru-RU" b="1" dirty="0"/>
              <a:t>Нет</a:t>
            </a:r>
            <a:r>
              <a:rPr lang="ru-RU" dirty="0"/>
              <a:t>. Уволить сотрудника за несоответствие занимаемой должности вследствие недостаточной квалификации можно только по результатам аттестации (</a:t>
            </a:r>
            <a:r>
              <a:rPr lang="ru-RU" u="sng" dirty="0">
                <a:hlinkClick r:id="rId3"/>
              </a:rPr>
              <a:t>п. 3 ч. 1 ст. 81 ТК РФ</a:t>
            </a:r>
            <a:r>
              <a:rPr lang="ru-RU" dirty="0"/>
              <a:t>).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независимой оценки?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u="sng" dirty="0">
                <a:hlinkClick r:id="rId2"/>
              </a:rPr>
              <a:t>п. 3 ст. 2 Федерального закона от 03.07.2016 № 238-ФЗ «О независимой оценке квалификации»</a:t>
            </a:r>
            <a:endParaRPr lang="ru-RU" u="sng" dirty="0"/>
          </a:p>
          <a:p>
            <a:pPr algn="just" fontAlgn="base"/>
            <a:r>
              <a:rPr lang="ru-RU" dirty="0"/>
              <a:t>Для этого сотрудника необходимо направить в центр оценки квалификации (далее – ЦОК). </a:t>
            </a:r>
            <a:r>
              <a:rPr lang="ru-RU" u="sng" dirty="0">
                <a:hlinkClick r:id="rId3"/>
              </a:rPr>
              <a:t>Закон</a:t>
            </a:r>
            <a:r>
              <a:rPr lang="ru-RU" dirty="0"/>
              <a:t> о независимой оценке не делает исключений для случаев, когда квалификацию работника нельзя подтвердить в ЦОК. Поэтому если при приеме на работу вы не нарушили требования к заключению трудового договора, то за подтверждением квалификации в ЦОК можете направить работника, у которого:</a:t>
            </a:r>
          </a:p>
          <a:p>
            <a:pPr lvl="0" algn="just" fontAlgn="base"/>
            <a:r>
              <a:rPr lang="ru-RU" dirty="0"/>
              <a:t>нет необходимого документа об образовании;</a:t>
            </a:r>
          </a:p>
          <a:p>
            <a:pPr lvl="0" algn="just" fontAlgn="base"/>
            <a:r>
              <a:rPr lang="ru-RU" dirty="0"/>
              <a:t>есть документ об образовании, но недостаточного уровня;</a:t>
            </a:r>
          </a:p>
          <a:p>
            <a:pPr lvl="0" algn="just" fontAlgn="base"/>
            <a:r>
              <a:rPr lang="ru-RU" dirty="0"/>
              <a:t>нет подтверждения требуемого стажа.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независимой оценки?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Обратите внимание</a:t>
            </a:r>
            <a:r>
              <a:rPr lang="ru-RU" dirty="0"/>
              <a:t>: направить сотрудника на независимую оценку квалификации вы сможете только с 1 января 2017 г., когда </a:t>
            </a:r>
            <a:r>
              <a:rPr lang="ru-RU" u="sng" dirty="0">
                <a:hlinkClick r:id="rId2"/>
              </a:rPr>
              <a:t>Закон</a:t>
            </a:r>
            <a:r>
              <a:rPr lang="ru-RU" dirty="0"/>
              <a:t> о независимой оценке вступит в силу.</a:t>
            </a:r>
          </a:p>
          <a:p>
            <a:pPr>
              <a:buNone/>
            </a:pPr>
            <a:r>
              <a:rPr lang="ru-RU" dirty="0"/>
              <a:t>При этом вам придется:</a:t>
            </a:r>
          </a:p>
          <a:p>
            <a:pPr>
              <a:buNone/>
            </a:pPr>
            <a:r>
              <a:rPr lang="ru-RU" dirty="0"/>
              <a:t>оплатить услуги ЦОК;</a:t>
            </a:r>
          </a:p>
          <a:p>
            <a:pPr>
              <a:buNone/>
            </a:pPr>
            <a:r>
              <a:rPr lang="ru-RU" dirty="0"/>
              <a:t>освободить сотрудника от работы, сохранить за ним среднюю заработную плату; </a:t>
            </a:r>
          </a:p>
          <a:p>
            <a:pPr>
              <a:buNone/>
            </a:pPr>
            <a:r>
              <a:rPr lang="ru-RU" dirty="0"/>
              <a:t>оплатить командировочные расходы (</a:t>
            </a:r>
            <a:r>
              <a:rPr lang="ru-RU" u="sng" dirty="0">
                <a:hlinkClick r:id="rId3"/>
              </a:rPr>
              <a:t>ст. 187 ТК РФ</a:t>
            </a:r>
            <a:r>
              <a:rPr lang="ru-RU" dirty="0"/>
              <a:t>). </a:t>
            </a:r>
          </a:p>
          <a:p>
            <a:pPr>
              <a:buNone/>
            </a:pPr>
            <a:r>
              <a:rPr lang="ru-RU" dirty="0"/>
              <a:t>Но прежде всего – </a:t>
            </a:r>
            <a:r>
              <a:rPr lang="ru-RU" b="1" dirty="0"/>
              <a:t>получить согласие работника</a:t>
            </a:r>
            <a:r>
              <a:rPr lang="ru-RU" dirty="0"/>
              <a:t>!!!!!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независимой оценки?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Если независимая оценка подтвердит, что квалификация работника соответствует требованиям по должности, он получит документ – свидетельство. </a:t>
            </a:r>
          </a:p>
          <a:p>
            <a:pPr>
              <a:buNone/>
            </a:pPr>
            <a:r>
              <a:rPr lang="ru-RU" dirty="0"/>
              <a:t>Если результаты независимой оценки будут неудовлетворительными, ЦОК выдаст заключение о прохождении профессионального экзамена.</a:t>
            </a: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dirty="0"/>
              <a:t>НО - Заключение ЦОК </a:t>
            </a:r>
            <a:r>
              <a:rPr lang="ru-RU" b="1" dirty="0"/>
              <a:t>не является основанием для увольнения!!!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аттестации?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Если вы добровольно применяете требования к квалификации по должностям и профессиям, в отношении которых действуют рекомендательные профстандарты, правомерность аттестации и ее результатов не подвергается сомнению. 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Вопрос в том, можно ли использовать эту процедуру, чтобы проверить и подтвердить квалификацию работника </a:t>
            </a:r>
            <a:r>
              <a:rPr lang="ru-RU" b="1" dirty="0"/>
              <a:t>требованиям обязательного профстандарта?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аттестации?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Минтруд указывает, что по рекомендации аттестационной комиссии </a:t>
            </a:r>
            <a:r>
              <a:rPr lang="ru-RU" b="1" dirty="0"/>
              <a:t>работодатель может назначать</a:t>
            </a:r>
            <a:r>
              <a:rPr lang="ru-RU" dirty="0"/>
              <a:t> на соответствующие должности лиц, которые не имеют требуемой специальной подготовки или стажа работы, но обладают достаточным практическим опытом и выполняют качественно и в полном объеме возложенные на них должностные обязанности (письмо Минтруда России от 04.04.2016).</a:t>
            </a:r>
          </a:p>
          <a:p>
            <a:pPr algn="just">
              <a:buNone/>
            </a:pPr>
            <a:r>
              <a:rPr lang="ru-RU" b="1" dirty="0"/>
              <a:t>Оговорки, что это касается только требований рекомендательных профстандартов - Нет!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cap="none" dirty="0">
                <a:solidFill>
                  <a:schemeClr val="tx1"/>
                </a:solidFill>
              </a:rPr>
              <a:t>Как проверить и подтвердить квалификацию работника с помощью аттестации?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496944" cy="5061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В то же время пока </a:t>
            </a:r>
            <a:r>
              <a:rPr lang="ru-RU" b="1" dirty="0"/>
              <a:t>Нет</a:t>
            </a:r>
            <a:r>
              <a:rPr lang="ru-RU" dirty="0"/>
              <a:t> ни надзорной, </a:t>
            </a:r>
            <a:r>
              <a:rPr lang="ru-RU" b="1" dirty="0"/>
              <a:t>Ни</a:t>
            </a:r>
            <a:r>
              <a:rPr lang="ru-RU" dirty="0"/>
              <a:t> судебной практики по вопросу, является ли протокол аттестационной комиссии документом, достаточным для подтверждения квалификации работника требованиям обязательного профстандарта. </a:t>
            </a:r>
          </a:p>
          <a:p>
            <a:pPr>
              <a:buNone/>
            </a:pPr>
            <a:r>
              <a:rPr lang="ru-RU" dirty="0"/>
              <a:t>Поэтому решение за вами! </a:t>
            </a:r>
          </a:p>
          <a:p>
            <a:pPr algn="ctr">
              <a:buNone/>
            </a:pPr>
            <a:r>
              <a:rPr lang="ru-RU" dirty="0"/>
              <a:t>Напоминание: </a:t>
            </a:r>
          </a:p>
          <a:p>
            <a:pPr algn="ctr">
              <a:buNone/>
            </a:pPr>
            <a:r>
              <a:rPr lang="ru-RU" dirty="0"/>
              <a:t>Минтруд утверждает, что </a:t>
            </a:r>
            <a:r>
              <a:rPr lang="ru-RU" b="1" dirty="0"/>
              <a:t>ответственность и полномочия за принятие кадровых решений лежат на работодателе.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2000" i="1" cap="none" dirty="0">
                <a:solidFill>
                  <a:schemeClr val="tx1"/>
                </a:solidFill>
              </a:rPr>
              <a:t>Квалификация работника и требования профстандарта: как проверить на аттестации?</a:t>
            </a:r>
            <a:endParaRPr lang="ru-RU" sz="2000" i="1" dirty="0"/>
          </a:p>
        </p:txBody>
      </p:sp>
      <p:pic>
        <p:nvPicPr>
          <p:cNvPr id="4" name="Содержимое 3" descr="http://e.profkiosk.ru/service_tbn2/cq8mdi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txBody>
          <a:bodyPr/>
          <a:lstStyle/>
          <a:p>
            <a:pPr algn="just"/>
            <a:r>
              <a:rPr lang="ru-RU" dirty="0"/>
              <a:t>Если вы ранее в компании проводили аттестацию, значит необходимые локальные акты у вас уже есть. 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Но в них не предусмотрены процедура и правила проведения внеочередной аттестации для проверки соответствия квалификации работников требованиям профстандартов. </a:t>
            </a:r>
          </a:p>
          <a:p>
            <a:pPr algn="just"/>
            <a:endParaRPr lang="ru-RU" b="1" dirty="0"/>
          </a:p>
          <a:p>
            <a:pPr algn="just"/>
            <a:r>
              <a:rPr lang="ru-RU" dirty="0"/>
              <a:t>Поэтому локальные акты необходимо дополнить этими нормами. Как?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208912" cy="6141296"/>
          </a:xfrm>
        </p:spPr>
        <p:txBody>
          <a:bodyPr>
            <a:normAutofit fontScale="85000" lnSpcReduction="20000"/>
          </a:bodyPr>
          <a:lstStyle/>
          <a:p>
            <a:pPr algn="just" fontAlgn="base"/>
            <a:r>
              <a:rPr lang="ru-RU" b="1" dirty="0"/>
              <a:t>Шаг 1. </a:t>
            </a:r>
            <a:r>
              <a:rPr lang="ru-RU" dirty="0"/>
              <a:t>Определите, в какие локальные нормативные акты нужно внести изменения.</a:t>
            </a:r>
          </a:p>
          <a:p>
            <a:pPr algn="just" fontAlgn="base"/>
            <a:r>
              <a:rPr lang="ru-RU" b="1" dirty="0"/>
              <a:t>Шаг 2. </a:t>
            </a:r>
            <a:r>
              <a:rPr lang="ru-RU" dirty="0"/>
              <a:t>Подготовьте проекты изменений и согласуйте их с заинтересованными должностными лицами.</a:t>
            </a:r>
          </a:p>
          <a:p>
            <a:pPr algn="just" fontAlgn="base"/>
            <a:r>
              <a:rPr lang="ru-RU" b="1" dirty="0"/>
              <a:t>Шаг 3.</a:t>
            </a:r>
            <a:r>
              <a:rPr lang="ru-RU" dirty="0"/>
              <a:t> Направьте проекты изменений в представительный орган работников и учтите его мотивированное мнение.</a:t>
            </a:r>
          </a:p>
          <a:p>
            <a:pPr algn="just" fontAlgn="base">
              <a:buNone/>
            </a:pPr>
            <a:r>
              <a:rPr lang="ru-RU" dirty="0"/>
              <a:t>Эти действия нужно выполнить, только если в компании есть представительный орган работников и процедура изменения локального нормативного акта требует учесть его мнение.</a:t>
            </a:r>
          </a:p>
          <a:p>
            <a:pPr algn="just" fontAlgn="base"/>
            <a:r>
              <a:rPr lang="ru-RU" b="1" dirty="0"/>
              <a:t>Шаг 4.</a:t>
            </a:r>
            <a:r>
              <a:rPr lang="ru-RU" dirty="0"/>
              <a:t> Утвердите изменения локальных нормативных актов.</a:t>
            </a:r>
          </a:p>
          <a:p>
            <a:pPr algn="just" fontAlgn="base"/>
            <a:r>
              <a:rPr lang="ru-RU" b="1" dirty="0"/>
              <a:t>Шаг 5.</a:t>
            </a:r>
            <a:r>
              <a:rPr lang="ru-RU" dirty="0"/>
              <a:t> Ознакомьте работников с изменениями, которые внесли в локальные нормативные акты, под подпись.</a:t>
            </a:r>
          </a:p>
          <a:p>
            <a:pPr algn="just" fontAlgn="base">
              <a:buNone/>
            </a:pPr>
            <a:r>
              <a:rPr lang="ru-RU" dirty="0"/>
              <a:t>Визы ознакомления можно ставить:</a:t>
            </a:r>
          </a:p>
          <a:p>
            <a:pPr lvl="0" algn="just" fontAlgn="base"/>
            <a:r>
              <a:rPr lang="ru-RU" dirty="0"/>
              <a:t>на приказе об утверждении изменений, внесенных в локальные нормативные акты;</a:t>
            </a:r>
          </a:p>
          <a:p>
            <a:pPr lvl="0" algn="just" fontAlgn="base"/>
            <a:r>
              <a:rPr lang="ru-RU" dirty="0"/>
              <a:t>в листе ознакомления с приказом об утверждении изменений, внесенных в локальные нормативные акты;</a:t>
            </a:r>
          </a:p>
          <a:p>
            <a:pPr lvl="0" algn="just" fontAlgn="base"/>
            <a:r>
              <a:rPr lang="ru-RU" dirty="0"/>
              <a:t>в листе ознакомления с локальным нормативным актом;</a:t>
            </a:r>
          </a:p>
          <a:p>
            <a:pPr lvl="0" algn="just" fontAlgn="base"/>
            <a:r>
              <a:rPr lang="ru-RU" dirty="0"/>
              <a:t>в специально разработанных учетных формах, например в журнале ознакомления с локальными нормативными актами и коллективным договором.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Начиная с 2020 года, бюджетные организации обязаны будут применять профессиональные стандарты в части требований к квалификации, необходимой работнику для выполнения определенной трудовой функции. Для поэтапного перехода к применению профессиональных стандартов, государственные и муниципальные учреждения </a:t>
            </a:r>
            <a:r>
              <a:rPr lang="ru-RU" b="1" dirty="0"/>
              <a:t>должны утвердить планы</a:t>
            </a:r>
            <a:r>
              <a:rPr lang="ru-RU" dirty="0"/>
              <a:t> по организации применения профессиональных стандартов. Реализация мероприятий планов </a:t>
            </a:r>
            <a:r>
              <a:rPr lang="ru-RU" b="1" dirty="0"/>
              <a:t>должна быть завершена не позднее 1 января 2020 года.</a:t>
            </a:r>
          </a:p>
          <a:p>
            <a:pPr algn="just"/>
            <a:r>
              <a:rPr lang="ru-RU" dirty="0"/>
              <a:t>Для внебюджетной сферы применение профессиональных стандартов является обязательным уже сегодня, если федеральным законодательством установлены требования к квалификации, необходимой работнику для выполнения определенной трудовой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Положения об аттестации</a:t>
            </a:r>
          </a:p>
        </p:txBody>
      </p:sp>
      <p:pic>
        <p:nvPicPr>
          <p:cNvPr id="6" name="Содержимое 5" descr="http://e.profkiosk.ru/service_tbn2/bgrres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331640" y="918000"/>
            <a:ext cx="5832648" cy="59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об утверждении Положения</a:t>
            </a:r>
          </a:p>
        </p:txBody>
      </p:sp>
      <p:pic>
        <p:nvPicPr>
          <p:cNvPr id="5" name="Содержимое 4" descr="http://e.profkiosk.ru/service_tbn2/ap0g6s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980728"/>
            <a:ext cx="53285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 проведении аттестации</a:t>
            </a:r>
          </a:p>
        </p:txBody>
      </p:sp>
      <p:pic>
        <p:nvPicPr>
          <p:cNvPr id="6" name="Содержимое 5" descr="http://e.profkiosk.ru/service_tbn2/tlwoda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91680" y="980728"/>
            <a:ext cx="51125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перечня работников для подтверждения соответствия их квалификации требованиям профстандартов</a:t>
            </a:r>
          </a:p>
        </p:txBody>
      </p:sp>
      <p:pic>
        <p:nvPicPr>
          <p:cNvPr id="5" name="Содержимое 4" descr="http://e.profkiosk.ru/service_tbn2/1y4wub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7525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графика аттестации</a:t>
            </a:r>
          </a:p>
        </p:txBody>
      </p:sp>
      <p:pic>
        <p:nvPicPr>
          <p:cNvPr id="6" name="Содержимое 5" descr="http://e.profkiosk.ru/service_tbn2/nur1g7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123728" y="908720"/>
            <a:ext cx="48245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5" name="Содержимое 4" descr="http://e.profkiosk.ru/service_tbn2/a-8ntv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051720" y="908720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6" name="Содержимое 5" descr="http://e.profkiosk.ru/service_tbn2/mwvja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980728"/>
            <a:ext cx="45365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аттестационного листа работника</a:t>
            </a:r>
          </a:p>
        </p:txBody>
      </p:sp>
      <p:pic>
        <p:nvPicPr>
          <p:cNvPr id="5" name="Содержимое 4" descr="http://e.profkiosk.ru/service_tbn2/fjkml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403648" y="980728"/>
            <a:ext cx="49685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решения аттестационной комиссии </a:t>
            </a:r>
          </a:p>
        </p:txBody>
      </p:sp>
      <p:pic>
        <p:nvPicPr>
          <p:cNvPr id="6" name="Содержимое 5" descr="http://e.profkiosk.ru/service_tbn2/rjvjhw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339752" y="1052736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приказа о мероприятиях по результатам аттестации</a:t>
            </a:r>
          </a:p>
        </p:txBody>
      </p:sp>
      <p:pic>
        <p:nvPicPr>
          <p:cNvPr id="5" name="Содержимое 4" descr="http://e.profkiosk.ru/service_tbn2/49evmq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464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/>
              <a:t>С 1 июля 2016 года </a:t>
            </a:r>
            <a:r>
              <a:rPr lang="ru-RU" b="1" dirty="0"/>
              <a:t>обязанность</a:t>
            </a:r>
            <a:r>
              <a:rPr lang="ru-RU" dirty="0"/>
              <a:t> применять профессиональные стандарты не только в части наименований должностей, но и в части требований к </a:t>
            </a:r>
            <a:r>
              <a:rPr lang="ru-RU" b="1" dirty="0"/>
              <a:t>образованию, знаниям и умениям.</a:t>
            </a:r>
            <a:r>
              <a:rPr lang="ru-RU" dirty="0"/>
              <a:t> Обязательность применять стандарты, если требования к квалификации, которая необходима сотруднику для выполнения его трудовой функции, установлены Трудовым кодексом РФ, федеральными законами или иными нормативно-правовыми актами (</a:t>
            </a:r>
            <a:r>
              <a:rPr lang="ru-RU" dirty="0">
                <a:hlinkClick r:id="rId2"/>
              </a:rPr>
              <a:t>Закон от 2 мая 2015 г. № 122-ФЗ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Применение профессиональных стандартов</a:t>
                      </a:r>
                    </a:p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Профессиональные стандарты обязательны для применения работодателями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или профессиональных стандартах, если в силу ТК РФ или иных федеральных законов</a:t>
                      </a:r>
                      <a:r>
                        <a:rPr lang="ru-RU" sz="1700" baseline="0" dirty="0"/>
                        <a:t> с выполнением работы по этим должностям, профессиям, специальностям связано предоставление компенсаций и льгот либо наличие ограничений согласно ч. 2 ст. 57 ТК РФ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Требования к квалификации работников, содержащиеся в профессиональных стандартах, обязательны для работодателя в случаях, если они установлены ТК РФ, другими федеральными</a:t>
                      </a:r>
                      <a:r>
                        <a:rPr lang="ru-RU" sz="1700" baseline="0" dirty="0"/>
                        <a:t> законами, иными актами РФ на основании ст. 195.3 ТК РФ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работодателя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работника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 производительности труда, повышение качества товаров 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карьеры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основы для повышения квалификации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своих профессиональных навыков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требуемых навыков у принимаемых на работу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потребности в дополнительном обучении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затрат на подбор и обучение персонала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484784"/>
          <a:ext cx="7467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3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Пошаговая инструкция,</a:t>
                      </a:r>
                      <a:r>
                        <a:rPr lang="ru-RU" baseline="0" dirty="0"/>
                        <a:t> в части 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действий работодателя на случай, когда требования профстандартов обязательны или когда работодатель сам принял решение строить кадровую политику исключительно на профстандартах.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рабочую группу по внедрению профстандартов, утвердить план работы по их внедрению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Установить, какие профстандарты следует применять в организации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</a:t>
                      </a:r>
                      <a:r>
                        <a:rPr lang="ru-RU" baseline="0" dirty="0"/>
                        <a:t>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Привести в соответствие с профстандартами штатное расписание, локальные нормативные акты, устанавливающие квалификационные требования к работникам и систему оплаты труда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94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3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Пошаговая инструкция,</a:t>
                      </a:r>
                      <a:r>
                        <a:rPr lang="ru-RU" baseline="0" dirty="0"/>
                        <a:t> в части </a:t>
                      </a:r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действий работодателя на случай, когда требования профстандартов обязательны или когда работодатель сам принял решение строить кадровую политику исключительно на профстандартах.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Провести анализ соответствия квалификации работников требованиям профстандартов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Заключить с работниками соглашения об изменении трудовой функции и (или) других условий трудового договора в порядке </a:t>
                      </a:r>
                      <a:r>
                        <a:rPr kumimoji="0" lang="ru-RU" sz="18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ст. 72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или </a:t>
                      </a:r>
                      <a:r>
                        <a:rPr kumimoji="0" lang="ru-RU" sz="18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72.1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ТК РФ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Составить план обучения работников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Провести аттестацию работников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Шаг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Уволить работников, не соответствующих занимаемым должностям, по </a:t>
                      </a:r>
                      <a:r>
                        <a:rPr kumimoji="0" lang="ru-RU" sz="18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 ч. 1 ст. 81</a:t>
                      </a: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ТК РФ, предварительно предложив им перевод на другие должности, соответствующие их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922</TotalTime>
  <Words>2306</Words>
  <Application>Microsoft Office PowerPoint</Application>
  <PresentationFormat>Экран (4:3)</PresentationFormat>
  <Paragraphs>293</Paragraphs>
  <Slides>49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Эркер</vt:lpstr>
      <vt:lpstr>Практические рекомендации 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Слайд 12</vt:lpstr>
      <vt:lpstr>Слайд 13</vt:lpstr>
      <vt:lpstr>Слайд 14</vt:lpstr>
      <vt:lpstr>Слайд 15</vt:lpstr>
      <vt:lpstr>Слайд 16</vt:lpstr>
      <vt:lpstr>Как проверить и подтвердить квалификацию работника</vt:lpstr>
      <vt:lpstr>Как проверить квалификацию работника по документам</vt:lpstr>
      <vt:lpstr>  Как проверить квалификацию работника по документам Таблица 1. Виды документов об образовании и о квалификации и уровень профессионального образования, которому они соответствуют </vt:lpstr>
      <vt:lpstr>Слайд 20</vt:lpstr>
      <vt:lpstr>  Как проверить квалификацию работника по документам Таблица 2. Виды документов о квалификации и что они подтверждают </vt:lpstr>
      <vt:lpstr>Слайд 22</vt:lpstr>
      <vt:lpstr>Слайд 23</vt:lpstr>
      <vt:lpstr>Пример:  Профстандарт «Специалист в области охраны труда» содержит следующие требования к образованию, обучению и опыту работы: </vt:lpstr>
      <vt:lpstr>Слайд 25</vt:lpstr>
      <vt:lpstr>Слайд 26</vt:lpstr>
      <vt:lpstr>Слайд 27</vt:lpstr>
      <vt:lpstr>Слайд 28</vt:lpstr>
      <vt:lpstr>Слайд 29</vt:lpstr>
      <vt:lpstr>Слайд 30</vt:lpstr>
      <vt:lpstr>Как проверить и подтвердить квалификацию работника с помощью независимой оценки?</vt:lpstr>
      <vt:lpstr>Как проверить и подтвердить квалификацию работника с помощью независимой оценки?</vt:lpstr>
      <vt:lpstr>Как проверить и подтвердить квалификацию работника с помощью независимой оценки?</vt:lpstr>
      <vt:lpstr>Как проверить и подтвердить квалификацию работника с помощью аттестации?</vt:lpstr>
      <vt:lpstr>Как проверить и подтвердить квалификацию работника с помощью аттестации?</vt:lpstr>
      <vt:lpstr>Как проверить и подтвердить квалификацию работника с помощью аттестации?</vt:lpstr>
      <vt:lpstr>Квалификация работника и требования профстандарта: как проверить на аттестации?</vt:lpstr>
      <vt:lpstr>Слайд 38</vt:lpstr>
      <vt:lpstr>Слайд 39</vt:lpstr>
      <vt:lpstr>Пример оформления Положения об аттестации</vt:lpstr>
      <vt:lpstr>Пример оформления Приказа об утверждении Положения</vt:lpstr>
      <vt:lpstr>Пример оформления Приказа о проведении аттестации</vt:lpstr>
      <vt:lpstr>Пример оформления перечня работников для подтверждения соответствия их квалификации требованиям профстандартов</vt:lpstr>
      <vt:lpstr>Пример оформления графика аттестации</vt:lpstr>
      <vt:lpstr>Пример оформления Протокола заседания аттестационной комиссии</vt:lpstr>
      <vt:lpstr>Пример оформления Протокола заседания аттестационной комиссии</vt:lpstr>
      <vt:lpstr>Пример оформления аттестационного листа работника</vt:lpstr>
      <vt:lpstr>Пример оформления решения аттестационной комиссии </vt:lpstr>
      <vt:lpstr>Пример оформления приказа о мероприятиях по результатам аттестации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изменений трудового законодательства</dc:title>
  <dc:creator>Пользователь</dc:creator>
  <cp:lastModifiedBy>Пользователь</cp:lastModifiedBy>
  <cp:revision>90</cp:revision>
  <dcterms:created xsi:type="dcterms:W3CDTF">2016-09-21T07:33:02Z</dcterms:created>
  <dcterms:modified xsi:type="dcterms:W3CDTF">2018-04-12T09:04:26Z</dcterms:modified>
</cp:coreProperties>
</file>