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8" r:id="rId3"/>
    <p:sldId id="287" r:id="rId4"/>
    <p:sldId id="288" r:id="rId5"/>
    <p:sldId id="280" r:id="rId6"/>
    <p:sldId id="281" r:id="rId7"/>
    <p:sldId id="284" r:id="rId8"/>
    <p:sldId id="283" r:id="rId9"/>
    <p:sldId id="286" r:id="rId10"/>
    <p:sldId id="277" r:id="rId11"/>
    <p:sldId id="278" r:id="rId12"/>
    <p:sldId id="285" r:id="rId13"/>
    <p:sldId id="28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28" autoAdjust="0"/>
  </p:normalViewPr>
  <p:slideViewPr>
    <p:cSldViewPr>
      <p:cViewPr>
        <p:scale>
          <a:sx n="50" d="100"/>
          <a:sy n="50" d="100"/>
        </p:scale>
        <p:origin x="-830" y="-34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2D7C1-BA29-413C-BA97-B53BFC3631F6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79176D-FB1A-4A22-916C-C78CBCCA7B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9176D-FB1A-4A22-916C-C78CBCCA7B8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3E4E707-8618-41AA-B7FA-2039BE33A1F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30D56AF-86F0-4537-AFE5-64984B0474C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500306"/>
            <a:ext cx="8305800" cy="1143000"/>
          </a:xfrm>
        </p:spPr>
        <p:txBody>
          <a:bodyPr/>
          <a:lstStyle/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Рисование веточки </a:t>
            </a:r>
            <a:r>
              <a:rPr lang="ru-RU" sz="3600" dirty="0" smtClean="0"/>
              <a:t>сирени.</a:t>
            </a:r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2400" dirty="0" smtClean="0"/>
              <a:t>с</a:t>
            </a:r>
            <a:r>
              <a:rPr lang="ru-RU" sz="2400" dirty="0" smtClean="0"/>
              <a:t>таршая </a:t>
            </a:r>
            <a:r>
              <a:rPr lang="ru-RU" sz="2400" dirty="0" smtClean="0"/>
              <a:t>группа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71480"/>
            <a:ext cx="8358246" cy="300039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2200" b="1" dirty="0" smtClean="0">
                <a:cs typeface="Times New Roman" pitchFamily="18" charset="0"/>
              </a:rPr>
              <a:t>МБДОУ «Детский сад № 78 комбинированного вида с татарским языком воспитания и обучения» Авиастроительного района г. Казани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ru-RU" sz="9600" dirty="0" smtClean="0"/>
              <a:t/>
            </a:r>
            <a:br>
              <a:rPr lang="ru-RU" sz="96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dirty="0" smtClean="0"/>
              <a:t> неделя: </a:t>
            </a:r>
            <a:r>
              <a:rPr lang="ru-RU" sz="4400" dirty="0" smtClean="0"/>
              <a:t>«Новости с праздника»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8258204" cy="65724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Белой гуашью обозначаем центр каждого цветочка.</a:t>
            </a:r>
            <a:endParaRPr lang="ru-RU" sz="2400" dirty="0"/>
          </a:p>
        </p:txBody>
      </p:sp>
      <p:pic>
        <p:nvPicPr>
          <p:cNvPr id="3" name="Рисунок 2" descr="IMG_339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3000364" y="1214422"/>
            <a:ext cx="3143272" cy="4956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58204" cy="65724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Тонкой кистью дорисовываем черенки листьев.</a:t>
            </a:r>
            <a:endParaRPr lang="ru-RU" sz="2400" dirty="0"/>
          </a:p>
        </p:txBody>
      </p:sp>
      <p:pic>
        <p:nvPicPr>
          <p:cNvPr id="3" name="Рисунок 2" descr="IMG_339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000232" y="1285860"/>
            <a:ext cx="5429288" cy="4784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00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rcRect/>
          <a:stretch>
            <a:fillRect/>
          </a:stretch>
        </p:blipFill>
        <p:spPr>
          <a:xfrm rot="16200000">
            <a:off x="500034" y="1428736"/>
            <a:ext cx="5143536" cy="37147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4" y="1714488"/>
            <a:ext cx="3500462" cy="41624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dirty="0" smtClean="0">
                <a:solidFill>
                  <a:srgbClr val="99FF33"/>
                </a:solidFill>
              </a:rPr>
              <a:t>П</a:t>
            </a:r>
            <a:r>
              <a:rPr lang="ru-RU" sz="1400" dirty="0" smtClean="0"/>
              <a:t>онятие «взаимодействие» используется в философии и педагогике.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Взаимодействие отражает процессы воздействия различных объектов друг на друга, их взаимную обусловленность и изменение. Основными параметрами взаимодействия являются: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 1. взаимоотношение;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 2. </a:t>
            </a:r>
            <a:r>
              <a:rPr lang="ru-RU" sz="1400" dirty="0" err="1" smtClean="0"/>
              <a:t>взаимовосприятие</a:t>
            </a:r>
            <a:r>
              <a:rPr lang="ru-RU" sz="1400" dirty="0" smtClean="0"/>
              <a:t>,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 3 .поддержка; 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 4 .доверие;</a:t>
            </a:r>
          </a:p>
          <a:p>
            <a:pPr>
              <a:lnSpc>
                <a:spcPct val="100000"/>
              </a:lnSpc>
            </a:pPr>
            <a:r>
              <a:rPr lang="ru-RU" sz="1400" dirty="0" smtClean="0"/>
              <a:t> 5.  общение демократическое (</a:t>
            </a:r>
            <a:r>
              <a:rPr lang="ru-RU" sz="1400" dirty="0" err="1" smtClean="0"/>
              <a:t>взаимоприятие</a:t>
            </a:r>
            <a:r>
              <a:rPr lang="ru-RU" sz="1400" dirty="0" smtClean="0"/>
              <a:t> и  </a:t>
            </a:r>
            <a:r>
              <a:rPr lang="ru-RU" sz="1400" dirty="0" err="1" smtClean="0"/>
              <a:t>взаимоориентация</a:t>
            </a:r>
            <a:r>
              <a:rPr lang="ru-RU" sz="1400" dirty="0" smtClean="0"/>
              <a:t>).</a:t>
            </a:r>
            <a:endParaRPr lang="ru-RU" sz="1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86380" y="642918"/>
            <a:ext cx="3047992" cy="10668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Взаимодействие педагога и воспитанника при выполнении изображения.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3400.JPG"/>
          <p:cNvPicPr>
            <a:picLocks noGrp="1" noChangeAspect="1"/>
          </p:cNvPicPr>
          <p:nvPr>
            <p:ph sz="quarter" idx="1"/>
          </p:nvPr>
        </p:nvPicPr>
        <p:blipFill>
          <a:blip r:embed="rId2" cstate="screen"/>
          <a:srcRect/>
          <a:stretch>
            <a:fillRect/>
          </a:stretch>
        </p:blipFill>
        <p:spPr>
          <a:xfrm rot="16200000">
            <a:off x="500034" y="1428736"/>
            <a:ext cx="5143536" cy="37147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4" y="1714488"/>
            <a:ext cx="3500462" cy="416242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800" dirty="0" smtClean="0"/>
              <a:t>Ждем</a:t>
            </a:r>
          </a:p>
          <a:p>
            <a:pPr algn="ctr">
              <a:lnSpc>
                <a:spcPct val="100000"/>
              </a:lnSpc>
            </a:pPr>
            <a:r>
              <a:rPr lang="ru-RU" sz="4800" b="1" dirty="0" smtClean="0"/>
              <a:t>ваших</a:t>
            </a:r>
          </a:p>
          <a:p>
            <a:pPr algn="ctr">
              <a:lnSpc>
                <a:spcPct val="100000"/>
              </a:lnSpc>
            </a:pPr>
            <a:r>
              <a:rPr lang="ru-RU" sz="4800" b="1" dirty="0" smtClean="0"/>
              <a:t>работ!!!</a:t>
            </a:r>
          </a:p>
          <a:p>
            <a:pPr>
              <a:lnSpc>
                <a:spcPct val="100000"/>
              </a:lnSpc>
            </a:pPr>
            <a:endParaRPr lang="ru-RU" sz="3600" b="1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flipV="1">
            <a:off x="9858412" y="285727"/>
            <a:ext cx="1285884" cy="119255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340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 rot="16200000">
            <a:off x="3786181" y="1571613"/>
            <a:ext cx="5000663" cy="35719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000240"/>
            <a:ext cx="3643338" cy="250033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 </a:t>
            </a:r>
            <a:r>
              <a:rPr lang="ru-RU" sz="2000" b="1" dirty="0" smtClean="0"/>
              <a:t>…Это  правда!  Ну  чего  же  тут        скрывать?</a:t>
            </a:r>
            <a:br>
              <a:rPr lang="ru-RU" sz="2000" b="1" dirty="0" smtClean="0"/>
            </a:br>
            <a:r>
              <a:rPr lang="ru-RU" sz="2000" b="1" dirty="0" smtClean="0"/>
              <a:t>Дети  любят,  очень любят рисовать!</a:t>
            </a:r>
            <a:br>
              <a:rPr lang="ru-RU" sz="2000" b="1" dirty="0" smtClean="0"/>
            </a:br>
            <a:r>
              <a:rPr lang="ru-RU" sz="2000" b="1" dirty="0" smtClean="0"/>
              <a:t>На  бумаге,  на  асфальте,  на  стене</a:t>
            </a:r>
            <a:br>
              <a:rPr lang="ru-RU" sz="2000" b="1" dirty="0" smtClean="0"/>
            </a:br>
            <a:r>
              <a:rPr lang="ru-RU" sz="2000" b="1" dirty="0" smtClean="0"/>
              <a:t>И  в  трамвае  на  окне…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7818" y="500042"/>
            <a:ext cx="3127256" cy="3214710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chemeClr val="tx1"/>
                </a:solidFill>
              </a:rPr>
              <a:t>Сензитивный</a:t>
            </a:r>
            <a:r>
              <a:rPr lang="ru-RU" dirty="0" smtClean="0">
                <a:solidFill>
                  <a:schemeClr val="tx1"/>
                </a:solidFill>
              </a:rPr>
              <a:t> возраст обращения  к технике создания изображения,  увиденного на предыдущем слайде, – </a:t>
            </a:r>
            <a:r>
              <a:rPr lang="ru-RU" b="1" dirty="0" smtClean="0">
                <a:solidFill>
                  <a:schemeClr val="tx1"/>
                </a:solidFill>
              </a:rPr>
              <a:t>«печать растительными формами»   (</a:t>
            </a:r>
            <a:r>
              <a:rPr lang="ru-RU" b="1" dirty="0" err="1" smtClean="0">
                <a:solidFill>
                  <a:schemeClr val="tx1"/>
                </a:solidFill>
              </a:rPr>
              <a:t>листьми</a:t>
            </a:r>
            <a:r>
              <a:rPr lang="ru-RU" b="1" dirty="0" smtClean="0">
                <a:solidFill>
                  <a:schemeClr val="tx1"/>
                </a:solidFill>
              </a:rPr>
              <a:t> деревьев)</a:t>
            </a:r>
            <a:r>
              <a:rPr lang="ru-RU" dirty="0" smtClean="0">
                <a:solidFill>
                  <a:schemeClr val="tx1"/>
                </a:solidFill>
              </a:rPr>
              <a:t> –  около 5-ти лет;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тычкование</a:t>
            </a:r>
            <a:r>
              <a:rPr lang="ru-RU" b="1" dirty="0" smtClean="0">
                <a:solidFill>
                  <a:schemeClr val="tx1"/>
                </a:solidFill>
              </a:rPr>
              <a:t> ватной палочкой </a:t>
            </a:r>
            <a:r>
              <a:rPr lang="ru-RU" dirty="0" smtClean="0">
                <a:solidFill>
                  <a:schemeClr val="tx1"/>
                </a:solidFill>
              </a:rPr>
              <a:t>– от 5-ти лет.</a:t>
            </a:r>
          </a:p>
          <a:p>
            <a:endParaRPr lang="ru-RU" sz="1800" dirty="0" smtClean="0">
              <a:solidFill>
                <a:srgbClr val="9999FF"/>
              </a:solidFill>
            </a:endParaRPr>
          </a:p>
          <a:p>
            <a:endParaRPr lang="ru-RU" sz="1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4500570"/>
            <a:ext cx="7715304" cy="164307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Средства    создания </a:t>
            </a:r>
            <a:r>
              <a:rPr lang="ru-RU" b="0" dirty="0" smtClean="0">
                <a:solidFill>
                  <a:schemeClr val="tx1"/>
                </a:solidFill>
              </a:rPr>
              <a:t>художественного образа на представленном изображении       таковы:</a:t>
            </a:r>
            <a:r>
              <a:rPr lang="ru-RU" sz="800" b="0" dirty="0" smtClean="0">
                <a:solidFill>
                  <a:schemeClr val="tx1"/>
                </a:solidFill>
              </a:rPr>
              <a:t/>
            </a:r>
            <a:br>
              <a:rPr lang="ru-RU" sz="800" b="0" dirty="0" smtClean="0">
                <a:solidFill>
                  <a:schemeClr val="tx1"/>
                </a:solidFill>
              </a:rPr>
            </a:br>
            <a:r>
              <a:rPr lang="ru-RU" sz="800" b="0" dirty="0" smtClean="0">
                <a:solidFill>
                  <a:schemeClr val="tx1"/>
                </a:solidFill>
              </a:rPr>
              <a:t>   </a:t>
            </a:r>
            <a:r>
              <a:rPr lang="ru-RU" b="0" dirty="0" smtClean="0">
                <a:solidFill>
                  <a:schemeClr val="tx1"/>
                </a:solidFill>
              </a:rPr>
              <a:t>1. Пятно;       </a:t>
            </a:r>
            <a:br>
              <a:rPr lang="ru-RU" b="0" dirty="0" smtClean="0">
                <a:solidFill>
                  <a:schemeClr val="tx1"/>
                </a:solidFill>
              </a:rPr>
            </a:br>
            <a:r>
              <a:rPr lang="ru-RU" b="0" dirty="0" smtClean="0">
                <a:solidFill>
                  <a:schemeClr val="tx1"/>
                </a:solidFill>
              </a:rPr>
              <a:t> 2. Силуэт;       </a:t>
            </a:r>
            <a:br>
              <a:rPr lang="ru-RU" b="0" dirty="0" smtClean="0">
                <a:solidFill>
                  <a:schemeClr val="tx1"/>
                </a:solidFill>
              </a:rPr>
            </a:br>
            <a:r>
              <a:rPr lang="ru-RU" b="0" dirty="0" smtClean="0">
                <a:solidFill>
                  <a:schemeClr val="tx1"/>
                </a:solidFill>
              </a:rPr>
              <a:t> 3. Цвет;            </a:t>
            </a:r>
            <a:br>
              <a:rPr lang="ru-RU" b="0" dirty="0" smtClean="0">
                <a:solidFill>
                  <a:schemeClr val="tx1"/>
                </a:solidFill>
              </a:rPr>
            </a:br>
            <a:r>
              <a:rPr lang="ru-RU" b="0" dirty="0" smtClean="0">
                <a:solidFill>
                  <a:schemeClr val="tx1"/>
                </a:solidFill>
              </a:rPr>
              <a:t> 4. Фактура.</a:t>
            </a:r>
            <a:br>
              <a:rPr lang="ru-RU" b="0" dirty="0" smtClean="0">
                <a:solidFill>
                  <a:schemeClr val="tx1"/>
                </a:solidFill>
              </a:rPr>
            </a:b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285852" y="714356"/>
            <a:ext cx="1558517" cy="1532902"/>
          </a:xfr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14678" y="714356"/>
            <a:ext cx="1584325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IMG_341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285852" y="2571744"/>
            <a:ext cx="1643074" cy="1357322"/>
          </a:xfrm>
          <a:prstGeom prst="rect">
            <a:avLst/>
          </a:prstGeom>
        </p:spPr>
      </p:pic>
      <p:pic>
        <p:nvPicPr>
          <p:cNvPr id="8" name="Рисунок 7" descr="IMG_3421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3214678" y="2571744"/>
            <a:ext cx="1593374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Что нам потребуется: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8802"/>
            <a:ext cx="4059936" cy="3786214"/>
          </a:xfrm>
        </p:spPr>
        <p:txBody>
          <a:bodyPr>
            <a:normAutofit lnSpcReduction="10000"/>
          </a:bodyPr>
          <a:lstStyle/>
          <a:p>
            <a:pPr>
              <a:buClrTx/>
              <a:buNone/>
            </a:pPr>
            <a:r>
              <a:rPr lang="ru-RU" sz="2400" dirty="0" smtClean="0"/>
              <a:t>- бумага;</a:t>
            </a:r>
          </a:p>
          <a:p>
            <a:pPr>
              <a:buClrTx/>
              <a:buNone/>
            </a:pPr>
            <a:r>
              <a:rPr lang="ru-RU" sz="2400" dirty="0" smtClean="0"/>
              <a:t>- гуашь (зелёная, белая, фиолетовая, коричневая);</a:t>
            </a:r>
          </a:p>
          <a:p>
            <a:pPr>
              <a:buClrTx/>
              <a:buFontTx/>
              <a:buChar char="-"/>
            </a:pPr>
            <a:r>
              <a:rPr lang="ru-RU" sz="2400" dirty="0" smtClean="0"/>
              <a:t>листья разных деревьев</a:t>
            </a:r>
          </a:p>
          <a:p>
            <a:pPr>
              <a:buClrTx/>
              <a:buNone/>
            </a:pPr>
            <a:r>
              <a:rPr lang="ru-RU" sz="2400" dirty="0" smtClean="0"/>
              <a:t>   (желательно опавшие);</a:t>
            </a:r>
          </a:p>
          <a:p>
            <a:pPr>
              <a:buClrTx/>
              <a:buFontTx/>
              <a:buChar char="-"/>
            </a:pPr>
            <a:r>
              <a:rPr lang="ru-RU" sz="2400" dirty="0" smtClean="0"/>
              <a:t>кисти;</a:t>
            </a:r>
          </a:p>
          <a:p>
            <a:pPr>
              <a:buClrTx/>
              <a:buFontTx/>
              <a:buChar char="-"/>
            </a:pPr>
            <a:r>
              <a:rPr lang="ru-RU" sz="2400" dirty="0" smtClean="0"/>
              <a:t>ватные палочки;</a:t>
            </a:r>
          </a:p>
          <a:p>
            <a:pPr>
              <a:buClrTx/>
              <a:buFontTx/>
              <a:buChar char="-"/>
            </a:pPr>
            <a:r>
              <a:rPr lang="ru-RU" sz="2400" dirty="0" smtClean="0"/>
              <a:t>баночка с водой.</a:t>
            </a:r>
            <a:endParaRPr lang="ru-RU" sz="2400" dirty="0"/>
          </a:p>
        </p:txBody>
      </p:sp>
      <p:pic>
        <p:nvPicPr>
          <p:cNvPr id="5" name="Содержимое 4" descr="IMG_3373.JPG"/>
          <p:cNvPicPr>
            <a:picLocks noGrp="1" noChangeAspect="1"/>
          </p:cNvPicPr>
          <p:nvPr>
            <p:ph sz="half" idx="2"/>
          </p:nvPr>
        </p:nvPicPr>
        <p:blipFill>
          <a:blip r:embed="rId2" cstate="screen"/>
          <a:stretch>
            <a:fillRect/>
          </a:stretch>
        </p:blipFill>
        <p:spPr>
          <a:xfrm>
            <a:off x="4572000" y="2143116"/>
            <a:ext cx="4059238" cy="34253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Рисование основной веточки.</a:t>
            </a:r>
            <a:endParaRPr lang="ru-RU" sz="3600" dirty="0"/>
          </a:p>
        </p:txBody>
      </p:sp>
      <p:pic>
        <p:nvPicPr>
          <p:cNvPr id="5" name="Содержимое 4" descr="IMG_3379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928662" y="1643050"/>
            <a:ext cx="2928958" cy="4286280"/>
          </a:xfrm>
        </p:spPr>
      </p:pic>
      <p:pic>
        <p:nvPicPr>
          <p:cNvPr id="6" name="Содержимое 5" descr="IMG_3380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857752" y="1643050"/>
            <a:ext cx="3143272" cy="42397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86808" cy="12144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4000" dirty="0" smtClean="0"/>
              <a:t>Печатание листьями.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dirty="0" smtClean="0"/>
              <a:t>Окрашивать лучше с изнаночной стороны, отпечаток получится с видимыми прожилками листа.</a:t>
            </a:r>
            <a:endParaRPr lang="ru-RU" dirty="0"/>
          </a:p>
        </p:txBody>
      </p:sp>
      <p:pic>
        <p:nvPicPr>
          <p:cNvPr id="5" name="Содержимое 4" descr="IMG_3404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571604" y="1643050"/>
            <a:ext cx="2757887" cy="2156390"/>
          </a:xfrm>
        </p:spPr>
      </p:pic>
      <p:pic>
        <p:nvPicPr>
          <p:cNvPr id="6" name="Содержимое 5" descr="IMG_3382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072066" y="1643050"/>
            <a:ext cx="2786082" cy="2145891"/>
          </a:xfrm>
        </p:spPr>
      </p:pic>
      <p:pic>
        <p:nvPicPr>
          <p:cNvPr id="7" name="Содержимое 4" descr="IMG_3383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571604" y="4057632"/>
            <a:ext cx="2714644" cy="2170853"/>
          </a:xfrm>
          <a:prstGeom prst="rect">
            <a:avLst/>
          </a:prstGeom>
        </p:spPr>
      </p:pic>
      <p:pic>
        <p:nvPicPr>
          <p:cNvPr id="8" name="Содержимое 5" descr="IMG_3384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072066" y="4071942"/>
            <a:ext cx="2786081" cy="2143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58204" cy="4429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/>
              <a:t>Веточка с отпечатками листьев.</a:t>
            </a:r>
            <a:endParaRPr lang="ru-RU" sz="2400" dirty="0"/>
          </a:p>
        </p:txBody>
      </p:sp>
      <p:pic>
        <p:nvPicPr>
          <p:cNvPr id="3" name="Содержимое 3" descr="IMG_3385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714612" y="1000108"/>
            <a:ext cx="3643338" cy="5143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Рисование цветка сирени.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400" dirty="0" smtClean="0"/>
              <a:t>Ватной палочкой рисуем лепестки каждого цветочка сирени (вертикальное  </a:t>
            </a:r>
            <a:r>
              <a:rPr lang="ru-RU" sz="2400" dirty="0" err="1" smtClean="0"/>
              <a:t>тычкование</a:t>
            </a:r>
            <a:r>
              <a:rPr lang="ru-RU" sz="2400" dirty="0" smtClean="0"/>
              <a:t>  ватной  палочкой).</a:t>
            </a:r>
            <a:endParaRPr lang="ru-RU" sz="2400" dirty="0"/>
          </a:p>
        </p:txBody>
      </p:sp>
      <p:pic>
        <p:nvPicPr>
          <p:cNvPr id="5" name="Содержимое 4" descr="IMG_3391.JPG"/>
          <p:cNvPicPr>
            <a:picLocks noGrp="1" noChangeAspect="1"/>
          </p:cNvPicPr>
          <p:nvPr>
            <p:ph sz="half"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428596" y="2285992"/>
            <a:ext cx="4080850" cy="3071834"/>
          </a:xfrm>
        </p:spPr>
      </p:pic>
      <p:pic>
        <p:nvPicPr>
          <p:cNvPr id="6" name="Содержимое 5" descr="IMG_3392.JP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4643438" y="2285993"/>
            <a:ext cx="4080728" cy="30718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339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571736" y="357166"/>
            <a:ext cx="4286280" cy="6000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449</TotalTime>
  <Words>177</Words>
  <Application>Microsoft Office PowerPoint</Application>
  <PresentationFormat>Экран (4:3)</PresentationFormat>
  <Paragraphs>37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      МБДОУ «Детский сад № 78 комбинированного вида с татарским языком воспитания и обучения» Авиастроительного района г. Казани​   неделя: «Новости с праздника»</vt:lpstr>
      <vt:lpstr> …Это  правда!  Ну  чего  же  тут        скрывать? Дети  любят,  очень любят рисовать! На  бумаге,  на  асфальте,  на  стене И  в  трамвае  на  окне… </vt:lpstr>
      <vt:lpstr> Средства    создания художественного образа на представленном изображении       таковы:    1. Пятно;         2. Силуэт;         3. Цвет;              4. Фактура. </vt:lpstr>
      <vt:lpstr>Что нам потребуется:</vt:lpstr>
      <vt:lpstr>Рисование основной веточки.</vt:lpstr>
      <vt:lpstr>                   Печатание листьями. Окрашивать лучше с изнаночной стороны, отпечаток получится с видимыми прожилками листа.</vt:lpstr>
      <vt:lpstr>Веточка с отпечатками листьев.</vt:lpstr>
      <vt:lpstr>Рисование цветка сирени. Ватной палочкой рисуем лепестки каждого цветочка сирени (вертикальное  тычкование  ватной  палочкой).</vt:lpstr>
      <vt:lpstr>Слайд 9</vt:lpstr>
      <vt:lpstr>Белой гуашью обозначаем центр каждого цветочка.</vt:lpstr>
      <vt:lpstr>Тонкой кистью дорисовываем черенки листьев.</vt:lpstr>
      <vt:lpstr>Взаимодействие педагога и воспитанника при выполнении изображения.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Нетрадиционная техника рисования</dc:title>
  <dc:creator>vit</dc:creator>
  <cp:lastModifiedBy>Админ</cp:lastModifiedBy>
  <cp:revision>59</cp:revision>
  <dcterms:created xsi:type="dcterms:W3CDTF">2012-10-15T16:03:15Z</dcterms:created>
  <dcterms:modified xsi:type="dcterms:W3CDTF">2020-05-05T07:53:35Z</dcterms:modified>
</cp:coreProperties>
</file>