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301" r:id="rId2"/>
    <p:sldId id="292" r:id="rId3"/>
    <p:sldId id="293" r:id="rId4"/>
    <p:sldId id="262" r:id="rId5"/>
    <p:sldId id="294" r:id="rId6"/>
    <p:sldId id="295" r:id="rId7"/>
    <p:sldId id="256" r:id="rId8"/>
    <p:sldId id="278" r:id="rId9"/>
    <p:sldId id="259" r:id="rId10"/>
    <p:sldId id="285" r:id="rId11"/>
    <p:sldId id="296" r:id="rId12"/>
    <p:sldId id="303" r:id="rId13"/>
    <p:sldId id="304" r:id="rId14"/>
    <p:sldId id="305" r:id="rId15"/>
    <p:sldId id="298" r:id="rId16"/>
    <p:sldId id="300" r:id="rId17"/>
    <p:sldId id="309" r:id="rId18"/>
    <p:sldId id="308" r:id="rId19"/>
    <p:sldId id="314" r:id="rId20"/>
    <p:sldId id="299" r:id="rId21"/>
    <p:sldId id="315" r:id="rId22"/>
    <p:sldId id="30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807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6D5E8-1E48-4DC0-9124-054AEE0FD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B63FD-45F2-49F7-9E2C-B2D9E1FE7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EF3E6-0A90-441B-AFD9-1CB19320D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6CF21D-9EB6-49FE-8EFD-8C7B895C1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697B-CC3A-4C85-87E0-9D1397B18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6D585-4614-4497-95A8-FA32A3A83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1798-3A4E-4673-BEAD-FC47637664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7E97F-C09D-4CBF-85F6-79D927583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11FBC-8F28-4CD3-8999-7288FDD9B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775E3-26D3-4431-AC5E-EE6447943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BE04F-9A12-424B-A134-3CF80FC8E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BD4BF-890D-4F1D-AB39-25BCD8355D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8704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4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05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705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558CF1B-23A6-4CC1-9CB8-2318038E0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05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8705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5" r:id="rId1"/>
    <p:sldLayoutId id="2147483763" r:id="rId2"/>
    <p:sldLayoutId id="2147483762" r:id="rId3"/>
    <p:sldLayoutId id="2147483761" r:id="rId4"/>
    <p:sldLayoutId id="2147483760" r:id="rId5"/>
    <p:sldLayoutId id="2147483759" r:id="rId6"/>
    <p:sldLayoutId id="2147483758" r:id="rId7"/>
    <p:sldLayoutId id="2147483757" r:id="rId8"/>
    <p:sldLayoutId id="2147483756" r:id="rId9"/>
    <p:sldLayoutId id="2147483755" r:id="rId10"/>
    <p:sldLayoutId id="2147483754" r:id="rId11"/>
    <p:sldLayoutId id="214748376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4"/>
            </a:gs>
            <a:gs pos="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683568" y="1340768"/>
            <a:ext cx="8158807" cy="3601120"/>
          </a:xfrm>
          <a:noFill/>
          <a:ln/>
        </p:spPr>
        <p:txBody>
          <a:bodyPr/>
          <a:lstStyle/>
          <a:p>
            <a:pPr algn="ctr"/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78 комбинированного вида с татарским языком воспитания и обучения» Авиастроительного района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«По сказкам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ИЗО </a:t>
            </a:r>
            <a:r>
              <a:rPr lang="ru-RU" sz="2800" dirty="0">
                <a:effectLst/>
              </a:rPr>
              <a:t>«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татарского орнамента как средство развития мелкой моторики у детей среднего дошкольного возраста».</a:t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</a:rPr>
            </a:br>
            <a:br>
              <a:rPr lang="ru-RU" sz="2800" dirty="0">
                <a:effectLst/>
              </a:rPr>
            </a:br>
            <a:br>
              <a:rPr lang="ru-RU" sz="2800" dirty="0">
                <a:effectLst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br>
              <a:rPr lang="ru-RU" sz="3200" dirty="0">
                <a:effectLst/>
              </a:rPr>
            </a:br>
            <a:br>
              <a:rPr lang="ru-RU" sz="3200" dirty="0">
                <a:effectLst/>
              </a:rPr>
            </a:br>
            <a:r>
              <a:rPr lang="ru-RU" sz="3200" dirty="0">
                <a:effectLst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D24816-CB17-4711-886B-1EB47A779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8007350" cy="231608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573463"/>
            <a:ext cx="482441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04813"/>
            <a:ext cx="4176712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04813"/>
            <a:ext cx="4105275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1128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/>
              <a:t> Татарские орнаменты в детском саду для средней группы.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357313"/>
            <a:ext cx="8274050" cy="4929187"/>
          </a:xfrm>
        </p:spPr>
        <p:txBody>
          <a:bodyPr/>
          <a:lstStyle/>
          <a:p>
            <a:pPr marL="0" indent="0" eaLnBrk="1" hangingPunct="1">
              <a:buNone/>
            </a:pPr>
            <a:endParaRPr lang="ru-RU" sz="2800" dirty="0"/>
          </a:p>
          <a:p>
            <a:pPr eaLnBrk="1" hangingPunct="1"/>
            <a:r>
              <a:rPr lang="ru-RU" dirty="0"/>
              <a:t>средняя группа- используются три элемента орнамента- тюльпан, лист, колокольчик. </a:t>
            </a:r>
          </a:p>
          <a:p>
            <a:pPr marL="0" indent="0" eaLnBrk="1" hangingPunct="1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BD789-912E-43BB-A2F4-292CE8759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44476"/>
            <a:ext cx="8385174" cy="1024284"/>
          </a:xfrm>
        </p:spPr>
        <p:txBody>
          <a:bodyPr/>
          <a:lstStyle/>
          <a:p>
            <a:endParaRPr lang="ru-RU" sz="24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36C17D-C345-4F14-8105-EB8C6727C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4477"/>
            <a:ext cx="8856984" cy="6369048"/>
          </a:xfrm>
        </p:spPr>
      </p:pic>
    </p:spTree>
    <p:extLst>
      <p:ext uri="{BB962C8B-B14F-4D97-AF65-F5344CB8AC3E}">
        <p14:creationId xmlns:p14="http://schemas.microsoft.com/office/powerpoint/2010/main" val="113071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7C806-E899-44EB-9437-95F9C081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36C50C-B4FE-4813-8196-64221309A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44475"/>
            <a:ext cx="8385174" cy="6369050"/>
          </a:xfrm>
        </p:spPr>
      </p:pic>
    </p:spTree>
    <p:extLst>
      <p:ext uri="{BB962C8B-B14F-4D97-AF65-F5344CB8AC3E}">
        <p14:creationId xmlns:p14="http://schemas.microsoft.com/office/powerpoint/2010/main" val="2393135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8D9E7-EAD9-492D-A904-52164D47A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A59576-76C0-4E09-9023-C4AE04935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5"/>
            <a:ext cx="8518847" cy="6208860"/>
          </a:xfrm>
        </p:spPr>
      </p:pic>
    </p:spTree>
    <p:extLst>
      <p:ext uri="{BB962C8B-B14F-4D97-AF65-F5344CB8AC3E}">
        <p14:creationId xmlns:p14="http://schemas.microsoft.com/office/powerpoint/2010/main" val="3466627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34820" name="Picture 2" descr="2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5762" y="269093"/>
            <a:ext cx="8456613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dirty="0"/>
              <a:t>ПОСЛЕДОВАТЕЛЬНОСТЬ РИСОВАНИЯ ЭЛЕМЕНТОВ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5844" name="Picture 2" descr="1-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8450" y="1676400"/>
            <a:ext cx="8666038" cy="493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4967B-AA2C-45B0-9A20-CFDCC0BB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240309"/>
          </a:xfrm>
        </p:spPr>
        <p:txBody>
          <a:bodyPr/>
          <a:lstStyle/>
          <a:p>
            <a:r>
              <a:rPr lang="ru-RU" sz="3600" dirty="0"/>
              <a:t>Рисования татарского орнамента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7BCF6F1-A724-43F2-A1B6-A723C3557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76400"/>
            <a:ext cx="7942783" cy="4776935"/>
          </a:xfrm>
        </p:spPr>
      </p:pic>
    </p:spTree>
    <p:extLst>
      <p:ext uri="{BB962C8B-B14F-4D97-AF65-F5344CB8AC3E}">
        <p14:creationId xmlns:p14="http://schemas.microsoft.com/office/powerpoint/2010/main" val="2816267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77D75-9C6E-4F56-BC40-5D91A649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468E32-2304-4F6A-A8AC-8235F158B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44475"/>
            <a:ext cx="8385175" cy="6280869"/>
          </a:xfrm>
        </p:spPr>
      </p:pic>
    </p:spTree>
    <p:extLst>
      <p:ext uri="{BB962C8B-B14F-4D97-AF65-F5344CB8AC3E}">
        <p14:creationId xmlns:p14="http://schemas.microsoft.com/office/powerpoint/2010/main" val="3283860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C7F0A42-24F6-4E7C-ABFE-C0FF9A00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Теперь вы попробуйте нарисовать татарские орнаменты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A7BC45-BB74-4F60-BEAC-686B16A83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56792"/>
            <a:ext cx="3733800" cy="424847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Для занятия нужны:</a:t>
            </a:r>
          </a:p>
          <a:p>
            <a:r>
              <a:rPr lang="ru-RU" dirty="0"/>
              <a:t>Краски</a:t>
            </a:r>
          </a:p>
          <a:p>
            <a:r>
              <a:rPr lang="ru-RU" dirty="0"/>
              <a:t>кисточки </a:t>
            </a:r>
          </a:p>
          <a:p>
            <a:r>
              <a:rPr lang="ru-RU" dirty="0"/>
              <a:t>блюдце</a:t>
            </a:r>
          </a:p>
          <a:p>
            <a:r>
              <a:rPr lang="ru-RU" dirty="0"/>
              <a:t>узоры на геометрических формах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4A4FF71-F515-467F-8A93-0DD54BEDEE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030" y="3401645"/>
            <a:ext cx="3927475" cy="3102858"/>
          </a:xfrm>
        </p:spPr>
      </p:pic>
    </p:spTree>
    <p:extLst>
      <p:ext uri="{BB962C8B-B14F-4D97-AF65-F5344CB8AC3E}">
        <p14:creationId xmlns:p14="http://schemas.microsoft.com/office/powerpoint/2010/main" val="261177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err="1"/>
              <a:t>Фуад</a:t>
            </a:r>
            <a:r>
              <a:rPr lang="ru-RU" sz="2800" dirty="0"/>
              <a:t> </a:t>
            </a:r>
            <a:r>
              <a:rPr lang="ru-RU" sz="2800" dirty="0" err="1"/>
              <a:t>Хасанович</a:t>
            </a:r>
            <a:r>
              <a:rPr lang="ru-RU" sz="2800" dirty="0"/>
              <a:t> </a:t>
            </a:r>
            <a:r>
              <a:rPr lang="ru-RU" sz="2800" dirty="0" err="1"/>
              <a:t>Валеев</a:t>
            </a:r>
            <a:r>
              <a:rPr lang="ru-RU" sz="2800" dirty="0"/>
              <a:t>-  основоположник татарского искусствоведения.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250"/>
            <a:ext cx="8007350" cy="22145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Являясь первым в Поволжье доктором искусствоведения, создал свою классификацию татарского народного орнамента</a:t>
            </a:r>
          </a:p>
        </p:txBody>
      </p:sp>
      <p:pic>
        <p:nvPicPr>
          <p:cNvPr id="4101" name="Picture 5" descr="Валеев Фуад Хасан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00213"/>
            <a:ext cx="36718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Работы детей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25CCE5-4953-46AD-B46A-811E0D51A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844824"/>
            <a:ext cx="8385174" cy="460851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EE1DB-4EBA-4238-A004-29BFDDF0A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1340768"/>
            <a:ext cx="7798767" cy="144016"/>
          </a:xfrm>
        </p:spPr>
        <p:txBody>
          <a:bodyPr/>
          <a:lstStyle/>
          <a:p>
            <a:pPr algn="ctr"/>
            <a:r>
              <a:rPr lang="ru-RU" sz="4000" dirty="0"/>
              <a:t>Консультация «Мотивы татарских узоров и орнаментов»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B6EBA8-E6F2-4B55-B031-60CB80D4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6952"/>
            <a:ext cx="7118176" cy="3099048"/>
          </a:xfrm>
        </p:spPr>
        <p:txBody>
          <a:bodyPr/>
          <a:lstStyle/>
          <a:p>
            <a:pPr marL="0" indent="0" fontAlgn="t">
              <a:buNone/>
            </a:pPr>
            <a:r>
              <a:rPr lang="en-US" dirty="0">
                <a:effectLst/>
              </a:rPr>
              <a:t>https://www.maam.ru/detskijsad/konsultacija-motivy-tatarskih-uzorov-i-ornamentov.html</a:t>
            </a:r>
            <a:br>
              <a:rPr lang="en-US" dirty="0"/>
            </a:br>
            <a:endParaRPr lang="ru-RU" dirty="0"/>
          </a:p>
          <a:p>
            <a:pPr marL="0" indent="0" fontAlgn="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516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1DFA8-3CAA-432F-9DD9-93409D70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СПАСИБО!!!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B7D3B3B-2485-4C38-9F31-8989CE074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05000"/>
            <a:ext cx="7632848" cy="4620344"/>
          </a:xfrm>
        </p:spPr>
      </p:pic>
    </p:spTree>
    <p:extLst>
      <p:ext uri="{BB962C8B-B14F-4D97-AF65-F5344CB8AC3E}">
        <p14:creationId xmlns:p14="http://schemas.microsoft.com/office/powerpoint/2010/main" val="172050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025" y="244475"/>
            <a:ext cx="800735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татарского народа существует три вида орнамента: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05000"/>
            <a:ext cx="8007350" cy="38100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/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цветочно-растительный- им украшали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занавески,покрывала,платья,обувь,фартуки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молитвенные коврики,  головные уборы;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геометрический- применяется в украшении ювелирных изделий, вышивках, используется в качестве украшения в мечетях;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зооморфный- применяется в резьбе по дереву, изредка в вышивках и ювелирных изделиях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1619250" y="500063"/>
            <a:ext cx="64436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  Растительно - цветочный </a:t>
            </a:r>
          </a:p>
          <a:p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                орнамент</a:t>
            </a:r>
          </a:p>
        </p:txBody>
      </p:sp>
      <p:pic>
        <p:nvPicPr>
          <p:cNvPr id="6147" name="Picture 10" descr="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43313" y="2071688"/>
            <a:ext cx="2000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1" descr="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2071688"/>
            <a:ext cx="19288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2" descr="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57938" y="2071688"/>
            <a:ext cx="19288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2" descr="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07431" y="980728"/>
            <a:ext cx="2214563" cy="51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 descr="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0331" y="980725"/>
            <a:ext cx="2143125" cy="511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4" descr="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20281" y="980727"/>
            <a:ext cx="2643188" cy="51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385175" cy="1571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/>
              <a:t>Для татарского орнамента характерно </a:t>
            </a:r>
            <a:r>
              <a:rPr lang="ru-RU" sz="2800" dirty="0" err="1"/>
              <a:t>многоцветие</a:t>
            </a:r>
            <a:r>
              <a:rPr lang="ru-RU" sz="2800" dirty="0"/>
              <a:t> (полихромия, иногда в одной работе насчитывается до 9 цветовых оттенков)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819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29000" y="2428875"/>
            <a:ext cx="2643188" cy="3143250"/>
          </a:xfrm>
          <a:noFill/>
        </p:spPr>
      </p:pic>
      <p:pic>
        <p:nvPicPr>
          <p:cNvPr id="819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2000250"/>
            <a:ext cx="24288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214563"/>
            <a:ext cx="2786062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25" y="3714750"/>
            <a:ext cx="29289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4"/>
          <p:cNvSpPr>
            <a:spLocks noChangeArrowheads="1"/>
          </p:cNvSpPr>
          <p:nvPr/>
        </p:nvSpPr>
        <p:spPr bwMode="auto">
          <a:xfrm>
            <a:off x="684213" y="404813"/>
            <a:ext cx="67802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       Геометрический    орнамент.</a:t>
            </a:r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1412875"/>
            <a:ext cx="230346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84313"/>
            <a:ext cx="230346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3141663"/>
            <a:ext cx="37433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76250"/>
            <a:ext cx="32813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76250"/>
            <a:ext cx="34909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ChangeArrowheads="1"/>
          </p:cNvSpPr>
          <p:nvPr/>
        </p:nvSpPr>
        <p:spPr bwMode="auto">
          <a:xfrm>
            <a:off x="539750" y="404813"/>
            <a:ext cx="82089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     </a:t>
            </a:r>
            <a:r>
              <a:rPr lang="ru-RU" sz="4000">
                <a:solidFill>
                  <a:schemeClr val="folHlink"/>
                </a:solidFill>
                <a:latin typeface="Times New Roman" pitchFamily="18" charset="0"/>
              </a:rPr>
              <a:t>Зооморфный  </a:t>
            </a:r>
          </a:p>
          <a:p>
            <a:r>
              <a:rPr lang="ru-RU" sz="4000">
                <a:solidFill>
                  <a:schemeClr val="folHlink"/>
                </a:solidFill>
                <a:latin typeface="Times New Roman" pitchFamily="18" charset="0"/>
              </a:rPr>
              <a:t>      орнамент.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205038"/>
            <a:ext cx="34559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476250"/>
            <a:ext cx="28797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00438"/>
            <a:ext cx="36718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614</TotalTime>
  <Words>263</Words>
  <Application>Microsoft Office PowerPoint</Application>
  <PresentationFormat>Экран (4:3)</PresentationFormat>
  <Paragraphs>36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Times New Roman</vt:lpstr>
      <vt:lpstr>Wingdings</vt:lpstr>
      <vt:lpstr>Трава</vt:lpstr>
      <vt:lpstr>        МБДОУ «Детский сад 78 комбинированного вида с татарским языком воспитания и обучения» Авиастроительного района г.Казани.   Неделя «По сказкам Г.Тукая»             ИЗО «Рисование татарского орнамента как средство развития мелкой моторики у детей среднего дошкольного возраста».     Средняя группа   </vt:lpstr>
      <vt:lpstr>Фуад Хасанович Валеев-  основоположник татарского искусствоведения.</vt:lpstr>
      <vt:lpstr>У татарского народа существует три вида орнамента:</vt:lpstr>
      <vt:lpstr>Презентация PowerPoint</vt:lpstr>
      <vt:lpstr>Презентация PowerPoint</vt:lpstr>
      <vt:lpstr>Для татарского орнамента характерно многоцветие (полихромия, иногда в одной работе насчитывается до 9 цветовых оттенков) </vt:lpstr>
      <vt:lpstr>Презентация PowerPoint</vt:lpstr>
      <vt:lpstr>Презентация PowerPoint</vt:lpstr>
      <vt:lpstr>Презентация PowerPoint</vt:lpstr>
      <vt:lpstr>Презентация PowerPoint</vt:lpstr>
      <vt:lpstr> Татарские орнаменты в детском саду для средней группы.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ПОСЛЕДОВАТЕЛЬНОСТЬ РИСОВАНИЯ ЭЛЕМЕНТОВ</vt:lpstr>
      <vt:lpstr>Рисования татарского орнамента</vt:lpstr>
      <vt:lpstr>Презентация PowerPoint</vt:lpstr>
      <vt:lpstr>Теперь вы попробуйте нарисовать татарские орнаменты</vt:lpstr>
      <vt:lpstr>Работы детей</vt:lpstr>
      <vt:lpstr>Консультация «Мотивы татарских узоров и орнаментов»</vt:lpstr>
      <vt:lpstr>         СПАСИБО!!!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User</cp:lastModifiedBy>
  <cp:revision>53</cp:revision>
  <dcterms:created xsi:type="dcterms:W3CDTF">2014-01-16T19:13:49Z</dcterms:created>
  <dcterms:modified xsi:type="dcterms:W3CDTF">2020-05-03T11:43:35Z</dcterms:modified>
</cp:coreProperties>
</file>