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6" r:id="rId2"/>
    <p:sldId id="271" r:id="rId3"/>
    <p:sldId id="279" r:id="rId4"/>
    <p:sldId id="282" r:id="rId5"/>
    <p:sldId id="280" r:id="rId6"/>
    <p:sldId id="281" r:id="rId7"/>
    <p:sldId id="283" r:id="rId8"/>
    <p:sldId id="284" r:id="rId9"/>
    <p:sldId id="275" r:id="rId10"/>
    <p:sldId id="269" r:id="rId11"/>
    <p:sldId id="270" r:id="rId12"/>
    <p:sldId id="274" r:id="rId13"/>
    <p:sldId id="285" r:id="rId14"/>
    <p:sldId id="287" r:id="rId15"/>
    <p:sldId id="286" r:id="rId16"/>
    <p:sldId id="273" r:id="rId17"/>
    <p:sldId id="278" r:id="rId18"/>
    <p:sldId id="258" r:id="rId19"/>
    <p:sldId id="260" r:id="rId20"/>
    <p:sldId id="259" r:id="rId21"/>
    <p:sldId id="261" r:id="rId22"/>
    <p:sldId id="262" r:id="rId23"/>
    <p:sldId id="263" r:id="rId24"/>
    <p:sldId id="257" r:id="rId25"/>
    <p:sldId id="288" r:id="rId2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2766" y="-62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98A88C-A444-43A5-8B37-A4AC37540388}" type="datetimeFigureOut">
              <a:rPr lang="ru-RU" smtClean="0"/>
              <a:t>05.05.2021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271473-868A-4B5C-B853-578F3CA305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50765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98A88C-A444-43A5-8B37-A4AC37540388}" type="datetimeFigureOut">
              <a:rPr lang="ru-RU" smtClean="0"/>
              <a:t>05.05.2021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271473-868A-4B5C-B853-578F3CA305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94878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98A88C-A444-43A5-8B37-A4AC37540388}" type="datetimeFigureOut">
              <a:rPr lang="ru-RU" smtClean="0"/>
              <a:t>05.05.2021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271473-868A-4B5C-B853-578F3CA305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41651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98A88C-A444-43A5-8B37-A4AC37540388}" type="datetimeFigureOut">
              <a:rPr lang="ru-RU" smtClean="0"/>
              <a:t>05.05.2021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271473-868A-4B5C-B853-578F3CA305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44219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98A88C-A444-43A5-8B37-A4AC37540388}" type="datetimeFigureOut">
              <a:rPr lang="ru-RU" smtClean="0"/>
              <a:t>05.05.2021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271473-868A-4B5C-B853-578F3CA305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54368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98A88C-A444-43A5-8B37-A4AC37540388}" type="datetimeFigureOut">
              <a:rPr lang="ru-RU" smtClean="0"/>
              <a:t>05.05.2021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271473-868A-4B5C-B853-578F3CA305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05054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98A88C-A444-43A5-8B37-A4AC37540388}" type="datetimeFigureOut">
              <a:rPr lang="ru-RU" smtClean="0"/>
              <a:t>05.05.2021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271473-868A-4B5C-B853-578F3CA305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12405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98A88C-A444-43A5-8B37-A4AC37540388}" type="datetimeFigureOut">
              <a:rPr lang="ru-RU" smtClean="0"/>
              <a:t>05.05.2021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271473-868A-4B5C-B853-578F3CA305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63870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98A88C-A444-43A5-8B37-A4AC37540388}" type="datetimeFigureOut">
              <a:rPr lang="ru-RU" smtClean="0"/>
              <a:t>05.05.2021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271473-868A-4B5C-B853-578F3CA305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83994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98A88C-A444-43A5-8B37-A4AC37540388}" type="datetimeFigureOut">
              <a:rPr lang="ru-RU" smtClean="0"/>
              <a:t>05.05.2021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271473-868A-4B5C-B853-578F3CA305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68921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98A88C-A444-43A5-8B37-A4AC37540388}" type="datetimeFigureOut">
              <a:rPr lang="ru-RU" smtClean="0"/>
              <a:t>05.05.2021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271473-868A-4B5C-B853-578F3CA305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1166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98A88C-A444-43A5-8B37-A4AC37540388}" type="datetimeFigureOut">
              <a:rPr lang="ru-RU" smtClean="0"/>
              <a:t>05.05.2021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271473-868A-4B5C-B853-578F3CA305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4172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mailto:madou.316@tatar.ru" TargetMode="External"/><Relationship Id="rId7" Type="http://schemas.openxmlformats.org/officeDocument/2006/relationships/hyperlink" Target="mailto:mbdou.158@mail.ru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hyperlink" Target="mailto:Dou-155@yandex.ru" TargetMode="External"/><Relationship Id="rId5" Type="http://schemas.openxmlformats.org/officeDocument/2006/relationships/hyperlink" Target="mailto:Ds67.kzn@tatar.ru" TargetMode="External"/><Relationship Id="rId4" Type="http://schemas.openxmlformats.org/officeDocument/2006/relationships/hyperlink" Target="mailto:madoudetsad59@mail.ru" TargetMode="Externa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mailto:madouds109@rambler.ru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hyperlink" Target="mailto:madou394kv@mail.ru" TargetMode="External"/><Relationship Id="rId5" Type="http://schemas.openxmlformats.org/officeDocument/2006/relationships/hyperlink" Target="mailto:ds272.kzn@tatar.ru" TargetMode="External"/><Relationship Id="rId4" Type="http://schemas.openxmlformats.org/officeDocument/2006/relationships/hyperlink" Target="mailto:madou.332@tatar.ru" TargetMode="Externa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mailto:ds.183kzn@mail.ru" TargetMode="External"/><Relationship Id="rId7" Type="http://schemas.openxmlformats.org/officeDocument/2006/relationships/hyperlink" Target="mailto:Ds171.kzn@tatar.ru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hyperlink" Target="mailto:madoy213@mail.ru" TargetMode="External"/><Relationship Id="rId5" Type="http://schemas.openxmlformats.org/officeDocument/2006/relationships/hyperlink" Target="mailto:madou.185@tatar.ru" TargetMode="External"/><Relationship Id="rId4" Type="http://schemas.openxmlformats.org/officeDocument/2006/relationships/hyperlink" Target="mailto:Ds120.kzn@tatar.ru" TargetMode="Externa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hyperlink" Target="mailto:ds181.madou@yandex.ru" TargetMode="External"/><Relationship Id="rId3" Type="http://schemas.openxmlformats.org/officeDocument/2006/relationships/hyperlink" Target="mailto:madou.199@tatar.ru" TargetMode="External"/><Relationship Id="rId7" Type="http://schemas.openxmlformats.org/officeDocument/2006/relationships/hyperlink" Target="mailto:madou.330@tatar.ru" TargetMode="Externa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hyperlink" Target="mailto:rosinca-san76@yandex.ru" TargetMode="External"/><Relationship Id="rId5" Type="http://schemas.openxmlformats.org/officeDocument/2006/relationships/hyperlink" Target="mailto:mbdou253@bk.ru" TargetMode="External"/><Relationship Id="rId4" Type="http://schemas.openxmlformats.org/officeDocument/2006/relationships/hyperlink" Target="mailto:rdo222@yandex.ru" TargetMode="Externa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93" y="-171401"/>
            <a:ext cx="9154003" cy="7029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88640"/>
            <a:ext cx="1493837" cy="1511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264" y="188640"/>
            <a:ext cx="1762125" cy="1511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123728" y="1556792"/>
            <a:ext cx="5738687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Консультационный центр </a:t>
            </a:r>
          </a:p>
          <a:p>
            <a:endParaRPr lang="ru-RU" sz="36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«Академия </a:t>
            </a:r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родительства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»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022193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5" y="28672"/>
            <a:ext cx="9135675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683568" y="548680"/>
            <a:ext cx="7776864" cy="55030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400" dirty="0" smtClean="0">
                <a:latin typeface="Times New Roman"/>
                <a:ea typeface="Calibri"/>
                <a:cs typeface="Times New Roman"/>
              </a:rPr>
              <a:t>                               </a:t>
            </a:r>
            <a:r>
              <a:rPr lang="ru-RU" sz="2400" b="1" dirty="0" smtClean="0">
                <a:latin typeface="Times New Roman"/>
                <a:ea typeface="Calibri"/>
                <a:cs typeface="Times New Roman"/>
              </a:rPr>
              <a:t>Консультации на вопросы</a:t>
            </a:r>
            <a:r>
              <a:rPr lang="ru-RU" sz="2400" dirty="0" smtClean="0">
                <a:latin typeface="Times New Roman"/>
                <a:ea typeface="Calibri"/>
                <a:cs typeface="Times New Roman"/>
              </a:rPr>
              <a:t>:                 </a:t>
            </a:r>
            <a:endParaRPr lang="ru-RU" sz="2400" dirty="0">
              <a:ea typeface="Calibri"/>
              <a:cs typeface="Times New Roman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ru-RU" sz="2400" dirty="0">
                <a:latin typeface="Times New Roman"/>
                <a:ea typeface="Calibri"/>
                <a:cs typeface="Times New Roman"/>
              </a:rPr>
              <a:t>- по вопросам организации образования(воспитания, обучения) ребенка;</a:t>
            </a:r>
            <a:endParaRPr lang="ru-RU" sz="2400" dirty="0">
              <a:ea typeface="Calibri"/>
              <a:cs typeface="Times New Roman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ru-RU" sz="2400" dirty="0">
                <a:latin typeface="Times New Roman"/>
                <a:ea typeface="Calibri"/>
                <a:cs typeface="Times New Roman"/>
              </a:rPr>
              <a:t> - по вопросам при возникновении проблем в развитии, обучении, воспитании и социализации ребенка;</a:t>
            </a:r>
            <a:endParaRPr lang="ru-RU" sz="2400" dirty="0">
              <a:ea typeface="Calibri"/>
              <a:cs typeface="Times New Roman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ru-RU" sz="2400" dirty="0">
                <a:latin typeface="Times New Roman"/>
                <a:ea typeface="Calibri"/>
                <a:cs typeface="Times New Roman"/>
              </a:rPr>
              <a:t>- вопросы по предотвращению возможных проблем в освоении образовательных программ и планирования собственных действий в случае их возникновения;</a:t>
            </a:r>
            <a:endParaRPr lang="ru-RU" sz="2400" dirty="0">
              <a:ea typeface="Calibri"/>
              <a:cs typeface="Times New Roman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ru-RU" sz="2400" dirty="0">
                <a:latin typeface="Times New Roman"/>
                <a:ea typeface="Calibri"/>
                <a:cs typeface="Times New Roman"/>
              </a:rPr>
              <a:t>- вопросы по получению информации о собственных правах, правах ребенка в сфере образования.</a:t>
            </a:r>
            <a:endParaRPr lang="ru-RU" sz="2400" dirty="0"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4083075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539552" y="692696"/>
            <a:ext cx="8064896" cy="44651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ru-RU" dirty="0" smtClean="0">
                <a:latin typeface="Times New Roman"/>
                <a:ea typeface="Times New Roman"/>
                <a:cs typeface="Times New Roman"/>
              </a:rPr>
              <a:t>   </a:t>
            </a:r>
            <a:r>
              <a:rPr lang="ru-RU" sz="2400" dirty="0" smtClean="0">
                <a:latin typeface="Times New Roman"/>
                <a:ea typeface="Times New Roman"/>
                <a:cs typeface="Times New Roman"/>
              </a:rPr>
              <a:t>Особенностью  </a:t>
            </a:r>
            <a:r>
              <a:rPr lang="ru-RU" sz="2400" dirty="0">
                <a:latin typeface="Times New Roman"/>
                <a:ea typeface="Times New Roman"/>
                <a:cs typeface="Times New Roman"/>
              </a:rPr>
              <a:t>работы консультационного центра нашего ДОУ является кластерный подход к организации консультативной деятельности. </a:t>
            </a:r>
            <a:endParaRPr lang="ru-RU" sz="2400" dirty="0" smtClean="0">
              <a:latin typeface="Times New Roman"/>
              <a:ea typeface="Times New Roman"/>
              <a:cs typeface="Times New Roman"/>
            </a:endParaRPr>
          </a:p>
          <a:p>
            <a:pPr>
              <a:lnSpc>
                <a:spcPct val="150000"/>
              </a:lnSpc>
            </a:pPr>
            <a:r>
              <a:rPr lang="ru-RU" sz="24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400" dirty="0" smtClean="0">
                <a:latin typeface="Times New Roman"/>
                <a:ea typeface="Times New Roman"/>
                <a:cs typeface="Times New Roman"/>
              </a:rPr>
              <a:t>    Кластер </a:t>
            </a:r>
            <a:r>
              <a:rPr lang="ru-RU" sz="2400" dirty="0">
                <a:latin typeface="Times New Roman"/>
                <a:ea typeface="Times New Roman"/>
                <a:cs typeface="Times New Roman"/>
              </a:rPr>
              <a:t>объединяет в себе ряд лабораторий педагогов, позволяющих осуществлять работу через консультативную сеть «Академии родителей», способствующих формированию и развитию партнерского взаимодействия с педагогами и своими детьми.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2798408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539552" y="692696"/>
            <a:ext cx="806489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dirty="0" smtClean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   </a:t>
            </a:r>
            <a:endParaRPr lang="ru-RU" sz="2400" dirty="0">
              <a:solidFill>
                <a:prstClr val="black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51520" y="1062028"/>
            <a:ext cx="8640960" cy="47643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71755" algn="just">
              <a:lnSpc>
                <a:spcPct val="115000"/>
              </a:lnSpc>
              <a:spcAft>
                <a:spcPts val="0"/>
              </a:spcAft>
            </a:pPr>
            <a:r>
              <a:rPr lang="ru-RU" sz="2400" dirty="0" smtClean="0">
                <a:latin typeface="Times New Roman"/>
                <a:ea typeface="Times New Roman"/>
                <a:cs typeface="Times New Roman"/>
              </a:rPr>
              <a:t>Деятельность центра </a:t>
            </a:r>
            <a:r>
              <a:rPr lang="ru-RU" sz="2400" dirty="0">
                <a:latin typeface="Times New Roman"/>
                <a:ea typeface="Times New Roman"/>
                <a:cs typeface="Times New Roman"/>
              </a:rPr>
              <a:t>по реализации мероприятий </a:t>
            </a:r>
            <a:r>
              <a:rPr lang="ru-RU" sz="2400" dirty="0" smtClean="0"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400" dirty="0">
                <a:latin typeface="Times New Roman"/>
                <a:ea typeface="Times New Roman"/>
                <a:cs typeface="Times New Roman"/>
              </a:rPr>
              <a:t>разделена на несколько направлений:</a:t>
            </a:r>
            <a:endParaRPr lang="ru-RU" sz="2400" dirty="0">
              <a:ea typeface="Calibri"/>
              <a:cs typeface="Times New Roman"/>
            </a:endParaRPr>
          </a:p>
          <a:p>
            <a:pPr marL="342900" marR="71755" lvl="0" indent="-342900" algn="just">
              <a:lnSpc>
                <a:spcPct val="115000"/>
              </a:lnSpc>
              <a:spcAft>
                <a:spcPts val="0"/>
              </a:spcAft>
              <a:buFont typeface="Symbol"/>
              <a:buChar char=""/>
            </a:pPr>
            <a:r>
              <a:rPr lang="ru-RU" sz="2400" b="1" u="sng" dirty="0">
                <a:latin typeface="Times New Roman"/>
                <a:ea typeface="Times New Roman"/>
                <a:cs typeface="Times New Roman"/>
              </a:rPr>
              <a:t>Образовательное направление </a:t>
            </a:r>
            <a:r>
              <a:rPr lang="ru-RU" sz="2400" dirty="0">
                <a:latin typeface="Times New Roman"/>
                <a:ea typeface="Times New Roman"/>
                <a:cs typeface="Times New Roman"/>
              </a:rPr>
              <a:t>(«Лаборатория образовательных ситуаций», «Лаборатория развивающих игр</a:t>
            </a:r>
            <a:r>
              <a:rPr lang="ru-RU" sz="2400" dirty="0" smtClean="0">
                <a:latin typeface="Times New Roman"/>
                <a:ea typeface="Times New Roman"/>
                <a:cs typeface="Times New Roman"/>
              </a:rPr>
              <a:t>») </a:t>
            </a:r>
          </a:p>
          <a:p>
            <a:pPr marL="342900" marR="71755" lvl="0" indent="-342900" algn="just">
              <a:lnSpc>
                <a:spcPct val="115000"/>
              </a:lnSpc>
              <a:spcAft>
                <a:spcPts val="0"/>
              </a:spcAft>
              <a:buFont typeface="Symbol"/>
              <a:buChar char=""/>
            </a:pPr>
            <a:r>
              <a:rPr lang="ru-RU" sz="2400" b="1" u="sng" dirty="0" smtClean="0">
                <a:latin typeface="Times New Roman"/>
                <a:ea typeface="Times New Roman"/>
                <a:cs typeface="Times New Roman"/>
              </a:rPr>
              <a:t>Психолого-педагогическое направление </a:t>
            </a:r>
            <a:r>
              <a:rPr lang="ru-RU" sz="2400" dirty="0" smtClean="0">
                <a:latin typeface="Times New Roman"/>
                <a:ea typeface="Times New Roman"/>
                <a:cs typeface="Times New Roman"/>
              </a:rPr>
              <a:t>(«Лаборатория педагога - психолога») – </a:t>
            </a:r>
          </a:p>
          <a:p>
            <a:pPr marL="342900" marR="71755" lvl="0" indent="-342900" algn="just">
              <a:lnSpc>
                <a:spcPct val="115000"/>
              </a:lnSpc>
              <a:spcAft>
                <a:spcPts val="0"/>
              </a:spcAft>
              <a:buFont typeface="Symbol"/>
              <a:buChar char=""/>
            </a:pPr>
            <a:r>
              <a:rPr lang="ru-RU" sz="2400" b="1" u="sng" dirty="0" smtClean="0">
                <a:latin typeface="Times New Roman"/>
                <a:ea typeface="Times New Roman"/>
                <a:cs typeface="Times New Roman"/>
              </a:rPr>
              <a:t>Коррекционное </a:t>
            </a:r>
            <a:r>
              <a:rPr lang="ru-RU" sz="2400" b="1" u="sng" dirty="0">
                <a:latin typeface="Times New Roman"/>
                <a:ea typeface="Times New Roman"/>
                <a:cs typeface="Times New Roman"/>
              </a:rPr>
              <a:t>направление </a:t>
            </a:r>
            <a:r>
              <a:rPr lang="ru-RU" sz="2400" dirty="0">
                <a:latin typeface="Times New Roman"/>
                <a:ea typeface="Times New Roman"/>
                <a:cs typeface="Times New Roman"/>
              </a:rPr>
              <a:t>(«Лаборатория учителя-логопеда») </a:t>
            </a:r>
            <a:endParaRPr lang="ru-RU" sz="2400" dirty="0">
              <a:ea typeface="Calibri"/>
              <a:cs typeface="Times New Roman"/>
            </a:endParaRPr>
          </a:p>
          <a:p>
            <a:pPr marL="342900" marR="71755" lvl="0" indent="-342900" algn="just">
              <a:lnSpc>
                <a:spcPct val="115000"/>
              </a:lnSpc>
              <a:spcAft>
                <a:spcPts val="0"/>
              </a:spcAft>
              <a:buFont typeface="Symbol"/>
              <a:buChar char=""/>
            </a:pPr>
            <a:r>
              <a:rPr lang="ru-RU" sz="2400" b="1" u="sng" dirty="0">
                <a:latin typeface="Times New Roman"/>
                <a:ea typeface="Times New Roman"/>
                <a:cs typeface="Times New Roman"/>
              </a:rPr>
              <a:t>Дистанционное взаимодействие </a:t>
            </a:r>
            <a:r>
              <a:rPr lang="ru-RU" sz="2400" dirty="0">
                <a:latin typeface="Times New Roman"/>
                <a:ea typeface="Times New Roman"/>
                <a:cs typeface="Times New Roman"/>
              </a:rPr>
              <a:t>(«Онлайн-лаборатория») </a:t>
            </a:r>
            <a:endParaRPr lang="ru-RU" sz="2400" dirty="0" smtClean="0">
              <a:latin typeface="Times New Roman"/>
              <a:ea typeface="Times New Roman"/>
              <a:cs typeface="Times New Roman"/>
            </a:endParaRPr>
          </a:p>
          <a:p>
            <a:pPr marL="342900" marR="71755" lvl="0" indent="-342900" algn="just">
              <a:lnSpc>
                <a:spcPct val="115000"/>
              </a:lnSpc>
              <a:spcAft>
                <a:spcPts val="0"/>
              </a:spcAft>
              <a:buFont typeface="Symbol"/>
              <a:buChar char=""/>
            </a:pPr>
            <a:r>
              <a:rPr lang="ru-RU" sz="2400" b="1" u="sng" dirty="0" smtClean="0">
                <a:latin typeface="Times New Roman"/>
                <a:ea typeface="Times New Roman"/>
                <a:cs typeface="Times New Roman"/>
              </a:rPr>
              <a:t>Сетевое </a:t>
            </a:r>
            <a:r>
              <a:rPr lang="ru-RU" sz="2400" b="1" u="sng" dirty="0">
                <a:latin typeface="Times New Roman"/>
                <a:ea typeface="Times New Roman"/>
                <a:cs typeface="Times New Roman"/>
              </a:rPr>
              <a:t>взаимодействие </a:t>
            </a:r>
            <a:r>
              <a:rPr lang="ru-RU" sz="2400" dirty="0">
                <a:latin typeface="Times New Roman"/>
                <a:ea typeface="Times New Roman"/>
                <a:cs typeface="Times New Roman"/>
              </a:rPr>
              <a:t>(«Лаборатория партнерства») </a:t>
            </a:r>
            <a:endParaRPr lang="ru-RU" sz="2400" dirty="0" smtClean="0">
              <a:latin typeface="Times New Roman"/>
              <a:ea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5312690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539552" y="692696"/>
            <a:ext cx="806489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dirty="0" smtClean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   </a:t>
            </a:r>
            <a:endParaRPr lang="ru-RU" sz="2400" dirty="0">
              <a:solidFill>
                <a:prstClr val="black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95536" y="515895"/>
            <a:ext cx="8424936" cy="51891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marR="71755" algn="just">
              <a:lnSpc>
                <a:spcPct val="115000"/>
              </a:lnSpc>
              <a:spcAft>
                <a:spcPts val="0"/>
              </a:spcAft>
            </a:pPr>
            <a:r>
              <a:rPr lang="ru-RU" sz="2400" dirty="0" smtClean="0">
                <a:latin typeface="Times New Roman"/>
                <a:ea typeface="Times New Roman"/>
                <a:cs typeface="Times New Roman"/>
              </a:rPr>
              <a:t>Для </a:t>
            </a:r>
            <a:r>
              <a:rPr lang="ru-RU" sz="2400" dirty="0">
                <a:latin typeface="Times New Roman"/>
                <a:ea typeface="Times New Roman"/>
                <a:cs typeface="Times New Roman"/>
              </a:rPr>
              <a:t>выявления запросов родителей было проведено анкетирование (всего участвовало 328 респондентов) .</a:t>
            </a:r>
            <a:endParaRPr lang="ru-RU" sz="2400" dirty="0">
              <a:ea typeface="Calibri"/>
              <a:cs typeface="Times New Roman"/>
            </a:endParaRPr>
          </a:p>
          <a:p>
            <a:pPr marL="457200" marR="71755" algn="just">
              <a:lnSpc>
                <a:spcPct val="115000"/>
              </a:lnSpc>
              <a:spcAft>
                <a:spcPts val="0"/>
              </a:spcAft>
            </a:pPr>
            <a:endParaRPr lang="ru-RU" sz="2400" dirty="0" smtClean="0">
              <a:latin typeface="Times New Roman"/>
              <a:ea typeface="Times New Roman"/>
              <a:cs typeface="Times New Roman"/>
            </a:endParaRPr>
          </a:p>
          <a:p>
            <a:pPr marL="457200" marR="71755" algn="just">
              <a:lnSpc>
                <a:spcPct val="115000"/>
              </a:lnSpc>
              <a:spcAft>
                <a:spcPts val="0"/>
              </a:spcAft>
            </a:pPr>
            <a:r>
              <a:rPr lang="ru-RU" sz="2400" dirty="0" smtClean="0">
                <a:latin typeface="Times New Roman"/>
                <a:ea typeface="Times New Roman"/>
                <a:cs typeface="Times New Roman"/>
              </a:rPr>
              <a:t>На </a:t>
            </a:r>
            <a:r>
              <a:rPr lang="ru-RU" sz="2400" dirty="0">
                <a:latin typeface="Times New Roman"/>
                <a:ea typeface="Times New Roman"/>
                <a:cs typeface="Times New Roman"/>
              </a:rPr>
              <a:t>вопрос: </a:t>
            </a:r>
            <a:r>
              <a:rPr lang="ru-RU" sz="2400" b="1" i="1" dirty="0">
                <a:latin typeface="Times New Roman"/>
                <a:ea typeface="Times New Roman"/>
                <a:cs typeface="Times New Roman"/>
              </a:rPr>
              <a:t>«Какие темы Вы бы хотели обсудить на встрече  с педагогами?»</a:t>
            </a:r>
            <a:r>
              <a:rPr lang="ru-RU" sz="24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400" dirty="0" smtClean="0">
                <a:latin typeface="Times New Roman"/>
                <a:ea typeface="Times New Roman"/>
                <a:cs typeface="Times New Roman"/>
              </a:rPr>
              <a:t>, родителей </a:t>
            </a:r>
            <a:r>
              <a:rPr lang="ru-RU" sz="2400" dirty="0">
                <a:latin typeface="Times New Roman"/>
                <a:ea typeface="Times New Roman"/>
                <a:cs typeface="Times New Roman"/>
              </a:rPr>
              <a:t>интересуют: </a:t>
            </a:r>
            <a:endParaRPr lang="ru-RU" sz="2400" dirty="0" smtClean="0">
              <a:latin typeface="Times New Roman"/>
              <a:ea typeface="Times New Roman"/>
              <a:cs typeface="Times New Roman"/>
            </a:endParaRPr>
          </a:p>
          <a:p>
            <a:pPr marL="457200" marR="71755" algn="just">
              <a:lnSpc>
                <a:spcPct val="115000"/>
              </a:lnSpc>
              <a:spcAft>
                <a:spcPts val="0"/>
              </a:spcAft>
            </a:pPr>
            <a:endParaRPr lang="ru-RU" sz="2400" dirty="0">
              <a:ea typeface="Calibri"/>
              <a:cs typeface="Times New Roman"/>
            </a:endParaRPr>
          </a:p>
          <a:p>
            <a:pPr marL="617855" marR="71755" algn="just">
              <a:lnSpc>
                <a:spcPct val="115000"/>
              </a:lnSpc>
              <a:spcAft>
                <a:spcPts val="0"/>
              </a:spcAft>
            </a:pPr>
            <a:r>
              <a:rPr lang="ru-RU" sz="2400" dirty="0">
                <a:latin typeface="Times New Roman"/>
                <a:ea typeface="Times New Roman"/>
                <a:cs typeface="Times New Roman"/>
              </a:rPr>
              <a:t>-</a:t>
            </a:r>
            <a:r>
              <a:rPr lang="ru-RU" sz="2400" i="1" dirty="0">
                <a:latin typeface="Times New Roman"/>
                <a:ea typeface="Times New Roman"/>
                <a:cs typeface="Times New Roman"/>
              </a:rPr>
              <a:t>Как воспитать здорового ребенка 11%</a:t>
            </a:r>
            <a:endParaRPr lang="ru-RU" sz="2400" i="1" dirty="0">
              <a:ea typeface="Calibri"/>
              <a:cs typeface="Times New Roman"/>
            </a:endParaRPr>
          </a:p>
          <a:p>
            <a:pPr marL="617855" marR="71755" algn="just">
              <a:lnSpc>
                <a:spcPct val="115000"/>
              </a:lnSpc>
              <a:spcAft>
                <a:spcPts val="0"/>
              </a:spcAft>
            </a:pPr>
            <a:r>
              <a:rPr lang="ru-RU" sz="2400" i="1" dirty="0">
                <a:latin typeface="Times New Roman"/>
                <a:ea typeface="Times New Roman"/>
                <a:cs typeface="Times New Roman"/>
              </a:rPr>
              <a:t>-Защита прав и достоинств маленького ребенка 11%</a:t>
            </a:r>
            <a:endParaRPr lang="ru-RU" sz="2400" i="1" dirty="0">
              <a:ea typeface="Calibri"/>
              <a:cs typeface="Times New Roman"/>
            </a:endParaRPr>
          </a:p>
          <a:p>
            <a:pPr marL="617855" marR="71755" algn="just">
              <a:lnSpc>
                <a:spcPct val="115000"/>
              </a:lnSpc>
              <a:spcAft>
                <a:spcPts val="0"/>
              </a:spcAft>
            </a:pPr>
            <a:r>
              <a:rPr lang="ru-RU" sz="2400" i="1" dirty="0">
                <a:latin typeface="Times New Roman"/>
                <a:ea typeface="Times New Roman"/>
                <a:cs typeface="Times New Roman"/>
              </a:rPr>
              <a:t>-Воспитываем в ребенке самостоятельность 24%</a:t>
            </a:r>
            <a:endParaRPr lang="ru-RU" sz="2400" i="1" dirty="0">
              <a:ea typeface="Calibri"/>
              <a:cs typeface="Times New Roman"/>
            </a:endParaRPr>
          </a:p>
          <a:p>
            <a:pPr marL="617855" marR="71755" algn="just">
              <a:lnSpc>
                <a:spcPct val="115000"/>
              </a:lnSpc>
              <a:spcAft>
                <a:spcPts val="0"/>
              </a:spcAft>
            </a:pPr>
            <a:r>
              <a:rPr lang="ru-RU" sz="2400" i="1" dirty="0">
                <a:latin typeface="Times New Roman"/>
                <a:ea typeface="Times New Roman"/>
                <a:cs typeface="Times New Roman"/>
              </a:rPr>
              <a:t>-Как развить творческие способности у детей19 %</a:t>
            </a:r>
            <a:endParaRPr lang="ru-RU" sz="2400" i="1" dirty="0">
              <a:ea typeface="Calibri"/>
              <a:cs typeface="Times New Roman"/>
            </a:endParaRPr>
          </a:p>
          <a:p>
            <a:pPr marL="617855" marR="71755" algn="just">
              <a:lnSpc>
                <a:spcPct val="115000"/>
              </a:lnSpc>
              <a:spcAft>
                <a:spcPts val="0"/>
              </a:spcAft>
            </a:pPr>
            <a:r>
              <a:rPr lang="ru-RU" sz="2400" i="1" dirty="0">
                <a:latin typeface="Times New Roman"/>
                <a:ea typeface="Times New Roman"/>
                <a:cs typeface="Times New Roman"/>
              </a:rPr>
              <a:t>-Как правильно общаться с детьми 22%</a:t>
            </a:r>
            <a:endParaRPr lang="ru-RU" sz="2400" i="1" dirty="0">
              <a:ea typeface="Calibri"/>
              <a:cs typeface="Times New Roman"/>
            </a:endParaRPr>
          </a:p>
          <a:p>
            <a:pPr marL="617855" marR="71755" algn="just">
              <a:lnSpc>
                <a:spcPct val="115000"/>
              </a:lnSpc>
              <a:spcAft>
                <a:spcPts val="0"/>
              </a:spcAft>
            </a:pPr>
            <a:r>
              <a:rPr lang="ru-RU" sz="2400" i="1" dirty="0">
                <a:latin typeface="Times New Roman"/>
                <a:ea typeface="Times New Roman"/>
                <a:cs typeface="Times New Roman"/>
              </a:rPr>
              <a:t>-Профилактика речевых нарушений 13%</a:t>
            </a:r>
            <a:endParaRPr lang="ru-RU" sz="2400" i="1" dirty="0"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45179213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539552" y="692696"/>
            <a:ext cx="806489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dirty="0" smtClean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   </a:t>
            </a:r>
            <a:endParaRPr lang="ru-RU" sz="2400" dirty="0">
              <a:solidFill>
                <a:prstClr val="black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800" y="260648"/>
            <a:ext cx="8767696" cy="64807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7292564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539552" y="692696"/>
            <a:ext cx="806489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dirty="0" smtClean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   </a:t>
            </a:r>
            <a:endParaRPr lang="ru-RU" sz="2400" dirty="0">
              <a:solidFill>
                <a:prstClr val="black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83568" y="692697"/>
            <a:ext cx="756084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2390" marR="72390" indent="17780" algn="just">
              <a:lnSpc>
                <a:spcPct val="150000"/>
              </a:lnSpc>
              <a:spcAft>
                <a:spcPts val="0"/>
              </a:spcAft>
            </a:pPr>
            <a:r>
              <a:rPr lang="ru-RU" sz="2400" dirty="0">
                <a:latin typeface="Times New Roman"/>
                <a:ea typeface="Calibri"/>
                <a:cs typeface="Times New Roman"/>
              </a:rPr>
              <a:t>На вопрос: </a:t>
            </a:r>
            <a:r>
              <a:rPr lang="ru-RU" sz="2400" b="1" dirty="0">
                <a:latin typeface="Times New Roman"/>
                <a:ea typeface="Calibri"/>
                <a:cs typeface="Times New Roman"/>
              </a:rPr>
              <a:t>«Консультацию какого специалиста по вопросам воспитания ребенка Вы хотели бы получить?»</a:t>
            </a:r>
            <a:r>
              <a:rPr lang="ru-RU" sz="2400" dirty="0">
                <a:latin typeface="Times New Roman"/>
                <a:ea typeface="Calibri"/>
                <a:cs typeface="Times New Roman"/>
              </a:rPr>
              <a:t>, родители ответили</a:t>
            </a:r>
            <a:r>
              <a:rPr lang="ru-RU" sz="2400" dirty="0" smtClean="0">
                <a:latin typeface="Times New Roman"/>
                <a:ea typeface="Calibri"/>
                <a:cs typeface="Times New Roman"/>
              </a:rPr>
              <a:t>:</a:t>
            </a:r>
          </a:p>
          <a:p>
            <a:pPr marL="72390" marR="72390" indent="17780" algn="just">
              <a:lnSpc>
                <a:spcPct val="150000"/>
              </a:lnSpc>
              <a:spcAft>
                <a:spcPts val="0"/>
              </a:spcAft>
            </a:pPr>
            <a:endParaRPr lang="ru-RU" sz="2400" dirty="0">
              <a:ea typeface="Calibri"/>
              <a:cs typeface="Times New Roman"/>
            </a:endParaRPr>
          </a:p>
          <a:p>
            <a:pPr marL="72390" marR="72390" indent="17780" algn="just">
              <a:lnSpc>
                <a:spcPct val="150000"/>
              </a:lnSpc>
              <a:spcAft>
                <a:spcPts val="0"/>
              </a:spcAft>
            </a:pPr>
            <a:r>
              <a:rPr lang="ru-RU" sz="2400" i="1" dirty="0">
                <a:latin typeface="Times New Roman"/>
                <a:ea typeface="Calibri"/>
                <a:cs typeface="Times New Roman"/>
              </a:rPr>
              <a:t>-педагога-психолога 45%</a:t>
            </a:r>
            <a:endParaRPr lang="ru-RU" sz="2400" i="1" dirty="0">
              <a:ea typeface="Calibri"/>
              <a:cs typeface="Times New Roman"/>
            </a:endParaRPr>
          </a:p>
          <a:p>
            <a:pPr marL="72390" marR="72390" indent="17780" algn="just">
              <a:lnSpc>
                <a:spcPct val="150000"/>
              </a:lnSpc>
              <a:spcAft>
                <a:spcPts val="0"/>
              </a:spcAft>
            </a:pPr>
            <a:r>
              <a:rPr lang="ru-RU" sz="2400" i="1" dirty="0">
                <a:latin typeface="Times New Roman"/>
                <a:ea typeface="Calibri"/>
                <a:cs typeface="Times New Roman"/>
              </a:rPr>
              <a:t>-учителя-логопеда 30%</a:t>
            </a:r>
            <a:endParaRPr lang="ru-RU" sz="2400" i="1" dirty="0">
              <a:ea typeface="Calibri"/>
              <a:cs typeface="Times New Roman"/>
            </a:endParaRPr>
          </a:p>
          <a:p>
            <a:pPr marL="72390" marR="72390" indent="17780" algn="just">
              <a:lnSpc>
                <a:spcPct val="150000"/>
              </a:lnSpc>
              <a:spcAft>
                <a:spcPts val="0"/>
              </a:spcAft>
            </a:pPr>
            <a:r>
              <a:rPr lang="ru-RU" sz="2400" i="1" dirty="0">
                <a:latin typeface="Times New Roman"/>
                <a:ea typeface="Calibri"/>
                <a:cs typeface="Times New Roman"/>
              </a:rPr>
              <a:t>-учителя-дефектолога 17%</a:t>
            </a:r>
            <a:endParaRPr lang="ru-RU" sz="2400" i="1" dirty="0">
              <a:ea typeface="Calibri"/>
              <a:cs typeface="Times New Roman"/>
            </a:endParaRPr>
          </a:p>
          <a:p>
            <a:pPr marL="72390" marR="72390" indent="17780" algn="just">
              <a:lnSpc>
                <a:spcPct val="150000"/>
              </a:lnSpc>
              <a:spcAft>
                <a:spcPts val="0"/>
              </a:spcAft>
            </a:pPr>
            <a:r>
              <a:rPr lang="ru-RU" sz="2400" i="1" dirty="0">
                <a:latin typeface="Times New Roman"/>
                <a:ea typeface="Calibri"/>
                <a:cs typeface="Times New Roman"/>
              </a:rPr>
              <a:t>-инструктора по физической культуре 8% </a:t>
            </a:r>
            <a:endParaRPr lang="ru-RU" sz="2400" i="1" dirty="0"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37292564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539552" y="692696"/>
            <a:ext cx="806489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dirty="0" smtClean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   </a:t>
            </a:r>
            <a:endParaRPr lang="ru-RU" sz="2400" dirty="0">
              <a:solidFill>
                <a:prstClr val="black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8640"/>
            <a:ext cx="8712968" cy="64807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312690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7053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539552" y="692696"/>
            <a:ext cx="806489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dirty="0" smtClean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   </a:t>
            </a:r>
            <a:endParaRPr lang="ru-RU" sz="2400" dirty="0">
              <a:solidFill>
                <a:prstClr val="black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115616" y="1046114"/>
            <a:ext cx="6912768" cy="29592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71755" algn="just">
              <a:lnSpc>
                <a:spcPct val="115000"/>
              </a:lnSpc>
              <a:spcAft>
                <a:spcPts val="0"/>
              </a:spcAft>
            </a:pPr>
            <a:r>
              <a:rPr lang="ru-RU" sz="2400" dirty="0" smtClean="0">
                <a:latin typeface="Times New Roman"/>
                <a:ea typeface="Times New Roman"/>
                <a:cs typeface="Times New Roman"/>
              </a:rPr>
              <a:t>Консультационный центр «Академия </a:t>
            </a:r>
            <a:r>
              <a:rPr lang="ru-RU" sz="2400" dirty="0" err="1" smtClean="0">
                <a:latin typeface="Times New Roman"/>
                <a:ea typeface="Times New Roman"/>
                <a:cs typeface="Times New Roman"/>
              </a:rPr>
              <a:t>родительства</a:t>
            </a:r>
            <a:r>
              <a:rPr lang="ru-RU" sz="2400" dirty="0" smtClean="0">
                <a:latin typeface="Times New Roman"/>
                <a:ea typeface="Times New Roman"/>
                <a:cs typeface="Times New Roman"/>
              </a:rPr>
              <a:t>» </a:t>
            </a:r>
            <a:r>
              <a:rPr lang="ru-RU" sz="2400" dirty="0">
                <a:latin typeface="Times New Roman"/>
                <a:ea typeface="Times New Roman"/>
                <a:cs typeface="Times New Roman"/>
              </a:rPr>
              <a:t>является ответом на вызов времени и реально существующий запрос микросоциума с учетом ресурсных возможностей образовательной организации и территориальных особенностей, разработана на основе практического опыта.</a:t>
            </a:r>
            <a:endParaRPr lang="ru-RU" sz="2400" dirty="0">
              <a:ea typeface="Calibri"/>
              <a:cs typeface="Times New Roman"/>
            </a:endParaRPr>
          </a:p>
          <a:p>
            <a:pPr marR="71755"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latin typeface="Times New Roman"/>
                <a:ea typeface="Times New Roman"/>
                <a:cs typeface="Times New Roman"/>
              </a:rPr>
              <a:t> </a:t>
            </a:r>
            <a:endParaRPr lang="ru-RU" sz="1400" dirty="0"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63452982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Объект 8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Объект 9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8486" y="-214314"/>
            <a:ext cx="9424988" cy="7072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0304" y="329124"/>
            <a:ext cx="1762125" cy="1511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763688" y="260648"/>
            <a:ext cx="5006616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400" b="1" dirty="0">
                <a:solidFill>
                  <a:srgbClr val="002060"/>
                </a:solidFill>
                <a:latin typeface="Bookman Old Style" panose="02050604050505020204" pitchFamily="18" charset="0"/>
                <a:ea typeface="Calibri"/>
                <a:cs typeface="Tahoma"/>
              </a:rPr>
              <a:t>Федеральный	 проект  «Современная школа»</a:t>
            </a:r>
            <a:endParaRPr lang="ru-RU" sz="1400" dirty="0">
              <a:solidFill>
                <a:prstClr val="black"/>
              </a:solidFill>
              <a:latin typeface="Bookman Old Style" panose="02050604050505020204" pitchFamily="18" charset="0"/>
              <a:ea typeface="Calibri"/>
              <a:cs typeface="Times New Roman"/>
            </a:endParaRPr>
          </a:p>
          <a:p>
            <a:pPr lvl="0" algn="ctr"/>
            <a:r>
              <a:rPr lang="ru-RU" sz="1400" b="1" dirty="0">
                <a:solidFill>
                  <a:srgbClr val="002060"/>
                </a:solidFill>
                <a:latin typeface="Bookman Old Style" panose="02050604050505020204" pitchFamily="18" charset="0"/>
                <a:ea typeface="Calibri"/>
                <a:cs typeface="Tahoma"/>
              </a:rPr>
              <a:t> национального проекта «Образование»</a:t>
            </a:r>
            <a:endParaRPr lang="ru-RU" sz="1400" dirty="0">
              <a:solidFill>
                <a:prstClr val="black"/>
              </a:solidFill>
              <a:latin typeface="Bookman Old Style" panose="02050604050505020204" pitchFamily="18" charset="0"/>
              <a:ea typeface="Calibri"/>
              <a:cs typeface="Times New Roman"/>
            </a:endParaRPr>
          </a:p>
          <a:p>
            <a:pPr lvl="0" algn="ctr"/>
            <a:r>
              <a:rPr lang="ru-RU" sz="1400" b="1" dirty="0">
                <a:solidFill>
                  <a:srgbClr val="2F5496"/>
                </a:solidFill>
                <a:latin typeface="Bookman Old Style" panose="02050604050505020204" pitchFamily="18" charset="0"/>
                <a:ea typeface="Calibri"/>
                <a:cs typeface="Tahoma"/>
              </a:rPr>
              <a:t>Министерство образования и науки РТ</a:t>
            </a:r>
            <a:endParaRPr lang="ru-RU" sz="1400" dirty="0">
              <a:solidFill>
                <a:prstClr val="black"/>
              </a:solidFill>
              <a:latin typeface="Bookman Old Style" panose="02050604050505020204" pitchFamily="18" charset="0"/>
              <a:ea typeface="Calibri"/>
              <a:cs typeface="Times New Roman"/>
            </a:endParaRPr>
          </a:p>
          <a:p>
            <a:pPr lvl="0" algn="ctr">
              <a:spcAft>
                <a:spcPts val="800"/>
              </a:spcAft>
            </a:pPr>
            <a:r>
              <a:rPr lang="ru-RU" sz="2800" b="1" u="sng" dirty="0" smtClean="0">
                <a:solidFill>
                  <a:srgbClr val="FF0000"/>
                </a:solidFill>
                <a:latin typeface="Bookman Old Style" panose="02050604050505020204" pitchFamily="18" charset="0"/>
                <a:ea typeface="Calibri"/>
                <a:cs typeface="Tahoma"/>
              </a:rPr>
              <a:t>Ассоциация консультационных центров</a:t>
            </a:r>
            <a:endParaRPr lang="ru-RU" dirty="0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74368"/>
            <a:ext cx="1368152" cy="15117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467544" y="2226122"/>
            <a:ext cx="8064884" cy="16845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1000"/>
              </a:spcAft>
            </a:pPr>
            <a:r>
              <a:rPr lang="ru-RU" sz="2000" dirty="0">
                <a:latin typeface="Times New Roman"/>
                <a:ea typeface="Calibri"/>
                <a:cs typeface="Times New Roman"/>
              </a:rPr>
              <a:t>Консультирование проводится </a:t>
            </a:r>
            <a:r>
              <a:rPr lang="ru-RU" sz="2000" b="1" dirty="0">
                <a:latin typeface="Times New Roman"/>
                <a:ea typeface="Calibri"/>
                <a:cs typeface="Times New Roman"/>
              </a:rPr>
              <a:t>на базе </a:t>
            </a:r>
            <a:r>
              <a:rPr lang="ru-RU" sz="2000" b="1" dirty="0" smtClean="0">
                <a:latin typeface="Times New Roman"/>
                <a:ea typeface="Calibri"/>
                <a:cs typeface="Times New Roman"/>
              </a:rPr>
              <a:t>детских садов </a:t>
            </a:r>
            <a:r>
              <a:rPr lang="ru-RU" sz="2000" dirty="0" smtClean="0">
                <a:latin typeface="Times New Roman"/>
                <a:ea typeface="Calibri"/>
                <a:cs typeface="Times New Roman"/>
              </a:rPr>
              <a:t>, </a:t>
            </a:r>
          </a:p>
          <a:p>
            <a:pPr algn="ctr">
              <a:spcAft>
                <a:spcPts val="1000"/>
              </a:spcAft>
            </a:pPr>
            <a:r>
              <a:rPr lang="ru-RU" sz="2000" dirty="0" smtClean="0">
                <a:latin typeface="Times New Roman"/>
                <a:ea typeface="Calibri"/>
                <a:cs typeface="Times New Roman"/>
              </a:rPr>
              <a:t>расположенных в г</a:t>
            </a:r>
            <a:r>
              <a:rPr lang="ru-RU" sz="2000" dirty="0">
                <a:latin typeface="Times New Roman"/>
                <a:ea typeface="Calibri"/>
                <a:cs typeface="Times New Roman"/>
              </a:rPr>
              <a:t>. </a:t>
            </a:r>
            <a:r>
              <a:rPr lang="ru-RU" sz="2000" dirty="0" smtClean="0">
                <a:latin typeface="Times New Roman"/>
                <a:ea typeface="Calibri"/>
                <a:cs typeface="Times New Roman"/>
              </a:rPr>
              <a:t>Казани.</a:t>
            </a:r>
          </a:p>
          <a:p>
            <a:pPr lvl="0" algn="ctr">
              <a:lnSpc>
                <a:spcPct val="107000"/>
              </a:lnSpc>
              <a:spcBef>
                <a:spcPct val="20000"/>
              </a:spcBef>
              <a:spcAft>
                <a:spcPts val="800"/>
              </a:spcAft>
            </a:pPr>
            <a:r>
              <a:rPr lang="ru-RU" sz="2000" dirty="0">
                <a:latin typeface="Times New Roman"/>
                <a:ea typeface="Calibri"/>
                <a:cs typeface="Times New Roman"/>
              </a:rPr>
              <a:t/>
            </a:r>
            <a:br>
              <a:rPr lang="ru-RU" sz="2000" dirty="0">
                <a:latin typeface="Times New Roman"/>
                <a:ea typeface="Calibri"/>
                <a:cs typeface="Times New Roman"/>
              </a:rPr>
            </a:br>
            <a:endParaRPr lang="ru-RU" sz="2000" dirty="0">
              <a:ea typeface="Calibri"/>
              <a:cs typeface="Times New Roman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67544" y="3429000"/>
            <a:ext cx="8352928" cy="20672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1000"/>
              </a:spcAft>
              <a:tabLst>
                <a:tab pos="1419225" algn="l"/>
              </a:tabLst>
            </a:pPr>
            <a:endParaRPr lang="ru-RU" sz="2400" b="1" dirty="0" smtClean="0">
              <a:latin typeface="Times New Roman"/>
              <a:ea typeface="Calibri"/>
              <a:cs typeface="Times New Roman"/>
            </a:endParaRPr>
          </a:p>
          <a:p>
            <a:pPr algn="ctr">
              <a:spcAft>
                <a:spcPts val="1000"/>
              </a:spcAft>
              <a:tabLst>
                <a:tab pos="1419225" algn="l"/>
              </a:tabLst>
            </a:pPr>
            <a:r>
              <a:rPr lang="ru-RU" sz="2400" b="1" dirty="0" smtClean="0">
                <a:latin typeface="Times New Roman"/>
                <a:ea typeface="Calibri"/>
                <a:cs typeface="Times New Roman"/>
              </a:rPr>
              <a:t>Цель </a:t>
            </a:r>
            <a:r>
              <a:rPr lang="ru-RU" sz="2400" b="1" dirty="0">
                <a:latin typeface="Times New Roman"/>
                <a:ea typeface="Calibri"/>
                <a:cs typeface="Times New Roman"/>
              </a:rPr>
              <a:t>деятельности Ассоциации</a:t>
            </a:r>
            <a:r>
              <a:rPr lang="ru-RU" sz="2400" dirty="0">
                <a:latin typeface="Times New Roman"/>
                <a:ea typeface="Calibri"/>
                <a:cs typeface="Times New Roman"/>
              </a:rPr>
              <a:t>: создание условий для практического взаимодействия с родителями, чьи несовершеннолетние дети не посещают дошкольные образовательные учреждения.</a:t>
            </a:r>
            <a:endParaRPr lang="ru-RU" sz="2400" dirty="0"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69260350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9538" y="-20696"/>
            <a:ext cx="9424988" cy="7072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67544" y="692696"/>
            <a:ext cx="4028256" cy="5433467"/>
          </a:xfrm>
        </p:spPr>
        <p:txBody>
          <a:bodyPr>
            <a:normAutofit/>
          </a:bodyPr>
          <a:lstStyle/>
          <a:p>
            <a:pPr marL="0" lvl="0" indent="0"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tt-RU" b="1" dirty="0">
                <a:solidFill>
                  <a:srgbClr val="002060"/>
                </a:solidFill>
                <a:latin typeface="Cambria"/>
                <a:ea typeface="Calibri"/>
                <a:cs typeface="Tahoma"/>
              </a:rPr>
              <a:t>Психолого-педагогическая, методическая и консультативная помощь</a:t>
            </a:r>
          </a:p>
          <a:p>
            <a:pPr marL="0" lvl="0" indent="0" algn="ctr">
              <a:buNone/>
            </a:pPr>
            <a:r>
              <a:rPr lang="ru-RU" sz="4400" b="1" u="sng" dirty="0">
                <a:solidFill>
                  <a:srgbClr val="002060"/>
                </a:solidFill>
                <a:latin typeface="Cambria"/>
                <a:ea typeface="Calibri"/>
                <a:cs typeface="Tahoma"/>
              </a:rPr>
              <a:t>БЕСПЛАТНО</a:t>
            </a:r>
            <a:r>
              <a:rPr lang="ru-RU" sz="4400" b="1" dirty="0">
                <a:solidFill>
                  <a:srgbClr val="002060"/>
                </a:solidFill>
                <a:latin typeface="Cambria"/>
                <a:ea typeface="Calibri"/>
                <a:cs typeface="Tahoma"/>
              </a:rPr>
              <a:t> </a:t>
            </a:r>
            <a:endParaRPr lang="ru-RU" sz="4400" dirty="0">
              <a:solidFill>
                <a:prstClr val="black"/>
              </a:solidFill>
            </a:endParaRP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692696"/>
            <a:ext cx="4172272" cy="5433467"/>
          </a:xfrm>
        </p:spPr>
        <p:txBody>
          <a:bodyPr>
            <a:normAutofit/>
          </a:bodyPr>
          <a:lstStyle/>
          <a:p>
            <a:pPr marL="0" lvl="0" indent="0" algn="ctr">
              <a:spcBef>
                <a:spcPts val="0"/>
              </a:spcBef>
              <a:spcAft>
                <a:spcPts val="1000"/>
              </a:spcAft>
              <a:buNone/>
            </a:pPr>
            <a:r>
              <a:rPr lang="ru-RU" sz="24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Наши консультанты являются действующими работниками образовательных организаций г. Казани, обладают достаточным опытом оказания консультативной помощи, имеют соответствующее профильное образование. В нашу команду входят лучшие воспитатели, педагоги-психологи, логопеды, дефектологи.</a:t>
            </a:r>
            <a:endParaRPr lang="ru-RU" sz="24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022723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9832" y="-2957"/>
            <a:ext cx="9144000" cy="68609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28467" y="548680"/>
            <a:ext cx="8712968" cy="4585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latin typeface="Times New Roman"/>
                <a:ea typeface="Times New Roman"/>
              </a:rPr>
              <a:t>   </a:t>
            </a:r>
            <a:r>
              <a:rPr lang="ru-RU" sz="2400" dirty="0" smtClean="0">
                <a:latin typeface="Times New Roman"/>
                <a:ea typeface="Times New Roman"/>
              </a:rPr>
              <a:t>В </a:t>
            </a:r>
            <a:r>
              <a:rPr lang="ru-RU" sz="2400" dirty="0">
                <a:latin typeface="Times New Roman"/>
                <a:ea typeface="Times New Roman"/>
              </a:rPr>
              <a:t>послании Федеральному Собранию Российской Федерации 1 марта 2018 года Президентом Российской Федерации В.В. Путиным в качестве главного приоритета государственной политики определена деятельность, направленная на «</a:t>
            </a:r>
            <a:r>
              <a:rPr lang="ru-RU" sz="2400" i="1" u="sng" dirty="0">
                <a:latin typeface="Times New Roman"/>
                <a:ea typeface="Times New Roman"/>
              </a:rPr>
              <a:t>сбережение людей, умножение человеческого капитала как главного богатства России</a:t>
            </a:r>
            <a:r>
              <a:rPr lang="ru-RU" sz="2400" dirty="0" smtClean="0">
                <a:latin typeface="Times New Roman"/>
                <a:ea typeface="Times New Roman"/>
              </a:rPr>
              <a:t>».</a:t>
            </a:r>
          </a:p>
          <a:p>
            <a:r>
              <a:rPr lang="ru-RU" sz="2400" dirty="0" smtClean="0">
                <a:latin typeface="Times New Roman"/>
                <a:ea typeface="Times New Roman"/>
              </a:rPr>
              <a:t>    Среди </a:t>
            </a:r>
            <a:r>
              <a:rPr lang="ru-RU" sz="2400" dirty="0">
                <a:latin typeface="Times New Roman"/>
                <a:ea typeface="Times New Roman"/>
              </a:rPr>
              <a:t>задач, стоящих перед обществом, выделяется – </a:t>
            </a:r>
            <a:r>
              <a:rPr lang="ru-RU" sz="2400" i="1" u="sng" dirty="0">
                <a:latin typeface="Times New Roman"/>
                <a:ea typeface="Times New Roman"/>
              </a:rPr>
              <a:t>воспитание</a:t>
            </a:r>
            <a:r>
              <a:rPr lang="ru-RU" sz="2400" dirty="0">
                <a:latin typeface="Times New Roman"/>
                <a:ea typeface="Times New Roman"/>
              </a:rPr>
              <a:t> </a:t>
            </a:r>
            <a:r>
              <a:rPr lang="ru-RU" sz="2400" i="1" u="sng" dirty="0">
                <a:latin typeface="Times New Roman"/>
                <a:ea typeface="Times New Roman"/>
              </a:rPr>
              <a:t>гармонично развитой и социально ответственной личности на основе духовно-нравственных ценностей народов </a:t>
            </a:r>
            <a:r>
              <a:rPr lang="ru-RU" sz="2400" i="1" u="sng" dirty="0" smtClean="0">
                <a:latin typeface="Times New Roman"/>
                <a:ea typeface="Times New Roman"/>
              </a:rPr>
              <a:t>Российской </a:t>
            </a:r>
            <a:r>
              <a:rPr lang="ru-RU" sz="2400" i="1" u="sng" dirty="0">
                <a:latin typeface="Times New Roman"/>
                <a:ea typeface="Times New Roman"/>
              </a:rPr>
              <a:t>Федерации, исторических и национально-культурных традиций, эту задачу невозможно решить без активного участия родителей. </a:t>
            </a:r>
            <a:endParaRPr lang="ru-RU" sz="2400" i="1" u="sng" dirty="0"/>
          </a:p>
        </p:txBody>
      </p:sp>
    </p:spTree>
    <p:extLst>
      <p:ext uri="{BB962C8B-B14F-4D97-AF65-F5344CB8AC3E}">
        <p14:creationId xmlns:p14="http://schemas.microsoft.com/office/powerpoint/2010/main" val="278971951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76689" y="1"/>
            <a:ext cx="9720689" cy="7293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-396552" y="764704"/>
            <a:ext cx="9540552" cy="63925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15000"/>
              </a:lnSpc>
            </a:pPr>
            <a:r>
              <a:rPr lang="ru-RU" sz="28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Консультативная помощь родителям оказывается </a:t>
            </a:r>
            <a:r>
              <a:rPr lang="ru-RU" sz="20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на базе следующих организаций, расположенных </a:t>
            </a:r>
            <a:endParaRPr lang="ru-RU" sz="2000" dirty="0" smtClean="0">
              <a:solidFill>
                <a:prstClr val="black"/>
              </a:solidFill>
              <a:latin typeface="Times New Roman"/>
              <a:ea typeface="Calibri"/>
              <a:cs typeface="Times New Roman"/>
            </a:endParaRPr>
          </a:p>
          <a:p>
            <a:pPr lvl="0" algn="ctr">
              <a:lnSpc>
                <a:spcPct val="115000"/>
              </a:lnSpc>
            </a:pPr>
            <a:r>
              <a:rPr lang="ru-RU" sz="20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в </a:t>
            </a:r>
            <a:r>
              <a:rPr lang="ru-RU" sz="20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Советском районе г. Казани.</a:t>
            </a:r>
            <a:endParaRPr lang="ru-RU" sz="20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lvl="0" fontAlgn="base">
              <a:lnSpc>
                <a:spcPct val="115000"/>
              </a:lnSpc>
            </a:pP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1.МАДОУ "Детский сад № 316" г. Казань, ул. </a:t>
            </a:r>
            <a:r>
              <a:rPr lang="ru-RU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Карбышева</a:t>
            </a: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, д. 44 </a:t>
            </a:r>
            <a:r>
              <a:rPr lang="ru-RU" u="sng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hlinkClick r:id="rId3"/>
              </a:rPr>
              <a:t>madou.316@tatar.ru</a:t>
            </a: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+7(843)-</a:t>
            </a:r>
            <a:r>
              <a:rPr lang="ru-RU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298-85-32</a:t>
            </a:r>
          </a:p>
          <a:p>
            <a:pPr lvl="0" fontAlgn="base">
              <a:lnSpc>
                <a:spcPct val="115000"/>
              </a:lnSpc>
            </a:pPr>
            <a:endParaRPr lang="ru-RU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lvl="0">
              <a:lnSpc>
                <a:spcPct val="115000"/>
              </a:lnSpc>
            </a:pP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2.МАДОУ "Детский сад №59"20071, Республика Татарстан, г. Казань, ул. Парковая, дом 25а</a:t>
            </a:r>
            <a:r>
              <a:rPr lang="ru-RU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+7(843)-234-45-01 </a:t>
            </a:r>
            <a:r>
              <a:rPr lang="ru-RU" u="sng" dirty="0" smtClean="0">
                <a:solidFill>
                  <a:srgbClr val="0000FF"/>
                </a:solidFill>
                <a:latin typeface="Times New Roman"/>
                <a:ea typeface="Times New Roman"/>
                <a:cs typeface="Times New Roman"/>
                <a:hlinkClick r:id="rId4"/>
              </a:rPr>
              <a:t>madoudetsad59@mail.ru</a:t>
            </a:r>
            <a:endParaRPr lang="ru-RU" u="sng" dirty="0" smtClean="0">
              <a:solidFill>
                <a:srgbClr val="0000FF"/>
              </a:solidFill>
              <a:latin typeface="Times New Roman"/>
              <a:ea typeface="Times New Roman"/>
              <a:cs typeface="Times New Roman"/>
            </a:endParaRPr>
          </a:p>
          <a:p>
            <a:pPr lvl="0">
              <a:lnSpc>
                <a:spcPct val="115000"/>
              </a:lnSpc>
            </a:pPr>
            <a:endParaRPr lang="ru-RU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lvl="0">
              <a:lnSpc>
                <a:spcPct val="115000"/>
              </a:lnSpc>
            </a:pP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3.МАДОУ "Детский сад №67" РТ, г. Казань, ул. Ак. Глушко, д. 22Д (1здание), ул. Ак. Глушко, д. 16В (2 здание) +7(843)-255-46-38 +7(843)-255-46-29 филиал +7(843)223-00-67 </a:t>
            </a:r>
            <a:r>
              <a:rPr lang="ru-RU" u="sng" dirty="0" smtClean="0">
                <a:solidFill>
                  <a:srgbClr val="0000FF"/>
                </a:solidFill>
                <a:latin typeface="Times New Roman"/>
                <a:ea typeface="Times New Roman"/>
                <a:cs typeface="Times New Roman"/>
                <a:hlinkClick r:id="rId5"/>
              </a:rPr>
              <a:t>Ds67.kzn@tatar.ru</a:t>
            </a:r>
            <a:endParaRPr lang="ru-RU" u="sng" dirty="0" smtClean="0">
              <a:solidFill>
                <a:srgbClr val="0000FF"/>
              </a:solidFill>
              <a:latin typeface="Times New Roman"/>
              <a:ea typeface="Times New Roman"/>
              <a:cs typeface="Times New Roman"/>
            </a:endParaRPr>
          </a:p>
          <a:p>
            <a:pPr lvl="0">
              <a:lnSpc>
                <a:spcPct val="115000"/>
              </a:lnSpc>
            </a:pPr>
            <a:endParaRPr lang="ru-RU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lvl="0">
              <a:lnSpc>
                <a:spcPct val="115000"/>
              </a:lnSpc>
            </a:pPr>
            <a:r>
              <a:rPr lang="ru-RU" dirty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4."Билингвальный детский сад№155 компенсирующего вида" 420061, г. Казань, ул. Новаторов, д. 1а (1 здание),Новаторов 4а (2 здание) +7(843)-272-51-32;+7(843)-272-20-85 </a:t>
            </a:r>
            <a:r>
              <a:rPr lang="ru-RU" u="sng" dirty="0" smtClean="0">
                <a:solidFill>
                  <a:srgbClr val="0000FF"/>
                </a:solidFill>
                <a:latin typeface="Times New Roman"/>
                <a:ea typeface="Times New Roman"/>
                <a:cs typeface="Times New Roman"/>
                <a:hlinkClick r:id="rId6"/>
              </a:rPr>
              <a:t>Dou-155@yandex.ru</a:t>
            </a:r>
            <a:endParaRPr lang="ru-RU" u="sng" dirty="0" smtClean="0">
              <a:solidFill>
                <a:srgbClr val="0000FF"/>
              </a:solidFill>
              <a:latin typeface="Times New Roman"/>
              <a:ea typeface="Times New Roman"/>
              <a:cs typeface="Times New Roman"/>
            </a:endParaRPr>
          </a:p>
          <a:p>
            <a:pPr lvl="0">
              <a:lnSpc>
                <a:spcPct val="115000"/>
              </a:lnSpc>
            </a:pPr>
            <a:endParaRPr lang="ru-RU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lvl="0">
              <a:lnSpc>
                <a:spcPct val="115000"/>
              </a:lnSpc>
            </a:pP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5.МБДОУ «Детский сад №158 комбинированного вида» 420083, г. Казань, ул. </a:t>
            </a:r>
            <a:r>
              <a:rPr lang="ru-RU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Фикрята</a:t>
            </a: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Табеева</a:t>
            </a: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, д. 2+7(843)-590-01-71 </a:t>
            </a:r>
            <a:r>
              <a:rPr lang="ru-RU" u="sng" dirty="0" smtClean="0">
                <a:solidFill>
                  <a:srgbClr val="0000FF"/>
                </a:solidFill>
                <a:latin typeface="Times New Roman"/>
                <a:ea typeface="Times New Roman"/>
                <a:cs typeface="Times New Roman"/>
                <a:hlinkClick r:id="rId7"/>
              </a:rPr>
              <a:t>mbdou.158@mail.ru</a:t>
            </a:r>
            <a:endParaRPr lang="ru-RU" dirty="0">
              <a:solidFill>
                <a:prstClr val="black"/>
              </a:solidFill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69329959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5840" y="0"/>
            <a:ext cx="9361927" cy="70244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107504" y="836712"/>
            <a:ext cx="8579296" cy="6021288"/>
          </a:xfrm>
        </p:spPr>
        <p:txBody>
          <a:bodyPr>
            <a:normAutofit/>
          </a:bodyPr>
          <a:lstStyle/>
          <a:p>
            <a:pPr marL="0" lvl="0" indent="0">
              <a:lnSpc>
                <a:spcPct val="115000"/>
              </a:lnSpc>
              <a:spcBef>
                <a:spcPts val="0"/>
              </a:spcBef>
              <a:buNone/>
              <a:tabLst>
                <a:tab pos="571500" algn="l"/>
              </a:tabLst>
            </a:pPr>
            <a:r>
              <a:rPr lang="ru-RU" sz="18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6.МАДОУ "Детский сад №109"420100, Казань, </a:t>
            </a:r>
            <a:r>
              <a:rPr lang="ru-RU" sz="18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ул.Академика</a:t>
            </a:r>
            <a:r>
              <a:rPr lang="ru-RU" sz="18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Глушко, д.25+7(843)-276-07-57 </a:t>
            </a:r>
            <a:r>
              <a:rPr lang="ru-RU" sz="1800" u="sng" dirty="0" smtClean="0">
                <a:solidFill>
                  <a:srgbClr val="0000FF"/>
                </a:solidFill>
                <a:latin typeface="Times New Roman"/>
                <a:ea typeface="Times New Roman"/>
                <a:cs typeface="Times New Roman"/>
                <a:hlinkClick r:id="rId3"/>
              </a:rPr>
              <a:t>madouds109@rambler.ru</a:t>
            </a:r>
            <a:endParaRPr lang="ru-RU" sz="1800" u="sng" dirty="0" smtClean="0">
              <a:solidFill>
                <a:srgbClr val="0000FF"/>
              </a:solidFill>
              <a:latin typeface="Times New Roman"/>
              <a:ea typeface="Times New Roman"/>
              <a:cs typeface="Times New Roman"/>
            </a:endParaRPr>
          </a:p>
          <a:p>
            <a:pPr marL="0" lvl="0" indent="0">
              <a:lnSpc>
                <a:spcPct val="115000"/>
              </a:lnSpc>
              <a:spcBef>
                <a:spcPts val="0"/>
              </a:spcBef>
              <a:buNone/>
              <a:tabLst>
                <a:tab pos="571500" algn="l"/>
              </a:tabLst>
            </a:pPr>
            <a:endParaRPr lang="ru-RU" sz="18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marL="0" lvl="0" indent="0">
              <a:lnSpc>
                <a:spcPct val="115000"/>
              </a:lnSpc>
              <a:spcBef>
                <a:spcPts val="0"/>
              </a:spcBef>
              <a:buNone/>
            </a:pPr>
            <a:r>
              <a:rPr lang="ru-RU" sz="1800" dirty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7.МАДОУ "Детский сад №332 комбинированного вида 420087, РТ, г. Казань, основное здание ул. Курчатова, д. 10а филиал ул. Курчатова д. 14а</a:t>
            </a:r>
            <a:r>
              <a:rPr lang="ru-RU" sz="1800" dirty="0" smtClean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.</a:t>
            </a:r>
            <a:endParaRPr lang="ru-RU" sz="18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marL="0" lvl="0" indent="0">
              <a:lnSpc>
                <a:spcPct val="115000"/>
              </a:lnSpc>
              <a:spcBef>
                <a:spcPts val="0"/>
              </a:spcBef>
              <a:buNone/>
            </a:pPr>
            <a:r>
              <a:rPr lang="ru-RU" sz="1800" dirty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основное здание +7(843)-298-83-36 филиал +7(843)-298-30-26 </a:t>
            </a:r>
            <a:r>
              <a:rPr lang="ru-RU" sz="1800" dirty="0" smtClean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  <a:hlinkClick r:id="rId4"/>
              </a:rPr>
              <a:t>madou.332@tatar.ru</a:t>
            </a:r>
            <a:endParaRPr lang="ru-RU" sz="1800" dirty="0" smtClean="0">
              <a:solidFill>
                <a:prstClr val="black"/>
              </a:solidFill>
              <a:latin typeface="Times New Roman"/>
              <a:ea typeface="Times New Roman"/>
              <a:cs typeface="Times New Roman"/>
            </a:endParaRPr>
          </a:p>
          <a:p>
            <a:pPr marL="0" lvl="0" indent="0">
              <a:lnSpc>
                <a:spcPct val="115000"/>
              </a:lnSpc>
              <a:spcBef>
                <a:spcPts val="0"/>
              </a:spcBef>
              <a:buNone/>
            </a:pPr>
            <a:endParaRPr lang="ru-RU" sz="18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lvl="0">
              <a:lnSpc>
                <a:spcPct val="115000"/>
              </a:lnSpc>
              <a:spcBef>
                <a:spcPts val="0"/>
              </a:spcBef>
              <a:buAutoNum type="arabicPeriod" startAt="8"/>
            </a:pPr>
            <a:r>
              <a:rPr lang="ru-RU" sz="1800" dirty="0" smtClean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МАДОУ </a:t>
            </a:r>
            <a:r>
              <a:rPr lang="ru-RU" sz="1800" dirty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"Детский сад №272" 420100 </a:t>
            </a:r>
            <a:r>
              <a:rPr lang="ru-RU" sz="1800" dirty="0" err="1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г.Казань</a:t>
            </a:r>
            <a:r>
              <a:rPr lang="ru-RU" sz="1800" dirty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, </a:t>
            </a:r>
            <a:r>
              <a:rPr lang="ru-RU" sz="1800" dirty="0" err="1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ул.Академика</a:t>
            </a:r>
            <a:r>
              <a:rPr lang="ru-RU" sz="1800" dirty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 Сахарова, д.11+7(843)-263-03-02 dou_272@mail.ru; </a:t>
            </a:r>
            <a:r>
              <a:rPr lang="ru-RU" sz="1800" u="sng" dirty="0" smtClean="0">
                <a:solidFill>
                  <a:srgbClr val="0000FF"/>
                </a:solidFill>
                <a:latin typeface="Times New Roman"/>
                <a:ea typeface="Times New Roman"/>
                <a:cs typeface="Times New Roman"/>
                <a:hlinkClick r:id="rId5"/>
              </a:rPr>
              <a:t>ds272.kzn@tatar.ru</a:t>
            </a:r>
            <a:endParaRPr lang="ru-RU" sz="1800" u="sng" dirty="0" smtClean="0">
              <a:solidFill>
                <a:srgbClr val="0000FF"/>
              </a:solidFill>
              <a:latin typeface="Times New Roman"/>
              <a:ea typeface="Times New Roman"/>
              <a:cs typeface="Times New Roman"/>
            </a:endParaRPr>
          </a:p>
          <a:p>
            <a:pPr lvl="0">
              <a:lnSpc>
                <a:spcPct val="115000"/>
              </a:lnSpc>
              <a:spcBef>
                <a:spcPts val="0"/>
              </a:spcBef>
              <a:buAutoNum type="arabicPeriod" startAt="8"/>
            </a:pPr>
            <a:endParaRPr lang="ru-RU" sz="18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marL="0" lvl="0" indent="0">
              <a:lnSpc>
                <a:spcPct val="115000"/>
              </a:lnSpc>
              <a:spcBef>
                <a:spcPts val="0"/>
              </a:spcBef>
              <a:buNone/>
            </a:pPr>
            <a:r>
              <a:rPr lang="ru-RU" sz="18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9.МАДОУ "Детский сад №394" 420140, РТ, </a:t>
            </a:r>
            <a:r>
              <a:rPr lang="ru-RU" sz="18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г.Казань</a:t>
            </a:r>
            <a:r>
              <a:rPr lang="ru-RU" sz="18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, ул. Минская, д.14 +7(843)-262-75-06 </a:t>
            </a:r>
            <a:r>
              <a:rPr lang="ru-RU" sz="1800" u="sng" dirty="0" smtClean="0">
                <a:solidFill>
                  <a:srgbClr val="0000FF"/>
                </a:solidFill>
                <a:latin typeface="Times New Roman"/>
                <a:ea typeface="Times New Roman"/>
                <a:cs typeface="Times New Roman"/>
                <a:hlinkClick r:id="rId6"/>
              </a:rPr>
              <a:t>madou394kv@mail.ru</a:t>
            </a:r>
            <a:endParaRPr lang="ru-RU" sz="1800" u="sng" dirty="0" smtClean="0">
              <a:solidFill>
                <a:srgbClr val="0000FF"/>
              </a:solidFill>
              <a:latin typeface="Times New Roman"/>
              <a:ea typeface="Times New Roman"/>
              <a:cs typeface="Times New Roman"/>
            </a:endParaRPr>
          </a:p>
          <a:p>
            <a:pPr marL="0" lvl="0" indent="0">
              <a:lnSpc>
                <a:spcPct val="115000"/>
              </a:lnSpc>
              <a:spcBef>
                <a:spcPts val="0"/>
              </a:spcBef>
              <a:buNone/>
            </a:pPr>
            <a:endParaRPr lang="ru-RU" sz="18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marL="0" lvl="0" indent="0">
              <a:lnSpc>
                <a:spcPct val="115000"/>
              </a:lnSpc>
              <a:spcBef>
                <a:spcPts val="0"/>
              </a:spcBef>
              <a:buNone/>
            </a:pPr>
            <a:r>
              <a:rPr lang="ru-RU" sz="18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10. </a:t>
            </a:r>
            <a:r>
              <a:rPr lang="ru-RU" sz="1800" dirty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МБДОУ "Детский сад №135 комбинированного вида" 420025, г. Казань, ул. </a:t>
            </a:r>
            <a:r>
              <a:rPr lang="ru-RU" sz="1800" dirty="0" err="1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Н.Ершова</a:t>
            </a:r>
            <a:r>
              <a:rPr lang="ru-RU" sz="1800" dirty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, д. 62Б+7(843)-528-20-21 Mergen777@mail.ru, Ds135.kzn@tatar.ru</a:t>
            </a:r>
            <a:endParaRPr lang="ru-RU" sz="1800" dirty="0">
              <a:solidFill>
                <a:prstClr val="black"/>
              </a:solidFill>
              <a:ea typeface="Calibri"/>
              <a:cs typeface="Times New Roman"/>
            </a:endParaRPr>
          </a:p>
          <a:p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40084974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5840" y="0"/>
            <a:ext cx="9361927" cy="70244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323528" y="404664"/>
            <a:ext cx="8363272" cy="5721499"/>
          </a:xfrm>
        </p:spPr>
        <p:txBody>
          <a:bodyPr/>
          <a:lstStyle/>
          <a:p>
            <a:pPr marL="0" lvl="0" indent="0">
              <a:lnSpc>
                <a:spcPct val="115000"/>
              </a:lnSpc>
              <a:spcBef>
                <a:spcPts val="0"/>
              </a:spcBef>
              <a:buNone/>
            </a:pPr>
            <a:r>
              <a:rPr lang="ru-RU" sz="1800" dirty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11. </a:t>
            </a:r>
            <a:r>
              <a:rPr lang="ru-RU" sz="18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МБДОУ «Детский сад №183 комбинированного вида» 420087, г. Казань, ул. Родины, </a:t>
            </a:r>
            <a:r>
              <a:rPr lang="ru-RU" sz="18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зд</a:t>
            </a:r>
            <a:r>
              <a:rPr lang="ru-RU" sz="18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. 26д+7(843)-590-27-75 </a:t>
            </a:r>
            <a:r>
              <a:rPr lang="ru-RU" sz="1800" u="sng" dirty="0" smtClean="0">
                <a:solidFill>
                  <a:srgbClr val="0000FF"/>
                </a:solidFill>
                <a:latin typeface="Times New Roman"/>
                <a:ea typeface="Times New Roman"/>
                <a:cs typeface="Times New Roman"/>
                <a:hlinkClick r:id="rId3"/>
              </a:rPr>
              <a:t>ds.183kzn@mail.ru</a:t>
            </a:r>
            <a:endParaRPr lang="ru-RU" sz="1800" u="sng" dirty="0" smtClean="0">
              <a:solidFill>
                <a:srgbClr val="0000FF"/>
              </a:solidFill>
              <a:latin typeface="Times New Roman"/>
              <a:ea typeface="Times New Roman"/>
              <a:cs typeface="Times New Roman"/>
            </a:endParaRPr>
          </a:p>
          <a:p>
            <a:pPr marL="0" lvl="0" indent="0">
              <a:lnSpc>
                <a:spcPct val="115000"/>
              </a:lnSpc>
              <a:spcBef>
                <a:spcPts val="0"/>
              </a:spcBef>
              <a:buNone/>
            </a:pPr>
            <a:endParaRPr lang="ru-RU" sz="18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marL="0" lvl="0" indent="0">
              <a:lnSpc>
                <a:spcPct val="115000"/>
              </a:lnSpc>
              <a:spcBef>
                <a:spcPts val="0"/>
              </a:spcBef>
              <a:buNone/>
            </a:pPr>
            <a:r>
              <a:rPr lang="ru-RU" sz="18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12. МБДОУ «Детский сад №120 комбинированного вида» Советского района </a:t>
            </a:r>
            <a:r>
              <a:rPr lang="ru-RU" sz="18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г.Казани</a:t>
            </a:r>
            <a:r>
              <a:rPr lang="ru-RU" sz="18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420100, г. Казань, ул. Крутая, д. 26а</a:t>
            </a:r>
            <a:r>
              <a:rPr lang="ru-RU" sz="18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  </a:t>
            </a:r>
            <a:r>
              <a:rPr lang="ru-RU" sz="18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+7(843)-590-81-94;</a:t>
            </a:r>
            <a:endParaRPr lang="ru-RU" sz="18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marL="0" lvl="0" indent="0">
              <a:lnSpc>
                <a:spcPct val="115000"/>
              </a:lnSpc>
              <a:spcBef>
                <a:spcPts val="0"/>
              </a:spcBef>
              <a:buNone/>
            </a:pPr>
            <a:r>
              <a:rPr lang="ru-RU" sz="18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+7(843)-590-81-95 </a:t>
            </a:r>
            <a:r>
              <a:rPr lang="ru-RU" sz="1800" u="sng" dirty="0">
                <a:solidFill>
                  <a:srgbClr val="0000FF"/>
                </a:solidFill>
                <a:latin typeface="Times New Roman"/>
                <a:ea typeface="Times New Roman"/>
                <a:cs typeface="Times New Roman"/>
                <a:hlinkClick r:id="rId4"/>
              </a:rPr>
              <a:t>Ds120.kzn@tatar.ru</a:t>
            </a:r>
            <a:r>
              <a:rPr lang="ru-RU" sz="180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.</a:t>
            </a:r>
          </a:p>
          <a:p>
            <a:pPr marL="0" lvl="0" indent="0">
              <a:lnSpc>
                <a:spcPct val="115000"/>
              </a:lnSpc>
              <a:spcBef>
                <a:spcPts val="0"/>
              </a:spcBef>
              <a:buNone/>
            </a:pPr>
            <a:endParaRPr lang="ru-RU" sz="18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marL="0" lvl="0" indent="0">
              <a:lnSpc>
                <a:spcPct val="115000"/>
              </a:lnSpc>
              <a:spcBef>
                <a:spcPts val="0"/>
              </a:spcBef>
              <a:buNone/>
            </a:pPr>
            <a:r>
              <a:rPr lang="ru-RU" sz="18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13. МАДОУ "Детский сад № 185" 420100, г. Казань, ул. Х. </a:t>
            </a:r>
            <a:r>
              <a:rPr lang="ru-RU" sz="18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Бигичева</a:t>
            </a:r>
            <a:r>
              <a:rPr lang="ru-RU" sz="18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, д.8; 420100, г. </a:t>
            </a:r>
            <a:r>
              <a:rPr lang="ru-RU" sz="18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Казань,ул</a:t>
            </a:r>
            <a:r>
              <a:rPr lang="ru-RU" sz="18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. Академика Глушко, д. 29  +7(843)-276-48-03 +7(843)-276-37-00 </a:t>
            </a:r>
            <a:r>
              <a:rPr lang="ru-RU" sz="1800" u="sng" dirty="0" smtClean="0">
                <a:solidFill>
                  <a:srgbClr val="0000FF"/>
                </a:solidFill>
                <a:latin typeface="Times New Roman"/>
                <a:ea typeface="Times New Roman"/>
                <a:cs typeface="Times New Roman"/>
                <a:hlinkClick r:id="rId5"/>
              </a:rPr>
              <a:t>madou.185@tatar.ru</a:t>
            </a:r>
            <a:endParaRPr lang="ru-RU" sz="1800" u="sng" dirty="0" smtClean="0">
              <a:solidFill>
                <a:srgbClr val="0000FF"/>
              </a:solidFill>
              <a:latin typeface="Times New Roman"/>
              <a:ea typeface="Times New Roman"/>
              <a:cs typeface="Times New Roman"/>
            </a:endParaRPr>
          </a:p>
          <a:p>
            <a:pPr marL="0" lvl="0" indent="0">
              <a:lnSpc>
                <a:spcPct val="115000"/>
              </a:lnSpc>
              <a:spcBef>
                <a:spcPts val="0"/>
              </a:spcBef>
              <a:buNone/>
            </a:pPr>
            <a:endParaRPr lang="ru-RU" sz="18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marL="0" lvl="0" indent="0">
              <a:lnSpc>
                <a:spcPct val="115000"/>
              </a:lnSpc>
              <a:spcBef>
                <a:spcPts val="0"/>
              </a:spcBef>
              <a:buNone/>
            </a:pPr>
            <a:r>
              <a:rPr lang="ru-RU" sz="18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14. МАДОУ "Детский сад №213 комбинированного вида" 420029, РТ, </a:t>
            </a:r>
            <a:r>
              <a:rPr lang="ru-RU" sz="18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г.Казань</a:t>
            </a:r>
            <a:r>
              <a:rPr lang="ru-RU" sz="18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, ул. Сибирский тракт, д. 26а (1 здание), </a:t>
            </a:r>
            <a:r>
              <a:rPr lang="ru-RU" sz="18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ул.Ак.Арбузова</a:t>
            </a:r>
            <a:r>
              <a:rPr lang="ru-RU" sz="18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д.4а (2 здание) </a:t>
            </a:r>
            <a:endParaRPr lang="ru-RU" sz="18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marL="0" lvl="0" indent="0">
              <a:lnSpc>
                <a:spcPct val="115000"/>
              </a:lnSpc>
              <a:spcBef>
                <a:spcPts val="0"/>
              </a:spcBef>
              <a:buNone/>
            </a:pPr>
            <a:r>
              <a:rPr lang="ru-RU" sz="18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+7(843)-273-86-03(1зд) +7(843)-273-80-41(2зд) </a:t>
            </a:r>
            <a:r>
              <a:rPr lang="ru-RU" sz="1800" u="sng" dirty="0" smtClean="0">
                <a:solidFill>
                  <a:srgbClr val="0000FF"/>
                </a:solidFill>
                <a:latin typeface="Times New Roman"/>
                <a:ea typeface="Times New Roman"/>
                <a:cs typeface="Times New Roman"/>
                <a:hlinkClick r:id="rId6"/>
              </a:rPr>
              <a:t>madoy213@mail.ru</a:t>
            </a:r>
            <a:endParaRPr lang="ru-RU" sz="1800" u="sng" dirty="0" smtClean="0">
              <a:solidFill>
                <a:srgbClr val="0000FF"/>
              </a:solidFill>
              <a:latin typeface="Times New Roman"/>
              <a:ea typeface="Times New Roman"/>
              <a:cs typeface="Times New Roman"/>
            </a:endParaRPr>
          </a:p>
          <a:p>
            <a:pPr marL="0" lvl="0" indent="0">
              <a:lnSpc>
                <a:spcPct val="115000"/>
              </a:lnSpc>
              <a:spcBef>
                <a:spcPts val="0"/>
              </a:spcBef>
              <a:buNone/>
            </a:pPr>
            <a:endParaRPr lang="ru-RU" sz="18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marL="0" lvl="0" indent="0">
              <a:lnSpc>
                <a:spcPct val="115000"/>
              </a:lnSpc>
              <a:spcBef>
                <a:spcPts val="0"/>
              </a:spcBef>
              <a:buNone/>
            </a:pPr>
            <a:r>
              <a:rPr lang="ru-RU" sz="18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15. МАДОУ "Детский сад №171" 420075, РТ, </a:t>
            </a:r>
            <a:r>
              <a:rPr lang="ru-RU" sz="18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г.Казань</a:t>
            </a:r>
            <a:r>
              <a:rPr lang="ru-RU" sz="18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, ул. Советская, д. 29; </a:t>
            </a:r>
            <a:r>
              <a:rPr lang="ru-RU" sz="18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ул.Тополевая</a:t>
            </a:r>
            <a:r>
              <a:rPr lang="ru-RU" sz="18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, д. 9 А+7(843)-234-28-58;+7(843)-234-28-78 </a:t>
            </a:r>
            <a:r>
              <a:rPr lang="ru-RU" sz="1800" u="sng" dirty="0">
                <a:solidFill>
                  <a:srgbClr val="0000FF"/>
                </a:solidFill>
                <a:latin typeface="Times New Roman"/>
                <a:ea typeface="Times New Roman"/>
                <a:cs typeface="Times New Roman"/>
                <a:hlinkClick r:id="rId7"/>
              </a:rPr>
              <a:t>Ds171.kzn@tatar.ru</a:t>
            </a:r>
            <a:endParaRPr lang="ru-RU" sz="1800" dirty="0">
              <a:solidFill>
                <a:prstClr val="black"/>
              </a:solidFill>
              <a:ea typeface="Calibri"/>
              <a:cs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5737293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88925" y="-254000"/>
            <a:ext cx="9723438" cy="7291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548680"/>
            <a:ext cx="8363272" cy="5577483"/>
          </a:xfrm>
        </p:spPr>
        <p:txBody>
          <a:bodyPr>
            <a:normAutofit lnSpcReduction="10000"/>
          </a:bodyPr>
          <a:lstStyle/>
          <a:p>
            <a:pPr marL="0" lvl="0" indent="0">
              <a:lnSpc>
                <a:spcPct val="115000"/>
              </a:lnSpc>
              <a:spcBef>
                <a:spcPts val="0"/>
              </a:spcBef>
              <a:buNone/>
            </a:pPr>
            <a:r>
              <a:rPr lang="ru-RU" sz="18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16. МАДОУ "Детский сад № 199" г. Казань, ул. Академика Губкина, д. 14+7(843)-272-55-58; </a:t>
            </a:r>
            <a:r>
              <a:rPr lang="ru-RU" sz="1800" u="sng" dirty="0" smtClean="0">
                <a:solidFill>
                  <a:srgbClr val="0000FF"/>
                </a:solidFill>
                <a:latin typeface="Times New Roman"/>
                <a:ea typeface="Times New Roman"/>
                <a:cs typeface="Times New Roman"/>
                <a:hlinkClick r:id="rId3"/>
              </a:rPr>
              <a:t>madou.199@tatar.ru</a:t>
            </a:r>
            <a:endParaRPr lang="ru-RU" sz="1800" u="sng" dirty="0" smtClean="0">
              <a:solidFill>
                <a:srgbClr val="0000FF"/>
              </a:solidFill>
              <a:latin typeface="Times New Roman"/>
              <a:ea typeface="Times New Roman"/>
              <a:cs typeface="Times New Roman"/>
            </a:endParaRPr>
          </a:p>
          <a:p>
            <a:pPr marL="0" lvl="0" indent="0">
              <a:lnSpc>
                <a:spcPct val="115000"/>
              </a:lnSpc>
              <a:spcBef>
                <a:spcPts val="0"/>
              </a:spcBef>
              <a:buNone/>
            </a:pPr>
            <a:endParaRPr lang="ru-RU" sz="18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marL="0" lvl="0" indent="0">
              <a:lnSpc>
                <a:spcPct val="115000"/>
              </a:lnSpc>
              <a:spcBef>
                <a:spcPts val="0"/>
              </a:spcBef>
              <a:buNone/>
            </a:pPr>
            <a:r>
              <a:rPr lang="ru-RU" sz="18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17. МБДОУ №324 420061, г. Казань, ул. Ак. Губкина, д. 13А(основное здание), 420053, , г. Казань, ул. 4-ая Станционная д.5Б (филиал)+7(843)-273-17-92 </a:t>
            </a:r>
            <a:r>
              <a:rPr lang="ru-RU" sz="1800" u="sng" dirty="0" smtClean="0">
                <a:solidFill>
                  <a:srgbClr val="0000FF"/>
                </a:solidFill>
                <a:latin typeface="Times New Roman"/>
                <a:ea typeface="Times New Roman"/>
                <a:cs typeface="Times New Roman"/>
                <a:hlinkClick r:id="rId4"/>
              </a:rPr>
              <a:t>rdo222@yandex.ru</a:t>
            </a:r>
            <a:endParaRPr lang="ru-RU" sz="1800" u="sng" dirty="0" smtClean="0">
              <a:solidFill>
                <a:srgbClr val="0000FF"/>
              </a:solidFill>
              <a:latin typeface="Times New Roman"/>
              <a:ea typeface="Times New Roman"/>
              <a:cs typeface="Times New Roman"/>
            </a:endParaRPr>
          </a:p>
          <a:p>
            <a:pPr marL="0" lvl="0" indent="0">
              <a:lnSpc>
                <a:spcPct val="115000"/>
              </a:lnSpc>
              <a:spcBef>
                <a:spcPts val="0"/>
              </a:spcBef>
              <a:buNone/>
            </a:pPr>
            <a:endParaRPr lang="ru-RU" sz="18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marL="0" lvl="0" indent="0">
              <a:lnSpc>
                <a:spcPct val="115000"/>
              </a:lnSpc>
              <a:spcBef>
                <a:spcPts val="0"/>
              </a:spcBef>
              <a:buNone/>
            </a:pPr>
            <a:r>
              <a:rPr lang="ru-RU" sz="18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18. МБДОУ "Детский сад№253" Республика Татарстан,420061, г. Казань, ул. Николая Ершова, д. 78а +7(843)-272-00-43 </a:t>
            </a:r>
            <a:r>
              <a:rPr lang="ru-RU" sz="1800" u="sng" dirty="0" smtClean="0">
                <a:solidFill>
                  <a:srgbClr val="0000FF"/>
                </a:solidFill>
                <a:latin typeface="Times New Roman"/>
                <a:ea typeface="Times New Roman"/>
                <a:cs typeface="Times New Roman"/>
                <a:hlinkClick r:id="rId5"/>
              </a:rPr>
              <a:t>mbdou253@bk.ru</a:t>
            </a:r>
            <a:endParaRPr lang="ru-RU" sz="1800" u="sng" dirty="0" smtClean="0">
              <a:solidFill>
                <a:srgbClr val="0000FF"/>
              </a:solidFill>
              <a:latin typeface="Times New Roman"/>
              <a:ea typeface="Times New Roman"/>
              <a:cs typeface="Times New Roman"/>
            </a:endParaRPr>
          </a:p>
          <a:p>
            <a:pPr marL="0" lvl="0" indent="0">
              <a:lnSpc>
                <a:spcPct val="115000"/>
              </a:lnSpc>
              <a:spcBef>
                <a:spcPts val="0"/>
              </a:spcBef>
              <a:buNone/>
            </a:pPr>
            <a:endParaRPr lang="ru-RU" sz="18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marL="0" lvl="0" indent="0">
              <a:lnSpc>
                <a:spcPct val="115000"/>
              </a:lnSpc>
              <a:spcBef>
                <a:spcPts val="0"/>
              </a:spcBef>
              <a:buNone/>
            </a:pPr>
            <a:r>
              <a:rPr lang="ru-RU" sz="18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19. МБДОУ "Детский сад №76" 420075, </a:t>
            </a:r>
            <a:r>
              <a:rPr lang="ru-RU" sz="18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РТ,г.Казань</a:t>
            </a:r>
            <a:r>
              <a:rPr lang="ru-RU" sz="18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, ул.Халезова,д.30+7(843)-234-08-51 </a:t>
            </a:r>
            <a:r>
              <a:rPr lang="ru-RU" sz="1800" u="sng" dirty="0" smtClean="0">
                <a:solidFill>
                  <a:srgbClr val="0000FF"/>
                </a:solidFill>
                <a:latin typeface="Times New Roman"/>
                <a:ea typeface="Times New Roman"/>
                <a:cs typeface="Times New Roman"/>
                <a:hlinkClick r:id="rId6"/>
              </a:rPr>
              <a:t>rosinca-san76@yandex.ru</a:t>
            </a:r>
            <a:endParaRPr lang="ru-RU" sz="1800" u="sng" dirty="0" smtClean="0">
              <a:solidFill>
                <a:srgbClr val="0000FF"/>
              </a:solidFill>
              <a:latin typeface="Times New Roman"/>
              <a:ea typeface="Times New Roman"/>
              <a:cs typeface="Times New Roman"/>
            </a:endParaRPr>
          </a:p>
          <a:p>
            <a:pPr marL="0" lvl="0" indent="0">
              <a:lnSpc>
                <a:spcPct val="115000"/>
              </a:lnSpc>
              <a:spcBef>
                <a:spcPts val="0"/>
              </a:spcBef>
              <a:buNone/>
            </a:pPr>
            <a:endParaRPr lang="ru-RU" sz="18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marL="0" lvl="0" indent="0">
              <a:lnSpc>
                <a:spcPct val="115000"/>
              </a:lnSpc>
              <a:spcBef>
                <a:spcPts val="0"/>
              </a:spcBef>
              <a:buNone/>
            </a:pPr>
            <a:r>
              <a:rPr lang="ru-RU" sz="18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20. МАДОУ "Детский сад № 330" 420087, РТ, г. Казань, ул. </a:t>
            </a:r>
            <a:r>
              <a:rPr lang="ru-RU" sz="18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Карбышева</a:t>
            </a:r>
            <a:r>
              <a:rPr lang="ru-RU" sz="18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, д. 15а, </a:t>
            </a:r>
            <a:r>
              <a:rPr lang="ru-RU" sz="18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Р.Зорге</a:t>
            </a:r>
            <a:r>
              <a:rPr lang="ru-RU" sz="18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1Б+7(843)-298-77-61 </a:t>
            </a:r>
            <a:r>
              <a:rPr lang="ru-RU" sz="1800" u="sng" dirty="0" smtClean="0">
                <a:solidFill>
                  <a:srgbClr val="0000FF"/>
                </a:solidFill>
                <a:latin typeface="Times New Roman"/>
                <a:ea typeface="Times New Roman"/>
                <a:cs typeface="Times New Roman"/>
                <a:hlinkClick r:id="rId7"/>
              </a:rPr>
              <a:t>madou.330@tatar.ru</a:t>
            </a:r>
            <a:endParaRPr lang="ru-RU" sz="1800" u="sng" dirty="0" smtClean="0">
              <a:solidFill>
                <a:srgbClr val="0000FF"/>
              </a:solidFill>
              <a:latin typeface="Times New Roman"/>
              <a:ea typeface="Times New Roman"/>
              <a:cs typeface="Times New Roman"/>
            </a:endParaRPr>
          </a:p>
          <a:p>
            <a:pPr marL="0" lvl="0" indent="0">
              <a:lnSpc>
                <a:spcPct val="115000"/>
              </a:lnSpc>
              <a:spcBef>
                <a:spcPts val="0"/>
              </a:spcBef>
              <a:buNone/>
            </a:pPr>
            <a:endParaRPr lang="ru-RU" sz="18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marL="0" lvl="0" indent="0">
              <a:lnSpc>
                <a:spcPct val="115000"/>
              </a:lnSpc>
              <a:spcBef>
                <a:spcPts val="0"/>
              </a:spcBef>
              <a:buNone/>
            </a:pPr>
            <a:r>
              <a:rPr lang="ru-RU" sz="18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21.</a:t>
            </a:r>
            <a:r>
              <a:rPr lang="ru-RU" sz="18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 МАДОУ "Детский сад № 181 комбинированного вида" Советского района г. Казани 420025,Республика </a:t>
            </a:r>
            <a:r>
              <a:rPr lang="ru-RU" sz="1800" dirty="0" err="1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Татарстан,г.Казань,ул.Джаудата</a:t>
            </a:r>
            <a:r>
              <a:rPr lang="ru-RU" sz="18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 Файзи,д.13 +7(843)-276-46-39 </a:t>
            </a:r>
            <a:r>
              <a:rPr lang="ru-RU" sz="1800" u="sng" dirty="0">
                <a:solidFill>
                  <a:srgbClr val="0000FF"/>
                </a:solidFill>
                <a:latin typeface="Times New Roman"/>
                <a:ea typeface="Calibri"/>
                <a:cs typeface="Times New Roman"/>
                <a:hlinkClick r:id="rId8"/>
              </a:rPr>
              <a:t>ds181.madou@yandex.ru</a:t>
            </a:r>
            <a:endParaRPr lang="ru-RU" sz="1800" dirty="0">
              <a:solidFill>
                <a:prstClr val="black"/>
              </a:solidFill>
              <a:ea typeface="Calibri"/>
              <a:cs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6711806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500\Downloads\Рисунок1.pn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14671"/>
            <a:ext cx="9425147" cy="70726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6632"/>
            <a:ext cx="1492885" cy="1512168"/>
          </a:xfrm>
          <a:prstGeom prst="rect">
            <a:avLst/>
          </a:prstGeom>
          <a:noFill/>
        </p:spPr>
      </p:pic>
      <p:pic>
        <p:nvPicPr>
          <p:cNvPr id="6" name="Рисунок 5" descr="C:\Users\500\Desktop\логотип образование нац проект.pn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5460" y="116632"/>
            <a:ext cx="1761276" cy="151216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Прямоугольник 3"/>
          <p:cNvSpPr/>
          <p:nvPr/>
        </p:nvSpPr>
        <p:spPr>
          <a:xfrm>
            <a:off x="1557136" y="-19570"/>
            <a:ext cx="5638323" cy="33650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effectLst/>
                <a:latin typeface="Bookman Old Style" panose="02050604050505020204" pitchFamily="18" charset="0"/>
                <a:ea typeface="Calibri"/>
                <a:cs typeface="Tahoma"/>
              </a:rPr>
              <a:t>Федеральный	 проект 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  <a:effectLst/>
                <a:latin typeface="Bookman Old Style" panose="02050604050505020204" pitchFamily="18" charset="0"/>
                <a:ea typeface="Calibri"/>
                <a:cs typeface="Tahoma"/>
              </a:rPr>
              <a:t> «Современная школа»</a:t>
            </a:r>
            <a:endParaRPr lang="ru-RU" dirty="0">
              <a:latin typeface="Bookman Old Style" panose="02050604050505020204" pitchFamily="18" charset="0"/>
              <a:ea typeface="Calibri"/>
              <a:cs typeface="Times New Roman"/>
            </a:endParaRPr>
          </a:p>
          <a:p>
            <a:pPr algn="ctr"/>
            <a:r>
              <a:rPr lang="ru-RU" b="1" dirty="0" smtClean="0">
                <a:solidFill>
                  <a:srgbClr val="002060"/>
                </a:solidFill>
                <a:effectLst/>
                <a:latin typeface="Bookman Old Style" panose="02050604050505020204" pitchFamily="18" charset="0"/>
                <a:ea typeface="Calibri"/>
                <a:cs typeface="Tahoma"/>
              </a:rPr>
              <a:t> национального проекта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  <a:effectLst/>
                <a:latin typeface="Bookman Old Style" panose="02050604050505020204" pitchFamily="18" charset="0"/>
                <a:ea typeface="Calibri"/>
                <a:cs typeface="Tahoma"/>
              </a:rPr>
              <a:t> «Образование»</a:t>
            </a:r>
            <a:endParaRPr lang="ru-RU" dirty="0">
              <a:latin typeface="Bookman Old Style" panose="02050604050505020204" pitchFamily="18" charset="0"/>
              <a:ea typeface="Calibri"/>
              <a:cs typeface="Times New Roman"/>
            </a:endParaRPr>
          </a:p>
          <a:p>
            <a:pPr algn="ctr"/>
            <a:r>
              <a:rPr lang="ru-RU" b="1" dirty="0" smtClean="0">
                <a:solidFill>
                  <a:srgbClr val="2F5496"/>
                </a:solidFill>
                <a:effectLst/>
                <a:latin typeface="Bookman Old Style" panose="02050604050505020204" pitchFamily="18" charset="0"/>
                <a:ea typeface="Calibri"/>
                <a:cs typeface="Tahoma"/>
              </a:rPr>
              <a:t>Министерство образования и науки РТ</a:t>
            </a:r>
            <a:endParaRPr lang="ru-RU" dirty="0">
              <a:latin typeface="Bookman Old Style" panose="02050604050505020204" pitchFamily="18" charset="0"/>
              <a:ea typeface="Calibri"/>
              <a:cs typeface="Times New Roman"/>
            </a:endParaRPr>
          </a:p>
          <a:p>
            <a:pPr algn="ctr">
              <a:spcAft>
                <a:spcPts val="800"/>
              </a:spcAft>
            </a:pPr>
            <a:r>
              <a:rPr lang="ru-RU" sz="2800" b="1" u="sng" dirty="0" smtClean="0">
                <a:solidFill>
                  <a:srgbClr val="FF0000"/>
                </a:solidFill>
                <a:effectLst/>
                <a:latin typeface="Bookman Old Style" panose="02050604050505020204" pitchFamily="18" charset="0"/>
                <a:ea typeface="Calibri"/>
                <a:cs typeface="Tahoma"/>
              </a:rPr>
              <a:t>Консультационный центр «Академия </a:t>
            </a:r>
            <a:r>
              <a:rPr lang="ru-RU" sz="2800" b="1" u="sng" dirty="0" err="1" smtClean="0">
                <a:solidFill>
                  <a:srgbClr val="FF0000"/>
                </a:solidFill>
                <a:effectLst/>
                <a:latin typeface="Bookman Old Style" panose="02050604050505020204" pitchFamily="18" charset="0"/>
                <a:ea typeface="Calibri"/>
                <a:cs typeface="Tahoma"/>
              </a:rPr>
              <a:t>родительства</a:t>
            </a:r>
            <a:r>
              <a:rPr lang="ru-RU" sz="2800" b="1" u="sng" dirty="0" smtClean="0">
                <a:solidFill>
                  <a:srgbClr val="FF0000"/>
                </a:solidFill>
                <a:effectLst/>
                <a:latin typeface="Bookman Old Style" panose="02050604050505020204" pitchFamily="18" charset="0"/>
                <a:ea typeface="Calibri"/>
                <a:cs typeface="Tahoma"/>
              </a:rPr>
              <a:t>»</a:t>
            </a:r>
            <a:endParaRPr lang="ru-RU" sz="2800" dirty="0">
              <a:latin typeface="Bookman Old Style" panose="02050604050505020204" pitchFamily="18" charset="0"/>
              <a:ea typeface="Calibri"/>
              <a:cs typeface="Times New Roman"/>
            </a:endParaRPr>
          </a:p>
          <a:p>
            <a:pPr algn="ctr"/>
            <a:r>
              <a:rPr lang="ru-RU" b="1" dirty="0" smtClean="0">
                <a:solidFill>
                  <a:srgbClr val="002060"/>
                </a:solidFill>
                <a:effectLst/>
                <a:latin typeface="Bookman Old Style" panose="02050604050505020204" pitchFamily="18" charset="0"/>
                <a:ea typeface="Calibri"/>
                <a:cs typeface="Tahoma"/>
              </a:rPr>
              <a:t>МБДОУ «Детский сад №113»</a:t>
            </a:r>
            <a:r>
              <a:rPr lang="ru-RU" dirty="0">
                <a:latin typeface="Bookman Old Style" panose="02050604050505020204" pitchFamily="18" charset="0"/>
                <a:ea typeface="Calibri"/>
                <a:cs typeface="Times New Roman"/>
              </a:rPr>
              <a:t> </a:t>
            </a:r>
            <a:r>
              <a:rPr lang="ru-RU" b="1" dirty="0" smtClean="0">
                <a:solidFill>
                  <a:srgbClr val="002060"/>
                </a:solidFill>
                <a:effectLst/>
                <a:latin typeface="Bookman Old Style" panose="02050604050505020204" pitchFamily="18" charset="0"/>
                <a:ea typeface="Calibri"/>
                <a:cs typeface="Tahoma"/>
              </a:rPr>
              <a:t>Советского района г. Казани</a:t>
            </a:r>
          </a:p>
          <a:p>
            <a:pPr algn="ctr"/>
            <a:r>
              <a:rPr lang="ru-RU" b="1" dirty="0" err="1" smtClean="0">
                <a:solidFill>
                  <a:srgbClr val="002060"/>
                </a:solidFill>
                <a:latin typeface="Bookman Old Style" panose="02050604050505020204" pitchFamily="18" charset="0"/>
                <a:cs typeface="Tahoma"/>
              </a:rPr>
              <a:t>Ул.Академика</a:t>
            </a:r>
            <a:r>
              <a:rPr lang="ru-RU" b="1" dirty="0" smtClean="0">
                <a:solidFill>
                  <a:srgbClr val="002060"/>
                </a:solidFill>
                <a:latin typeface="Bookman Old Style" panose="02050604050505020204" pitchFamily="18" charset="0"/>
                <a:cs typeface="Tahoma"/>
              </a:rPr>
              <a:t> Глушко 20Б</a:t>
            </a:r>
            <a:endParaRPr lang="ru-RU" dirty="0">
              <a:latin typeface="Bookman Old Style" panose="020506040505050202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51520" y="3429000"/>
            <a:ext cx="9036497" cy="3019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2400" b="1" dirty="0" smtClean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Наш Сайт: АКАДЕМИЯРОДИТЕЛЬСТВА.РФ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sz="2400" b="1" dirty="0" smtClean="0">
                <a:solidFill>
                  <a:schemeClr val="accent4">
                    <a:lumMod val="75000"/>
                  </a:schemeClr>
                </a:solidFill>
                <a:latin typeface="Times New Roman"/>
                <a:ea typeface="Calibri"/>
              </a:rPr>
              <a:t>YouTube</a:t>
            </a:r>
            <a:r>
              <a:rPr lang="ru-RU" sz="2400" b="1" dirty="0" smtClean="0">
                <a:solidFill>
                  <a:schemeClr val="accent4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:</a:t>
            </a:r>
            <a:r>
              <a:rPr lang="ru-RU" sz="2400" b="1" dirty="0" smtClean="0">
                <a:solidFill>
                  <a:schemeClr val="accent4">
                    <a:lumMod val="75000"/>
                  </a:schemeClr>
                </a:solidFill>
                <a:latin typeface="Times New Roman"/>
                <a:ea typeface="Calibri"/>
                <a:cs typeface="Times New Roman"/>
              </a:rPr>
              <a:t>Академия </a:t>
            </a:r>
            <a:r>
              <a:rPr lang="ru-RU" sz="2400" b="1" dirty="0" err="1">
                <a:solidFill>
                  <a:schemeClr val="accent4">
                    <a:lumMod val="75000"/>
                  </a:schemeClr>
                </a:solidFill>
                <a:latin typeface="Times New Roman"/>
                <a:ea typeface="Calibri"/>
                <a:cs typeface="Times New Roman"/>
              </a:rPr>
              <a:t>Родительства</a:t>
            </a:r>
            <a:r>
              <a:rPr lang="ru-RU" sz="2400" b="1" dirty="0">
                <a:solidFill>
                  <a:schemeClr val="accent4">
                    <a:lumMod val="75000"/>
                  </a:schemeClr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ru-RU" sz="2400" b="1" dirty="0" err="1">
                <a:solidFill>
                  <a:schemeClr val="accent4">
                    <a:lumMod val="75000"/>
                  </a:schemeClr>
                </a:solidFill>
                <a:latin typeface="Times New Roman"/>
                <a:ea typeface="Calibri"/>
                <a:cs typeface="Times New Roman"/>
              </a:rPr>
              <a:t>г.Казани</a:t>
            </a:r>
            <a:r>
              <a:rPr lang="ru-RU" sz="2400" b="1" dirty="0" smtClean="0">
                <a:solidFill>
                  <a:schemeClr val="accent4">
                    <a:lumMod val="75000"/>
                  </a:schemeClr>
                </a:solidFill>
                <a:latin typeface="Times New Roman"/>
                <a:ea typeface="Calibri"/>
                <a:cs typeface="Times New Roman"/>
              </a:rPr>
              <a:t>.</a:t>
            </a:r>
            <a:endParaRPr lang="ru-RU" sz="2400" b="1" dirty="0" smtClean="0">
              <a:solidFill>
                <a:schemeClr val="accent4">
                  <a:lumMod val="75000"/>
                </a:schemeClr>
              </a:solidFill>
              <a:effectLst/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algn="r">
              <a:lnSpc>
                <a:spcPct val="107000"/>
              </a:lnSpc>
              <a:spcAft>
                <a:spcPts val="0"/>
              </a:spcAft>
            </a:pPr>
            <a:r>
              <a:rPr lang="ru-RU" sz="2400" b="1" dirty="0" smtClean="0">
                <a:solidFill>
                  <a:srgbClr val="FF0000"/>
                </a:solidFill>
                <a:effectLst/>
                <a:latin typeface="Cambria"/>
                <a:ea typeface="Calibri"/>
                <a:cs typeface="Tahoma"/>
              </a:rPr>
              <a:t>ТЕЛЕФОН для записи:  </a:t>
            </a:r>
          </a:p>
          <a:p>
            <a:pPr algn="r">
              <a:lnSpc>
                <a:spcPct val="107000"/>
              </a:lnSpc>
              <a:spcAft>
                <a:spcPts val="0"/>
              </a:spcAft>
            </a:pPr>
            <a:r>
              <a:rPr lang="ru-RU" sz="4400" b="1" dirty="0" smtClean="0">
                <a:solidFill>
                  <a:srgbClr val="FF0000"/>
                </a:solidFill>
                <a:effectLst/>
                <a:latin typeface="Cambria"/>
                <a:ea typeface="Calibri"/>
                <a:cs typeface="Tahoma"/>
              </a:rPr>
              <a:t> </a:t>
            </a:r>
            <a:r>
              <a:rPr lang="ru-RU" sz="3600" b="1" i="1" u="sng" dirty="0" smtClean="0">
                <a:solidFill>
                  <a:srgbClr val="7030A0"/>
                </a:solidFill>
                <a:effectLst/>
                <a:latin typeface="Cambria"/>
                <a:ea typeface="Calibri"/>
                <a:cs typeface="Tahoma"/>
              </a:rPr>
              <a:t>8 9047-14-15-16</a:t>
            </a:r>
          </a:p>
          <a:p>
            <a:pPr algn="r">
              <a:lnSpc>
                <a:spcPct val="107000"/>
              </a:lnSpc>
              <a:spcAft>
                <a:spcPts val="0"/>
              </a:spcAft>
            </a:pPr>
            <a:r>
              <a:rPr lang="ru-RU" sz="3600" b="1" i="1" u="sng" dirty="0" smtClean="0">
                <a:solidFill>
                  <a:srgbClr val="7030A0"/>
                </a:solidFill>
                <a:latin typeface="Cambria"/>
                <a:ea typeface="Calibri"/>
                <a:cs typeface="Tahoma"/>
              </a:rPr>
              <a:t>8(843)237-64-68</a:t>
            </a:r>
            <a:r>
              <a:rPr lang="ru-RU" sz="6000" b="1" u="sng" dirty="0" smtClean="0">
                <a:solidFill>
                  <a:srgbClr val="002060"/>
                </a:solidFill>
                <a:effectLst/>
                <a:latin typeface="Cambria"/>
                <a:ea typeface="Calibri"/>
                <a:cs typeface="Tahoma"/>
              </a:rPr>
              <a:t>    </a:t>
            </a:r>
            <a:endParaRPr lang="ru-RU" sz="6000" dirty="0">
              <a:ea typeface="Calibri"/>
              <a:cs typeface="Times New Roman"/>
            </a:endParaRPr>
          </a:p>
        </p:txBody>
      </p:sp>
      <p:pic>
        <p:nvPicPr>
          <p:cNvPr id="5122" name="Picture 2" descr="C:\Users\500\Desktop\qrcodeакадемияродительства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5954" y="4509120"/>
            <a:ext cx="2014978" cy="2025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7005097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500\Downloads\Рисунок1.pn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518486" cy="7142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6632"/>
            <a:ext cx="1492885" cy="1512168"/>
          </a:xfrm>
          <a:prstGeom prst="rect">
            <a:avLst/>
          </a:prstGeom>
          <a:noFill/>
        </p:spPr>
      </p:pic>
      <p:pic>
        <p:nvPicPr>
          <p:cNvPr id="6" name="Рисунок 5" descr="C:\Users\500\Desktop\логотип образование нац проект.pn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5460" y="116632"/>
            <a:ext cx="1761276" cy="151216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Прямоугольник 3"/>
          <p:cNvSpPr/>
          <p:nvPr/>
        </p:nvSpPr>
        <p:spPr>
          <a:xfrm>
            <a:off x="1259632" y="1916832"/>
            <a:ext cx="619268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Благодарим за внимание!</a:t>
            </a:r>
            <a:endParaRPr lang="ru-RU" sz="36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67293" y="2966087"/>
            <a:ext cx="9036497" cy="33079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400" b="1" dirty="0" smtClean="0">
                <a:solidFill>
                  <a:srgbClr val="8064A2">
                    <a:lumMod val="75000"/>
                  </a:srgb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Наш Сайт: АКАДЕМИЯРОДИТЕЛЬСТВА.РФ</a:t>
            </a:r>
          </a:p>
          <a:p>
            <a:pPr algn="just">
              <a:lnSpc>
                <a:spcPct val="150000"/>
              </a:lnSpc>
            </a:pPr>
            <a:r>
              <a:rPr lang="en-US" sz="2400" b="1" dirty="0" smtClean="0">
                <a:solidFill>
                  <a:srgbClr val="8064A2">
                    <a:lumMod val="75000"/>
                  </a:srgbClr>
                </a:solidFill>
                <a:latin typeface="Times New Roman"/>
                <a:ea typeface="Calibri"/>
              </a:rPr>
              <a:t>YouTube</a:t>
            </a:r>
            <a:r>
              <a:rPr lang="ru-RU" sz="2400" b="1" dirty="0" smtClean="0">
                <a:solidFill>
                  <a:srgbClr val="8064A2">
                    <a:lumMod val="75000"/>
                  </a:srgb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:</a:t>
            </a:r>
            <a:r>
              <a:rPr lang="ru-RU" sz="2400" b="1" dirty="0" smtClean="0">
                <a:solidFill>
                  <a:srgbClr val="8064A2">
                    <a:lumMod val="75000"/>
                  </a:srgbClr>
                </a:solidFill>
                <a:latin typeface="Times New Roman"/>
                <a:ea typeface="Calibri"/>
                <a:cs typeface="Times New Roman"/>
              </a:rPr>
              <a:t>Академия </a:t>
            </a:r>
            <a:r>
              <a:rPr lang="ru-RU" sz="2400" b="1" dirty="0" err="1">
                <a:solidFill>
                  <a:srgbClr val="8064A2">
                    <a:lumMod val="75000"/>
                  </a:srgbClr>
                </a:solidFill>
                <a:latin typeface="Times New Roman"/>
                <a:ea typeface="Calibri"/>
                <a:cs typeface="Times New Roman"/>
              </a:rPr>
              <a:t>Родительства</a:t>
            </a:r>
            <a:r>
              <a:rPr lang="ru-RU" sz="2400" b="1" dirty="0">
                <a:solidFill>
                  <a:srgbClr val="8064A2">
                    <a:lumMod val="75000"/>
                  </a:srgbClr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ru-RU" sz="2400" b="1" dirty="0" err="1">
                <a:solidFill>
                  <a:srgbClr val="8064A2">
                    <a:lumMod val="75000"/>
                  </a:srgbClr>
                </a:solidFill>
                <a:latin typeface="Times New Roman"/>
                <a:ea typeface="Calibri"/>
                <a:cs typeface="Times New Roman"/>
              </a:rPr>
              <a:t>г.Казани</a:t>
            </a:r>
            <a:r>
              <a:rPr lang="ru-RU" sz="2400" b="1" dirty="0" smtClean="0">
                <a:solidFill>
                  <a:srgbClr val="8064A2">
                    <a:lumMod val="75000"/>
                  </a:srgbClr>
                </a:solidFill>
                <a:latin typeface="Times New Roman"/>
                <a:ea typeface="Calibri"/>
                <a:cs typeface="Times New Roman"/>
              </a:rPr>
              <a:t>.</a:t>
            </a:r>
            <a:endParaRPr lang="ru-RU" sz="2400" b="1" dirty="0" smtClean="0">
              <a:solidFill>
                <a:srgbClr val="8064A2">
                  <a:lumMod val="75000"/>
                </a:srgbClr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algn="r">
              <a:lnSpc>
                <a:spcPct val="107000"/>
              </a:lnSpc>
            </a:pPr>
            <a:r>
              <a:rPr lang="ru-RU" sz="2400" b="1" dirty="0" smtClean="0">
                <a:solidFill>
                  <a:srgbClr val="FF0000"/>
                </a:solidFill>
                <a:latin typeface="Cambria"/>
                <a:ea typeface="Calibri"/>
                <a:cs typeface="Tahoma"/>
              </a:rPr>
              <a:t>ТЕЛЕФОН для записи:  </a:t>
            </a:r>
          </a:p>
          <a:p>
            <a:pPr algn="r">
              <a:lnSpc>
                <a:spcPct val="107000"/>
              </a:lnSpc>
            </a:pPr>
            <a:r>
              <a:rPr lang="ru-RU" sz="4400" b="1" dirty="0" smtClean="0">
                <a:solidFill>
                  <a:srgbClr val="FF0000"/>
                </a:solidFill>
                <a:latin typeface="Cambria"/>
                <a:ea typeface="Calibri"/>
                <a:cs typeface="Tahoma"/>
              </a:rPr>
              <a:t> </a:t>
            </a:r>
            <a:r>
              <a:rPr lang="ru-RU" sz="3200" b="1" i="1" u="sng" dirty="0" smtClean="0">
                <a:solidFill>
                  <a:srgbClr val="7030A0"/>
                </a:solidFill>
                <a:latin typeface="Cambria"/>
                <a:ea typeface="Calibri"/>
                <a:cs typeface="Tahoma"/>
              </a:rPr>
              <a:t>8 9047-14-15-16</a:t>
            </a:r>
          </a:p>
          <a:p>
            <a:pPr algn="r">
              <a:lnSpc>
                <a:spcPct val="107000"/>
              </a:lnSpc>
            </a:pPr>
            <a:r>
              <a:rPr lang="ru-RU" sz="3200" b="1" i="1" u="sng" dirty="0" smtClean="0">
                <a:solidFill>
                  <a:srgbClr val="7030A0"/>
                </a:solidFill>
                <a:latin typeface="Cambria"/>
                <a:ea typeface="Calibri"/>
                <a:cs typeface="Tahoma"/>
              </a:rPr>
              <a:t>8(843)237-64-68</a:t>
            </a:r>
            <a:r>
              <a:rPr lang="ru-RU" sz="6000" b="1" u="sng" dirty="0" smtClean="0">
                <a:solidFill>
                  <a:srgbClr val="002060"/>
                </a:solidFill>
                <a:latin typeface="Cambria"/>
                <a:ea typeface="Calibri"/>
                <a:cs typeface="Tahoma"/>
              </a:rPr>
              <a:t>    </a:t>
            </a:r>
            <a:endParaRPr lang="ru-RU" sz="6000" dirty="0">
              <a:solidFill>
                <a:prstClr val="black"/>
              </a:solidFill>
              <a:ea typeface="Calibri"/>
              <a:cs typeface="Times New Roman"/>
            </a:endParaRPr>
          </a:p>
        </p:txBody>
      </p:sp>
      <p:pic>
        <p:nvPicPr>
          <p:cNvPr id="6146" name="Picture 2" descr="C:\Users\500\Desktop\qrcodeакадемияродительства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5954" y="4620066"/>
            <a:ext cx="1819275" cy="182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366025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12713"/>
            <a:ext cx="9144000" cy="68580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На базе МБДОУ №113 создан консультационный центр «Академия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родительства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 по организации процесса оказания психолого-педагогической, методической и консультативной помощи родителям(законным представителям) детей, а также гражданам ,желающим принять на воспитание в свои семьи детей, оставшимся без попечения родителей.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49234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500\Downloads\Рисунок1.png"/>
          <p:cNvPicPr>
            <a:picLocks noGrp="1"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0574" y="-133480"/>
            <a:ext cx="9425147" cy="70726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 descr="C:\Users\500\Desktop\логотип образование нац проект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264" y="14584"/>
            <a:ext cx="1944216" cy="1088064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043608" cy="864096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2339752" y="470104"/>
            <a:ext cx="38884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Нормативные документы</a:t>
            </a:r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67544" y="972476"/>
            <a:ext cx="7929265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-Гражданский кодекс Российской Федерации</a:t>
            </a:r>
          </a:p>
          <a:p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-Семейный кодекс Российской Федерации;</a:t>
            </a:r>
          </a:p>
          <a:p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-Федеральный закон Российской Федерации « Об образовании в Российской Федерации» от 29 декабря 2012 г.№273-ФЗ;</a:t>
            </a:r>
          </a:p>
          <a:p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-Федеральный закон « Об основных гарантиях прав ребенка в Российской Федерации» от 24 июля 1998 г. №124-ФЗ;</a:t>
            </a:r>
          </a:p>
          <a:p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-Федеральный закон «О персональных данных» от 27 июля 2006 г. №152-ФЗ</a:t>
            </a:r>
          </a:p>
          <a:p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-Закон Российской Федерации « О защите прав потребителей» от  7 февраля 1992 г. №2300-</a:t>
            </a:r>
            <a:r>
              <a:rPr lang="en-US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-Подзаконные нормативные правовые акты, принятые на основании указанных выше федеральных законов;</a:t>
            </a:r>
          </a:p>
          <a:p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-СанПиН 2.2.4.3359-16 « Санитарно-эпидемиологические требования к физическим факторам на рабочих местах», утвержденные постановлением Главного государственного санитарного врача Российской Федерации от 21 июня 2016 г. №81;</a:t>
            </a:r>
          </a:p>
          <a:p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-Государственные и муниципальные программы, методические рекомендации государственных и муниципальных органов власти.</a:t>
            </a:r>
            <a:endParaRPr lang="ru-RU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49841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500\Downloads\Рисунок1.png"/>
          <p:cNvPicPr>
            <a:picLocks noGrp="1"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425147" cy="70726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 descr="C:\Users\500\Desktop\логотип образование нац проект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264" y="14584"/>
            <a:ext cx="1944216" cy="1088064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043608" cy="864096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1187624" y="464578"/>
            <a:ext cx="6556181" cy="49552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/>
              <a:t> </a:t>
            </a:r>
            <a:r>
              <a:rPr lang="ru-RU" sz="2000" dirty="0" smtClean="0"/>
              <a:t>                                          </a:t>
            </a:r>
          </a:p>
          <a:p>
            <a:endParaRPr lang="ru-RU" sz="2000" dirty="0"/>
          </a:p>
          <a:p>
            <a:endParaRPr lang="ru-RU" sz="2000" dirty="0" smtClean="0"/>
          </a:p>
          <a:p>
            <a:endParaRPr lang="ru-RU" sz="2000" dirty="0"/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Цель проекта:</a:t>
            </a:r>
          </a:p>
          <a:p>
            <a:endParaRPr lang="ru-RU" sz="2800" b="1" u="sng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обеспечение единства и преемственности семейного и дошкольного воспитания через создание условий для повышения компетентности родителей обучающихся в вопросах образования и воспитания.</a:t>
            </a:r>
          </a:p>
          <a:p>
            <a:endParaRPr lang="ru-RU" sz="2000" u="sng" dirty="0"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1979712" y="893748"/>
            <a:ext cx="4572000" cy="592726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>
              <a:lnSpc>
                <a:spcPct val="107000"/>
              </a:lnSpc>
              <a:spcAft>
                <a:spcPts val="800"/>
              </a:spcAft>
            </a:pPr>
            <a:r>
              <a:rPr lang="ru-RU" b="1" dirty="0" smtClean="0">
                <a:solidFill>
                  <a:srgbClr val="002060"/>
                </a:solidFill>
                <a:latin typeface="Cambria"/>
                <a:ea typeface="Calibri"/>
                <a:cs typeface="Tahoma"/>
              </a:rPr>
              <a:t> </a:t>
            </a:r>
            <a:r>
              <a:rPr lang="ru-RU" sz="3200" b="1" u="sng" dirty="0" smtClean="0">
                <a:solidFill>
                  <a:srgbClr val="002060"/>
                </a:solidFill>
                <a:latin typeface="Cambria"/>
                <a:ea typeface="Calibri"/>
                <a:cs typeface="Tahoma"/>
              </a:rPr>
              <a:t> </a:t>
            </a:r>
            <a:r>
              <a:rPr lang="ru-RU" sz="3200" b="1" dirty="0" smtClean="0">
                <a:solidFill>
                  <a:srgbClr val="002060"/>
                </a:solidFill>
                <a:latin typeface="Cambria"/>
                <a:ea typeface="Calibri"/>
                <a:cs typeface="Tahoma"/>
              </a:rPr>
              <a:t> </a:t>
            </a:r>
            <a:endParaRPr lang="ru-RU" sz="32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37346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500\Downloads\Рисунок1.png"/>
          <p:cNvPicPr>
            <a:picLocks noGrp="1"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0574" y="-118632"/>
            <a:ext cx="9425147" cy="70726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 descr="C:\Users\500\Desktop\логотип образование нац проект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264" y="14584"/>
            <a:ext cx="1944216" cy="1088064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043608" cy="864096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251520" y="4099138"/>
            <a:ext cx="8568951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5.Поддержка всестороннего развития личности детей, не посещающих ДОУ</a:t>
            </a:r>
          </a:p>
          <a:p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Установление эмоционально комфортной обстановки в воспитании ребенка в условиях семьи и взаимодействия единых задач воспитания семьи и ДОУ.</a:t>
            </a:r>
          </a:p>
          <a:p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6.Повышение качества дошкольного образования.</a:t>
            </a:r>
          </a:p>
          <a:p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7. Обеспечение равных стартовых возможностей при поступлении в школу.</a:t>
            </a:r>
          </a:p>
          <a:p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8. Оказание дифференцированной методической, психолого-педагогической и диагностической помощи.</a:t>
            </a:r>
            <a:endParaRPr lang="ru-RU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51520" y="405819"/>
            <a:ext cx="8640960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Задачи:</a:t>
            </a:r>
          </a:p>
          <a:p>
            <a:pPr algn="ctr"/>
            <a:endParaRPr lang="ru-RU" b="1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1.Оказание услуг родителям, законным представителям детей и другим категориям получателей услуг психолого-педагогической, методической и консультативной помощи.</a:t>
            </a:r>
          </a:p>
          <a:p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2. Оказание консультативной помощи родителям ( законным представителям) и детям, не посещающим дошкольное образовательное учреждение, для обеспечения равных стартовых возможностей при поступлении в общеобразовательные учреждения.</a:t>
            </a:r>
          </a:p>
          <a:p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3.Оказание индивидуальной консультативной помощи родителям (законным представителям) по различным вопросам воспитания, обучения и развития детей раннего дошкольного возраста.</a:t>
            </a:r>
          </a:p>
          <a:p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4.Поиск путей в совершенствовании процесса взаимодействия консультационного центра и семьи по вопросам социального развития дошкольников,</a:t>
            </a:r>
          </a:p>
        </p:txBody>
      </p:sp>
    </p:spTree>
    <p:extLst>
      <p:ext uri="{BB962C8B-B14F-4D97-AF65-F5344CB8AC3E}">
        <p14:creationId xmlns:p14="http://schemas.microsoft.com/office/powerpoint/2010/main" val="33538817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500\Downloads\Рисунок1.png"/>
          <p:cNvPicPr>
            <a:picLocks noGrp="1"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0574" y="-118632"/>
            <a:ext cx="9425147" cy="70726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 descr="C:\Users\500\Desktop\логотип образование нац проект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264" y="14584"/>
            <a:ext cx="1944216" cy="1088064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043608" cy="864096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2627784" y="189284"/>
            <a:ext cx="355340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Формы и виды получения услуг</a:t>
            </a:r>
            <a:endParaRPr lang="ru-RU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675" y="1268760"/>
            <a:ext cx="8950325" cy="3505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674194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500\Downloads\Рисунок1.png"/>
          <p:cNvPicPr>
            <a:picLocks noGrp="1"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4209" y="-214671"/>
            <a:ext cx="9425147" cy="70726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 descr="C:\Users\500\Desktop\логотип образование нац проект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264" y="14584"/>
            <a:ext cx="1944216" cy="1088064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043608" cy="864096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1979712" y="170438"/>
            <a:ext cx="473065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prstClr val="black"/>
                </a:solidFill>
              </a:rPr>
              <a:t>Режим работы специалистов</a:t>
            </a:r>
            <a:endParaRPr lang="ru-RU" sz="2800" b="1" dirty="0">
              <a:solidFill>
                <a:prstClr val="black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21806" y="1367282"/>
            <a:ext cx="7956374" cy="27415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3200" b="1" dirty="0">
              <a:solidFill>
                <a:prstClr val="black"/>
              </a:solidFill>
            </a:endParaRPr>
          </a:p>
          <a:p>
            <a:pPr>
              <a:lnSpc>
                <a:spcPct val="150000"/>
              </a:lnSpc>
            </a:pP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Консультационный центр имеет систему предварительной записи для получения услуги, а также получатель имеет возможность оставить отзыв о качестве оказанной услуги с использованием информационной системы.</a:t>
            </a:r>
            <a:endParaRPr lang="ru-RU" sz="3200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39637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539552" y="692696"/>
            <a:ext cx="806489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dirty="0" smtClean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   </a:t>
            </a:r>
            <a:endParaRPr lang="ru-RU" sz="2400" dirty="0">
              <a:solidFill>
                <a:prstClr val="black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83568" y="476672"/>
            <a:ext cx="7488832" cy="5837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2390" marR="72390" lvl="0" algn="just">
              <a:lnSpc>
                <a:spcPct val="115000"/>
              </a:lnSpc>
            </a:pPr>
            <a:endParaRPr lang="ru-RU" dirty="0" smtClean="0">
              <a:solidFill>
                <a:srgbClr val="000000"/>
              </a:solidFill>
              <a:latin typeface="Times New Roman"/>
              <a:ea typeface="Times New Roman"/>
              <a:cs typeface="Times New Roman"/>
            </a:endParaRPr>
          </a:p>
          <a:p>
            <a:pPr marL="72390" marR="72390" lvl="0" algn="just">
              <a:lnSpc>
                <a:spcPct val="115000"/>
              </a:lnSpc>
            </a:pPr>
            <a:endParaRPr lang="ru-RU" dirty="0">
              <a:solidFill>
                <a:srgbClr val="000000"/>
              </a:solidFill>
              <a:latin typeface="Times New Roman"/>
              <a:ea typeface="Times New Roman"/>
              <a:cs typeface="Times New Roman"/>
            </a:endParaRPr>
          </a:p>
          <a:p>
            <a:pPr marL="72390" marR="72390" lvl="0" algn="ctr">
              <a:lnSpc>
                <a:spcPct val="115000"/>
              </a:lnSpc>
            </a:pPr>
            <a:r>
              <a:rPr lang="ru-RU" sz="2800" b="1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Формы работы:</a:t>
            </a:r>
          </a:p>
          <a:p>
            <a:pPr marL="358140" marR="72390" lvl="0" indent="-285750" algn="just">
              <a:lnSpc>
                <a:spcPct val="115000"/>
              </a:lnSpc>
              <a:buFontTx/>
              <a:buChar char="-"/>
            </a:pPr>
            <a:r>
              <a:rPr lang="ru-RU" sz="240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Офлайн - консультации,</a:t>
            </a:r>
          </a:p>
          <a:p>
            <a:pPr marL="358140" marR="72390" lvl="0" indent="-285750" algn="just">
              <a:lnSpc>
                <a:spcPct val="115000"/>
              </a:lnSpc>
              <a:buFontTx/>
              <a:buChar char="-"/>
            </a:pPr>
            <a:r>
              <a:rPr lang="ru-RU" sz="240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Онлайн - консультации</a:t>
            </a:r>
          </a:p>
          <a:p>
            <a:pPr marL="358140" marR="72390" lvl="0" indent="-285750" algn="just">
              <a:lnSpc>
                <a:spcPct val="115000"/>
              </a:lnSpc>
              <a:buFontTx/>
              <a:buChar char="-"/>
            </a:pPr>
            <a:r>
              <a:rPr lang="ru-RU" sz="240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консультации 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по телефону, </a:t>
            </a:r>
          </a:p>
          <a:p>
            <a:pPr marL="358140" marR="72390" lvl="0" indent="-285750" algn="just">
              <a:lnSpc>
                <a:spcPct val="115000"/>
              </a:lnSpc>
              <a:buFontTx/>
              <a:buChar char="-"/>
            </a:pPr>
            <a:r>
              <a:rPr lang="ru-RU" sz="240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видео- консультации, </a:t>
            </a:r>
            <a:endParaRPr lang="ru-RU" sz="2400" dirty="0">
              <a:solidFill>
                <a:srgbClr val="000000"/>
              </a:solidFill>
              <a:latin typeface="Times New Roman"/>
              <a:ea typeface="Times New Roman"/>
              <a:cs typeface="Times New Roman"/>
            </a:endParaRPr>
          </a:p>
          <a:p>
            <a:pPr marL="358140" marR="72390" lvl="0" indent="-285750" algn="just">
              <a:lnSpc>
                <a:spcPct val="115000"/>
              </a:lnSpc>
              <a:buFontTx/>
              <a:buChar char="-"/>
            </a:pP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анкетирование родителей по разным вопросам,</a:t>
            </a:r>
          </a:p>
          <a:p>
            <a:pPr marL="358140" marR="72390" lvl="0" indent="-285750" algn="just">
              <a:lnSpc>
                <a:spcPct val="115000"/>
              </a:lnSpc>
              <a:buFontTx/>
              <a:buChar char="-"/>
            </a:pP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домашнее задание и обратная связь в режиме телефонной связи, </a:t>
            </a:r>
            <a:endParaRPr lang="ru-RU" sz="2400" dirty="0" smtClean="0">
              <a:solidFill>
                <a:srgbClr val="000000"/>
              </a:solidFill>
              <a:latin typeface="Times New Roman"/>
              <a:ea typeface="Times New Roman"/>
              <a:cs typeface="Times New Roman"/>
            </a:endParaRPr>
          </a:p>
          <a:p>
            <a:pPr marL="342900" lvl="0" indent="-342900">
              <a:lnSpc>
                <a:spcPct val="107000"/>
              </a:lnSpc>
              <a:buFontTx/>
              <a:buChar char="-"/>
            </a:pPr>
            <a:r>
              <a:rPr lang="ru-RU" sz="24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Наш </a:t>
            </a:r>
            <a:r>
              <a:rPr lang="ru-RU" sz="24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Сайт: </a:t>
            </a:r>
            <a:r>
              <a:rPr lang="ru-RU" sz="2400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АКАДЕМИЯРОДИТЕЛЬСТВА.РФ</a:t>
            </a:r>
          </a:p>
          <a:p>
            <a:pPr marL="342900" lvl="0" indent="-342900">
              <a:lnSpc>
                <a:spcPct val="107000"/>
              </a:lnSpc>
              <a:buFontTx/>
              <a:buChar char="-"/>
            </a:pPr>
            <a:r>
              <a:rPr lang="en-US" sz="2400" dirty="0" smtClean="0">
                <a:latin typeface="Times New Roman"/>
                <a:ea typeface="Calibri"/>
              </a:rPr>
              <a:t>YouTube</a:t>
            </a:r>
            <a:r>
              <a:rPr lang="ru-RU" sz="2400" dirty="0">
                <a:solidFill>
                  <a:srgbClr val="C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:</a:t>
            </a:r>
            <a:r>
              <a:rPr lang="ru-RU" sz="2400" dirty="0">
                <a:solidFill>
                  <a:srgbClr val="C00000"/>
                </a:solidFill>
                <a:latin typeface="Times New Roman"/>
                <a:ea typeface="Calibri"/>
                <a:cs typeface="Times New Roman"/>
              </a:rPr>
              <a:t>Академия </a:t>
            </a:r>
            <a:r>
              <a:rPr lang="ru-RU" sz="2400" dirty="0" err="1">
                <a:solidFill>
                  <a:srgbClr val="C00000"/>
                </a:solidFill>
                <a:latin typeface="Times New Roman"/>
                <a:ea typeface="Calibri"/>
                <a:cs typeface="Times New Roman"/>
              </a:rPr>
              <a:t>Родительства</a:t>
            </a:r>
            <a:r>
              <a:rPr lang="ru-RU" sz="2400" dirty="0">
                <a:solidFill>
                  <a:srgbClr val="C00000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ru-RU" sz="2400" dirty="0" err="1">
                <a:solidFill>
                  <a:srgbClr val="C00000"/>
                </a:solidFill>
                <a:latin typeface="Times New Roman"/>
                <a:ea typeface="Calibri"/>
                <a:cs typeface="Times New Roman"/>
              </a:rPr>
              <a:t>г.Казани</a:t>
            </a:r>
            <a:r>
              <a:rPr lang="ru-RU" sz="2400" dirty="0">
                <a:latin typeface="Times New Roman"/>
                <a:ea typeface="Calibri"/>
                <a:cs typeface="Times New Roman"/>
              </a:rPr>
              <a:t>.</a:t>
            </a:r>
            <a:endParaRPr lang="ru-RU" sz="24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358140" marR="72390" lvl="0" indent="-285750" algn="just">
              <a:lnSpc>
                <a:spcPct val="115000"/>
              </a:lnSpc>
              <a:buFontTx/>
              <a:buChar char="-"/>
            </a:pPr>
            <a:r>
              <a:rPr lang="ru-RU" sz="240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видео-чаты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 и др</a:t>
            </a:r>
            <a:r>
              <a:rPr lang="ru-RU" sz="240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.</a:t>
            </a:r>
          </a:p>
          <a:p>
            <a:pPr marL="358140" marR="72390" lvl="0" indent="-285750" algn="just">
              <a:lnSpc>
                <a:spcPct val="115000"/>
              </a:lnSpc>
              <a:buFontTx/>
              <a:buChar char="-"/>
            </a:pPr>
            <a:endParaRPr lang="ru-RU" sz="2400" dirty="0"/>
          </a:p>
        </p:txBody>
      </p:sp>
      <p:pic>
        <p:nvPicPr>
          <p:cNvPr id="1026" name="Picture 2" descr="C:\Users\500\Desktop\qrcodeакадемияродительства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4770" y="4630522"/>
            <a:ext cx="1675259" cy="1684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3805689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621</TotalTime>
  <Words>1600</Words>
  <Application>Microsoft Office PowerPoint</Application>
  <PresentationFormat>Экран (4:3)</PresentationFormat>
  <Paragraphs>163</Paragraphs>
  <Slides>25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500</dc:creator>
  <cp:lastModifiedBy>ААА</cp:lastModifiedBy>
  <cp:revision>45</cp:revision>
  <cp:lastPrinted>2021-04-26T11:06:36Z</cp:lastPrinted>
  <dcterms:created xsi:type="dcterms:W3CDTF">2021-04-02T07:13:24Z</dcterms:created>
  <dcterms:modified xsi:type="dcterms:W3CDTF">2021-05-05T11:21:47Z</dcterms:modified>
</cp:coreProperties>
</file>