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71" r:id="rId4"/>
    <p:sldId id="279" r:id="rId5"/>
    <p:sldId id="282" r:id="rId6"/>
    <p:sldId id="280" r:id="rId7"/>
    <p:sldId id="281" r:id="rId8"/>
    <p:sldId id="283" r:id="rId9"/>
    <p:sldId id="284" r:id="rId10"/>
    <p:sldId id="269" r:id="rId11"/>
    <p:sldId id="285" r:id="rId12"/>
    <p:sldId id="287" r:id="rId13"/>
    <p:sldId id="286" r:id="rId14"/>
    <p:sldId id="273" r:id="rId15"/>
    <p:sldId id="278" r:id="rId16"/>
    <p:sldId id="258" r:id="rId17"/>
    <p:sldId id="259" r:id="rId18"/>
    <p:sldId id="261" r:id="rId19"/>
    <p:sldId id="262" r:id="rId20"/>
    <p:sldId id="263" r:id="rId21"/>
    <p:sldId id="257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9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07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8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16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42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3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50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2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8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9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89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8A88C-A444-43A5-8B37-A4AC3754038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71473-868A-4B5C-B853-578F3CA3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1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adou.316@tatar.ru" TargetMode="External"/><Relationship Id="rId7" Type="http://schemas.openxmlformats.org/officeDocument/2006/relationships/hyperlink" Target="mailto:mbdou.158@mail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ou-155@yandex.ru" TargetMode="External"/><Relationship Id="rId5" Type="http://schemas.openxmlformats.org/officeDocument/2006/relationships/hyperlink" Target="mailto:Ds67.kzn@tatar.ru" TargetMode="External"/><Relationship Id="rId4" Type="http://schemas.openxmlformats.org/officeDocument/2006/relationships/hyperlink" Target="mailto:madoudetsad59@mail.ru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douds109@rambler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dou394kv@mail.ru" TargetMode="External"/><Relationship Id="rId5" Type="http://schemas.openxmlformats.org/officeDocument/2006/relationships/hyperlink" Target="mailto:ds272.kzn@tatar.ru" TargetMode="External"/><Relationship Id="rId4" Type="http://schemas.openxmlformats.org/officeDocument/2006/relationships/hyperlink" Target="mailto:madou.332@tatar.r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s.183kzn@mail.ru" TargetMode="External"/><Relationship Id="rId7" Type="http://schemas.openxmlformats.org/officeDocument/2006/relationships/hyperlink" Target="mailto:Ds171.kzn@tatar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doy213@mail.ru" TargetMode="External"/><Relationship Id="rId5" Type="http://schemas.openxmlformats.org/officeDocument/2006/relationships/hyperlink" Target="mailto:madou.185@tatar.ru" TargetMode="External"/><Relationship Id="rId4" Type="http://schemas.openxmlformats.org/officeDocument/2006/relationships/hyperlink" Target="mailto:Ds120.kzn@tatar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ds181.madou@yandex.ru" TargetMode="External"/><Relationship Id="rId3" Type="http://schemas.openxmlformats.org/officeDocument/2006/relationships/hyperlink" Target="mailto:madou.199@tatar.ru" TargetMode="External"/><Relationship Id="rId7" Type="http://schemas.openxmlformats.org/officeDocument/2006/relationships/hyperlink" Target="mailto:madou.330@tatar.ru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osinca-san76@yandex.ru" TargetMode="External"/><Relationship Id="rId5" Type="http://schemas.openxmlformats.org/officeDocument/2006/relationships/hyperlink" Target="mailto:mbdou253@bk.ru" TargetMode="External"/><Relationship Id="rId4" Type="http://schemas.openxmlformats.org/officeDocument/2006/relationships/hyperlink" Target="mailto:rdo222@yandex.r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" y="-171401"/>
            <a:ext cx="9154003" cy="702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493837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7621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1556792"/>
            <a:ext cx="57386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Консультационный центр 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«Академия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родительства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2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" y="28672"/>
            <a:ext cx="91356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7776864" cy="550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                             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Консультации на вопросы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:                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по вопросам организации образования(воспитания, обучения) ребенка;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 - по вопросам при возникновении проблем в развитии, обучении, воспитании и социализации ребенка;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вопросы по предотвращению возможных проблем в освоении образовательных программ и планирования собственных действий в случае их возникновения;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- вопросы по получению информации о собственных правах, правах ребенка в сфере образования.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83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15895"/>
            <a:ext cx="842493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выявления запросов родителей было проведено анкетирование (всего участвовало 328 респондентов) .</a:t>
            </a:r>
            <a:endParaRPr lang="ru-RU" sz="2400" dirty="0">
              <a:ea typeface="Calibri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«Какие темы Вы бы хотели обсудить на встрече  с педагогами?»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, родителей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интересуют: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marL="457200" marR="7175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Как воспитать здорового ребенка 11%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-Защита прав и достоинств маленького ребенка 11%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-Воспитываем в ребенке самостоятельность 24%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-Как развить творческие способности у детей19 %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-Как правильно общаться с детьми 22%</a:t>
            </a:r>
            <a:endParaRPr lang="ru-RU" sz="2400" i="1" dirty="0">
              <a:ea typeface="Calibri"/>
              <a:cs typeface="Times New Roman"/>
            </a:endParaRPr>
          </a:p>
          <a:p>
            <a:pPr marL="617855"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-Профилактика речевых нарушений 13%</a:t>
            </a:r>
            <a:endParaRPr lang="ru-RU" sz="2400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1792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00" y="260648"/>
            <a:ext cx="876769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92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92697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На вопрос: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«Консультацию какого специалиста по вопросам воспитания ребенка Вы хотели бы получить?»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, родители ответили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-педагога-психолога 45%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-учителя-логопеда 30%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-учителя-дефектолога 17%</a:t>
            </a:r>
            <a:endParaRPr lang="ru-RU" sz="2400" i="1" dirty="0">
              <a:ea typeface="Calibri"/>
              <a:cs typeface="Times New Roman"/>
            </a:endParaRPr>
          </a:p>
          <a:p>
            <a:pPr marL="72390" marR="72390" indent="17780" algn="just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/>
                <a:ea typeface="Calibri"/>
                <a:cs typeface="Times New Roman"/>
              </a:rPr>
              <a:t>-инструктора по физической культуре 8% </a:t>
            </a:r>
            <a:endParaRPr lang="ru-RU" sz="2400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2925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26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5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46114"/>
            <a:ext cx="6912768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Консультационный центр «Академия </a:t>
            </a:r>
            <a:r>
              <a:rPr lang="ru-RU" sz="2400" dirty="0" err="1" smtClean="0">
                <a:latin typeface="Times New Roman"/>
                <a:ea typeface="Times New Roman"/>
                <a:cs typeface="Times New Roman"/>
              </a:rPr>
              <a:t>родительства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является ответом на вызов времени и реально существующий запрос микросоциума с учетом ресурсных возможностей образовательной организации и территориальных особенностей, разработана на основе практического опыта.</a:t>
            </a:r>
            <a:endParaRPr lang="ru-RU" sz="2400" dirty="0">
              <a:ea typeface="Calibri"/>
              <a:cs typeface="Times New Roman"/>
            </a:endParaRPr>
          </a:p>
          <a:p>
            <a:pPr marR="7175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4529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86" y="-214314"/>
            <a:ext cx="9424988" cy="707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04" y="329124"/>
            <a:ext cx="17621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260648"/>
            <a:ext cx="5006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ahoma"/>
              </a:rPr>
              <a:t>Федеральный	 проект  «Современная школа»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r>
              <a:rPr lang="ru-RU" sz="1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ahoma"/>
              </a:rPr>
              <a:t> национального проекта «Образование»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r>
              <a:rPr lang="ru-RU" sz="1400" b="1" dirty="0">
                <a:solidFill>
                  <a:srgbClr val="2F5496"/>
                </a:solidFill>
                <a:latin typeface="Bookman Old Style" panose="02050604050505020204" pitchFamily="18" charset="0"/>
                <a:ea typeface="Calibri"/>
                <a:cs typeface="Tahoma"/>
              </a:rPr>
              <a:t>Министерство образования и науки РТ</a:t>
            </a:r>
            <a:endParaRPr lang="ru-RU" sz="14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>
              <a:spcAft>
                <a:spcPts val="80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ahoma"/>
              </a:rPr>
              <a:t>Ассоциация консультационных центров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4368"/>
            <a:ext cx="1368152" cy="151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226122"/>
            <a:ext cx="8064884" cy="16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Консультирование проводится 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на базе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детских садов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, </a:t>
            </a:r>
          </a:p>
          <a:p>
            <a:pPr algn="ctr">
              <a:spcAft>
                <a:spcPts val="100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расположенных в г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Казани.</a:t>
            </a:r>
          </a:p>
          <a:p>
            <a:pPr lvl="0" algn="ctr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latin typeface="Times New Roman"/>
                <a:ea typeface="Calibri"/>
                <a:cs typeface="Times New Roman"/>
              </a:rPr>
            </a:b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3429000"/>
            <a:ext cx="8352928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1419225" algn="l"/>
              </a:tabLst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  <a:tabLst>
                <a:tab pos="1419225" algn="l"/>
              </a:tabLs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Цель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деятельности Ассоциации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: создание условий для практического взаимодействия с родителями, чьи несовершеннолетние дети не посещают дошкольные образовательные учреждения.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2603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689" y="1"/>
            <a:ext cx="9720689" cy="729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96552" y="764704"/>
            <a:ext cx="9540552" cy="639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Консультативная помощь родителям оказывается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базе следующих организаций, расположенных </a:t>
            </a:r>
            <a:endParaRPr lang="ru-RU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Советском районе г. Казани.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fontAlgn="base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1.МАДОУ "Детский сад № 316" г. Казань, ул.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Карбышева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44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madou.316@tatar.ru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+7(843)-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298-85-32</a:t>
            </a:r>
          </a:p>
          <a:p>
            <a:pPr lvl="0" fontAlgn="base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2.МАДОУ "Детский сад №59"20071, Республика Татарстан, г. Казань, ул. Парковая, дом 25а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+7(843)-234-45-01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madoudetsad59@mail.ru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3.МАДОУ "Детский сад №67" РТ, г. Казань, ул. Ак. Глушко, д. 22Д (1здание), ул. Ак. Глушко, д. 16В (2 здание) +7(843)-255-46-38 +7(843)-255-46-29 филиал +7(843)223-00-67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Ds67.kzn@tatar.ru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4."Билингвальный детский сад№155 компенсирующего вида" 420061, г. Казань, ул. Новаторов, д. 1а (1 здание),Новаторов 4а (2 здание) +7(843)-272-51-32;+7(843)-272-20-85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Dou-155@yandex.ru</a:t>
            </a:r>
            <a:endParaRPr lang="ru-RU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5.МБДОУ «Детский сад №158 комбинированного вида» 420083, г. Казань, ул.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Фикрята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Табеева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2+7(843)-590-01-71 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mbdou.158@mail.ru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3299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840" y="0"/>
            <a:ext cx="9361927" cy="70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836712"/>
            <a:ext cx="8579296" cy="6021288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6.МАДОУ "Детский сад №109"420100, Казань,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ул.Академика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Глушко, д.25+7(843)-276-07-57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madouds109@rambler.ru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tabLst>
                <a:tab pos="571500" algn="l"/>
              </a:tabLst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7.МАДОУ "Детский сад №332 комбинированного вида 420087, РТ, г. Казань, основное здание ул. Курчатова, д. 10а филиал ул. Курчатова д. 14а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основное здание +7(843)-298-83-36 филиал +7(843)-298-30-26 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hlinkClick r:id="rId4"/>
              </a:rPr>
              <a:t>madou.332@tatar.ru</a:t>
            </a:r>
            <a:endParaRPr lang="ru-RU" sz="18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AutoNum type="arabicPeriod" startAt="8"/>
            </a:pP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МАДОУ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"Детский сад №272" 420100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ул.Академика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Сахарова, д.11+7(843)-263-03-02 dou_272@mail.ru;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ds272.kzn@tatar.ru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AutoNum type="arabicPeriod" startAt="8"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9.МАДОУ "Детский сад №394" 420140,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Минская, д.14 +7(843)-262-75-06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madou394kv@mail.ru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10.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МБДОУ "Детский сад №135 комбинированного вида" 420025, г. Казань, ул. </a:t>
            </a:r>
            <a:r>
              <a:rPr lang="ru-RU" sz="1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Н.Ершова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д. 62Б+7(843)-528-20-21 Mergen777@mail.ru, Ds135.kzn@tatar.ru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084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840" y="0"/>
            <a:ext cx="9361927" cy="70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11.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МБДОУ «Детский сад №183 комбинированного вида» 420087, г. Казань, ул. Родины,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зд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26д+7(843)-590-27-75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ds.183kzn@mail.ru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12. МБДОУ «Детский сад №120 комбинированного вида» Советского района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г.Казани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420100, г. Казань, ул. Крутая, д. 26а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+7(843)-590-81-94;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+7(843)-590-81-95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Ds120.kzn@tatar.ru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13. МАДОУ "Детский сад № 185" 420100, г. Казань, ул. Х.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Бигичева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д.8; 420100, г.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Казань,ул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Академика Глушко, д. 29  +7(843)-276-48-03 +7(843)-276-37-00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madou.185@tatar.ru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14. МАДОУ "Детский сад №213 комбинированного вида" 420029,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Сибирский тракт, д. 26а (1 здание),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ул.Ак.Арбузова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д.4а (2 здание) 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+7(843)-273-86-03(1зд) +7(843)-273-80-41(2зд)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madoy213@mail.ru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15. МАДОУ "Детский сад №171" 420075, РТ,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 Советская, д. 29;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ул.Тополевая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9 А+7(843)-234-28-58;+7(843)-234-28-78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Ds171.kzn@tatar.ru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372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38" y="-20696"/>
            <a:ext cx="9424988" cy="707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692696"/>
            <a:ext cx="4028256" cy="5433467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tt-RU" b="1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Психолого-педагогическая, методическая и консультативная помощь</a:t>
            </a:r>
          </a:p>
          <a:p>
            <a:pPr marL="0" lvl="0" indent="0" algn="ctr">
              <a:buNone/>
            </a:pPr>
            <a:r>
              <a:rPr lang="ru-RU" sz="4400" b="1" u="sng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БЕСПЛАТНО</a:t>
            </a:r>
            <a:r>
              <a:rPr lang="ru-RU" sz="4400" b="1" dirty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endParaRPr lang="ru-RU" sz="4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92696"/>
            <a:ext cx="4172272" cy="5433467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Наши консультанты являются действующими работниками образовательных организаций г. Казани, обладают достаточным опытом оказания консультативной помощи, имеют соответствующее профильное образование. В нашу команду входят лучшие воспитатели, педагоги-психологи, логопеды, дефектологи.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272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254000"/>
            <a:ext cx="9723438" cy="729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16. МАДОУ "Детский сад № 199" г. Казань, ул. Академика Губкина, д. 14+7(843)-272-55-58;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madou.199@tatar.ru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17. МБДОУ №324 420061, г. Казань, ул. Ак. Губкина, д. 13А(основное здание), 420053, , г. Казань, ул. 4-ая Станционная д.5Б (филиал)+7(843)-273-17-92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rdo222@yandex.ru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18. МБДОУ "Детский сад№253" Республика Татарстан,420061, г. Казань, ул. Николая Ершова, д. 78а +7(843)-272-00-43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mbdou253@bk.ru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19. МБДОУ "Детский сад №76" 420075,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РТ,г.Казань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ул.Халезова,д.30+7(843)-234-08-51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rosinca-san76@yandex.ru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20. МАДОУ "Детский сад № 330" 420087, РТ, г. Казань, ул.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Карбышева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15а,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Р.Зорге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1Б+7(843)-298-77-61 </a:t>
            </a:r>
            <a:r>
              <a:rPr lang="ru-RU" sz="1800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madou.330@tatar.ru</a:t>
            </a:r>
            <a:endParaRPr lang="ru-RU" sz="1800" u="sng" dirty="0" smtClean="0">
              <a:solidFill>
                <a:srgbClr val="0000FF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21.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МАДОУ "Детский сад № 181 комбинированного вида" Советского района г. Казани 420025,Республика </a:t>
            </a:r>
            <a:r>
              <a:rPr lang="ru-RU" sz="18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Татарстан,г.Казань,ул.Джаудата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Файзи,д.13 +7(843)-276-46-39 </a:t>
            </a:r>
            <a:r>
              <a:rPr lang="ru-RU" sz="18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8"/>
              </a:rPr>
              <a:t>ds181.madou@yandex.ru</a:t>
            </a: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118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500\Downloads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671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92885" cy="1512168"/>
          </a:xfrm>
          <a:prstGeom prst="rect">
            <a:avLst/>
          </a:prstGeom>
          <a:noFill/>
        </p:spPr>
      </p:pic>
      <p:pic>
        <p:nvPicPr>
          <p:cNvPr id="6" name="Рисунок 5" descr="C:\Users\500\Desktop\логотип образование нац проект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60" y="116632"/>
            <a:ext cx="1761276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557136" y="-19570"/>
            <a:ext cx="5638323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Федеральный	 проект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«Современная школа»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национального проекта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 «Образование»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2F5496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Министерство образования и науки РТ</a:t>
            </a:r>
            <a:endParaRPr lang="ru-RU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>
              <a:spcAft>
                <a:spcPts val="800"/>
              </a:spcAft>
            </a:pPr>
            <a:r>
              <a:rPr lang="ru-RU" sz="2800" b="1" u="sng" dirty="0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Консультационный центр «Академия </a:t>
            </a:r>
            <a:r>
              <a:rPr lang="ru-RU" sz="2800" b="1" u="sng" dirty="0" err="1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родительства</a:t>
            </a:r>
            <a:r>
              <a:rPr lang="ru-RU" sz="2800" b="1" u="sng" dirty="0" smtClean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»</a:t>
            </a:r>
            <a:endParaRPr lang="ru-RU" sz="28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МБДОУ «Детский сад №113»</a:t>
            </a:r>
            <a:r>
              <a:rPr lang="ru-RU" dirty="0">
                <a:latin typeface="Bookman Old Style" panose="02050604050505020204" pitchFamily="18" charset="0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ahoma"/>
              </a:rPr>
              <a:t>Советского района г. Казани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Bookman Old Style" panose="02050604050505020204" pitchFamily="18" charset="0"/>
                <a:cs typeface="Tahoma"/>
              </a:rPr>
              <a:t>Ул.Академика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ahoma"/>
              </a:rPr>
              <a:t> Глушко 20Б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429000"/>
            <a:ext cx="9036497" cy="3019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Сайт: АКАДЕМИЯРОДИТЕЛЬСТВА.РФ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YouTube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Академия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г.Казани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Cambria"/>
                <a:ea typeface="Calibri"/>
                <a:cs typeface="Tahoma"/>
              </a:rPr>
              <a:t>ТЕЛЕФОН для записи:  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FF0000"/>
                </a:solidFill>
                <a:effectLst/>
                <a:latin typeface="Cambria"/>
                <a:ea typeface="Calibri"/>
                <a:cs typeface="Tahoma"/>
              </a:rPr>
              <a:t> </a:t>
            </a:r>
            <a:r>
              <a:rPr lang="ru-RU" sz="3600" b="1" i="1" u="sng" dirty="0" smtClean="0">
                <a:solidFill>
                  <a:srgbClr val="7030A0"/>
                </a:solidFill>
                <a:effectLst/>
                <a:latin typeface="Cambria"/>
                <a:ea typeface="Calibri"/>
                <a:cs typeface="Tahoma"/>
              </a:rPr>
              <a:t>8 9047-14-15-16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36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8(843)237-64-68</a:t>
            </a:r>
            <a:r>
              <a:rPr lang="ru-RU" sz="6000" b="1" u="sng" dirty="0" smtClean="0">
                <a:solidFill>
                  <a:srgbClr val="002060"/>
                </a:solidFill>
                <a:effectLst/>
                <a:latin typeface="Cambria"/>
                <a:ea typeface="Calibri"/>
                <a:cs typeface="Tahoma"/>
              </a:rPr>
              <a:t>    </a:t>
            </a:r>
            <a:endParaRPr lang="ru-RU" sz="6000" dirty="0">
              <a:ea typeface="Calibri"/>
              <a:cs typeface="Times New Roman"/>
            </a:endParaRPr>
          </a:p>
        </p:txBody>
      </p:sp>
      <p:pic>
        <p:nvPicPr>
          <p:cNvPr id="5122" name="Picture 2" descr="C:\Users\500\Desktop\qrcodeакадемияродительств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4" y="4509120"/>
            <a:ext cx="2014978" cy="20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050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500\Downloads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18486" cy="714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92885" cy="1512168"/>
          </a:xfrm>
          <a:prstGeom prst="rect">
            <a:avLst/>
          </a:prstGeom>
          <a:noFill/>
        </p:spPr>
      </p:pic>
      <p:pic>
        <p:nvPicPr>
          <p:cNvPr id="6" name="Рисунок 5" descr="C:\Users\500\Desktop\логотип образование нац проект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60" y="116632"/>
            <a:ext cx="1761276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1916832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293" y="2966087"/>
            <a:ext cx="9036497" cy="330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Наш Сайт: АКАДЕМИЯРОДИТЕЛЬСТВА.РФ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</a:rPr>
              <a:t>YouTube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Академия </a:t>
            </a:r>
            <a:r>
              <a:rPr lang="ru-RU" sz="2400" b="1" dirty="0" err="1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b="1" dirty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г.Казани</a:t>
            </a:r>
            <a:r>
              <a:rPr lang="ru-RU" sz="2400" b="1" dirty="0" smtClean="0">
                <a:solidFill>
                  <a:srgbClr val="8064A2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solidFill>
                <a:srgbClr val="8064A2">
                  <a:lumMod val="75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Cambria"/>
                <a:ea typeface="Calibri"/>
                <a:cs typeface="Tahoma"/>
              </a:rPr>
              <a:t>ТЕЛЕФОН для записи:  </a:t>
            </a:r>
          </a:p>
          <a:p>
            <a:pPr algn="r">
              <a:lnSpc>
                <a:spcPct val="107000"/>
              </a:lnSpc>
            </a:pPr>
            <a:r>
              <a:rPr lang="ru-RU" sz="4400" b="1" dirty="0" smtClean="0">
                <a:solidFill>
                  <a:srgbClr val="FF000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 9047-14-15-16</a:t>
            </a:r>
          </a:p>
          <a:p>
            <a:pPr algn="r">
              <a:lnSpc>
                <a:spcPct val="107000"/>
              </a:lnSpc>
            </a:pPr>
            <a:r>
              <a:rPr lang="ru-RU" sz="3200" b="1" i="1" u="sng" dirty="0" smtClean="0">
                <a:solidFill>
                  <a:srgbClr val="7030A0"/>
                </a:solidFill>
                <a:latin typeface="Cambria"/>
                <a:ea typeface="Calibri"/>
                <a:cs typeface="Tahoma"/>
              </a:rPr>
              <a:t>8(843)237-64-68</a:t>
            </a:r>
            <a:r>
              <a:rPr lang="ru-RU" sz="6000" b="1" u="sng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   </a:t>
            </a:r>
            <a:endParaRPr lang="ru-RU" sz="6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6146" name="Picture 2" descr="C:\Users\500\Desktop\qrcodeакадемияродительств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4" y="4620066"/>
            <a:ext cx="18192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0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467" y="548680"/>
            <a:ext cx="87129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/>
                <a:ea typeface="Times New Roman"/>
              </a:rPr>
              <a:t>   </a:t>
            </a:r>
            <a:r>
              <a:rPr lang="ru-RU" sz="2400" dirty="0" smtClean="0">
                <a:latin typeface="Times New Roman"/>
                <a:ea typeface="Times New Roman"/>
              </a:rPr>
              <a:t>В </a:t>
            </a:r>
            <a:r>
              <a:rPr lang="ru-RU" sz="2400" dirty="0">
                <a:latin typeface="Times New Roman"/>
                <a:ea typeface="Times New Roman"/>
              </a:rPr>
              <a:t>послании Федеральному Собранию Российской Федерации 1 марта 2018 года Президентом Российской Федерации В.В. Путиным в качестве главного приоритета государственной политики определена деятельность, направленная на «</a:t>
            </a:r>
            <a:r>
              <a:rPr lang="ru-RU" sz="2400" i="1" u="sng" dirty="0">
                <a:latin typeface="Times New Roman"/>
                <a:ea typeface="Times New Roman"/>
              </a:rPr>
              <a:t>сбережение людей, умножение человеческого капитала как главного богатства России</a:t>
            </a:r>
            <a:r>
              <a:rPr lang="ru-RU" sz="2400" dirty="0" smtClean="0">
                <a:latin typeface="Times New Roman"/>
                <a:ea typeface="Times New Roman"/>
              </a:rPr>
              <a:t>».</a:t>
            </a:r>
          </a:p>
          <a:p>
            <a:r>
              <a:rPr lang="ru-RU" sz="2400" dirty="0" smtClean="0">
                <a:latin typeface="Times New Roman"/>
                <a:ea typeface="Times New Roman"/>
              </a:rPr>
              <a:t>    Среди </a:t>
            </a:r>
            <a:r>
              <a:rPr lang="ru-RU" sz="2400" dirty="0">
                <a:latin typeface="Times New Roman"/>
                <a:ea typeface="Times New Roman"/>
              </a:rPr>
              <a:t>задач, стоящих перед обществом, выделяется – </a:t>
            </a:r>
            <a:r>
              <a:rPr lang="ru-RU" sz="2400" i="1" u="sng" dirty="0">
                <a:latin typeface="Times New Roman"/>
                <a:ea typeface="Times New Roman"/>
              </a:rPr>
              <a:t>воспитание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i="1" u="sng" dirty="0">
                <a:latin typeface="Times New Roman"/>
                <a:ea typeface="Times New Roman"/>
              </a:rPr>
              <a:t>гармонично развитой и социально ответственной личности на основе духовно-нравственных ценностей народов </a:t>
            </a:r>
            <a:r>
              <a:rPr lang="ru-RU" sz="2400" i="1" u="sng" dirty="0" smtClean="0">
                <a:latin typeface="Times New Roman"/>
                <a:ea typeface="Times New Roman"/>
              </a:rPr>
              <a:t>Российской </a:t>
            </a:r>
            <a:r>
              <a:rPr lang="ru-RU" sz="2400" i="1" u="sng" dirty="0">
                <a:latin typeface="Times New Roman"/>
                <a:ea typeface="Times New Roman"/>
              </a:rPr>
              <a:t>Федерации, исторических и национально-культурных традиций, эту задачу невозможно решить без активного участия родителей. </a:t>
            </a:r>
            <a:endParaRPr lang="ru-RU" sz="2400" i="1" u="sng" dirty="0"/>
          </a:p>
        </p:txBody>
      </p:sp>
    </p:spTree>
    <p:extLst>
      <p:ext uri="{BB962C8B-B14F-4D97-AF65-F5344CB8AC3E}">
        <p14:creationId xmlns:p14="http://schemas.microsoft.com/office/powerpoint/2010/main" val="278971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базе МБДОУ №113 создан консультационный центр «Академия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по организации процесса оказания психолого-педагогической, методической и консультативной помощи родителям(законным представителям) детей, а также гражданам ,желающим принять на воспитание в свои семьи детей, оставшимся без попечения родителей.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2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33480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39752" y="4701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46" y="844301"/>
            <a:ext cx="914399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1.Гражданский кодекс Российской Федерации;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2.Семейный кодекс Российской Федерации;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3.Федеральный закон Российской Федерации « Об образовании в Российской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Федерации» от 29 декабря 2012 г.№273-ФЗ;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4.Федеральный закон « Об основных гарантиях прав ребенка в Российской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Федерации» от 24 июля 1998 г. №124-ФЗ;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5.Федеральный закон «О персональных данных» от 27 июля 2006 г. №152-ФЗ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6.Закон Российской Федерации « О защите прав потребителей» от 7 февраля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1992 г. №2300-I»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7.Указ Президента Российской Федерации от 29мая 2017г, №240 « Об объявлении в Российской Федерации Десятилетия детства в 2018-2027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8.Распоряжение Правительства Российской Федерации от 23 января 2021 г.№122-р « Об утверждении плана основных мероприятий, проводимых в рамках Десятилетия детства, на период до 2027 года»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9.Приказ Генеральной прокуратуры Российской Федерации от 29 декабря 2011 г. №4№450 « О введении в действие Инструкции по делопроизводству в органах и учреждениях прокуратуры Российской Федерации»;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10.Письмо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России от 31 января 2020 г. №МР-88/07 «О методике оценки качества» (вместе с Методикой оценки качества оказываемых населению услуг психолого-педагогической, методической и консультационной помощи);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11.Постановление Главного государственного санитарного врача Российской Федерации от 28 января 2021г.№2 «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12.Постановление Правительства Российской Федерации от 27 октября 2016 г.№1096 «Об утверждении перечня общественно полезных услуг и критериев оценки качества их оказания».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8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464578"/>
            <a:ext cx="655618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                                        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обеспечение единства и преемственности семейного и дошкольного воспитания через создание условий для повышения компетентности родителей обучающихся в вопросах образования и воспитания.</a:t>
            </a:r>
          </a:p>
          <a:p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893748"/>
            <a:ext cx="4572000" cy="5927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u="sng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Cambria"/>
                <a:ea typeface="Calibri"/>
                <a:cs typeface="Tahoma"/>
              </a:rPr>
              <a:t> 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34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1863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4099138"/>
            <a:ext cx="85689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5.Поддержка всестороннего развития личности детей, не посещающих ДОУ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Установление эмоционально комфортной обстановки в воспитании ребенка в условиях семьи и взаимодействия единых задач воспитания семьи и ДОУ.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6.Повышение качества дошкольного образования.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Обеспечение равных стартовых возможностей при поступлении в школу.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Оказание дифференцированной методической, психолого-педагогической и диагностической помощи.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05819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1.Оказание услуг родителям, законным представителям детей и другим категориям получателей услуг психолого-педагогической, методической и консультативной помощи.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Оказание консультативной помощи родителям ( законным представителям) и детям, не посещающим дошкольное образовательное учреждение, для обеспечения равных стартовых возможностей при поступлении в общеобразовательные учреждения.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3.Оказание индивидуальной консультативной помощи родителям (законным представителям) по различным вопросам воспитания, обучения и развития детей раннего дошкольного возраста.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4.Поиск путей в совершенствовании процесса взаимодействия консультационного центра и семьи по вопросам социального развития дошкольников,</a:t>
            </a:r>
          </a:p>
        </p:txBody>
      </p:sp>
    </p:spTree>
    <p:extLst>
      <p:ext uri="{BB962C8B-B14F-4D97-AF65-F5344CB8AC3E}">
        <p14:creationId xmlns:p14="http://schemas.microsoft.com/office/powerpoint/2010/main" val="335388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1863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27784" y="189284"/>
            <a:ext cx="3553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Формы и виды получения услуг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1268760"/>
            <a:ext cx="89503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41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09" y="-214671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79712" y="170438"/>
            <a:ext cx="4730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Режим работы специалистов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806" y="1367282"/>
            <a:ext cx="7956374" cy="2741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Консультационный центр имеет систему предварительной записи для получения услуги, а также получатель имеет возможность оставить отзыв о качестве оказанной услуги с использованием информационной системы.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963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1444</Words>
  <Application>Microsoft Office PowerPoint</Application>
  <PresentationFormat>Экран (4:3)</PresentationFormat>
  <Paragraphs>151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500</dc:creator>
  <cp:lastModifiedBy>ААА</cp:lastModifiedBy>
  <cp:revision>49</cp:revision>
  <cp:lastPrinted>2021-04-26T11:06:36Z</cp:lastPrinted>
  <dcterms:created xsi:type="dcterms:W3CDTF">2021-04-02T07:13:24Z</dcterms:created>
  <dcterms:modified xsi:type="dcterms:W3CDTF">2021-10-25T10:02:56Z</dcterms:modified>
</cp:coreProperties>
</file>