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68" r:id="rId7"/>
    <p:sldId id="259" r:id="rId8"/>
    <p:sldId id="260" r:id="rId9"/>
    <p:sldId id="261" r:id="rId10"/>
    <p:sldId id="262" r:id="rId11"/>
    <p:sldId id="263" r:id="rId12"/>
    <p:sldId id="264" r:id="rId13"/>
    <p:sldId id="282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061728395061741E-2"/>
                  <c:y val="-5.61206532178897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D5-4B81-8C12-1D93B4A7315F}"/>
                </c:ext>
              </c:extLst>
            </c:dLbl>
            <c:dLbl>
              <c:idx val="2"/>
              <c:layout>
                <c:manualLayout>
                  <c:x val="-2.9320987654320989E-2"/>
                  <c:y val="-1.0288667567714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D5-4B81-8C12-1D93B4A731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Количество обучающихся с ОВЗ в ОО школах для детей с ОВЗ</c:v>
                </c:pt>
                <c:pt idx="2">
                  <c:v>Количество обучающихся с ОВЗ в ОО школах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1207</c:v>
                </c:pt>
                <c:pt idx="2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D5-4B81-8C12-1D93B4A731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Количество обучающихся с ОВЗ в ОО школах для детей с ОВЗ</c:v>
                </c:pt>
                <c:pt idx="2">
                  <c:v>Количество обучающихся с ОВЗ в ОО школах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1279</c:v>
                </c:pt>
                <c:pt idx="2">
                  <c:v>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D5-4B81-8C12-1D93B4A7315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2019/2020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518518518518465E-2"/>
                  <c:y val="-2.80603266089448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D5-4B81-8C12-1D93B4A7315F}"/>
                </c:ext>
              </c:extLst>
            </c:dLbl>
            <c:dLbl>
              <c:idx val="2"/>
              <c:layout>
                <c:manualLayout>
                  <c:x val="1.6975308641975315E-2"/>
                  <c:y val="-8.41809798268346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D5-4B81-8C12-1D93B4A731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Количество обучающихся с ОВЗ в ОО школах для детей с ОВЗ</c:v>
                </c:pt>
                <c:pt idx="2">
                  <c:v>Количество обучающихся с ОВЗ в ОО школах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1360</c:v>
                </c:pt>
                <c:pt idx="2">
                  <c:v>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8D5-4B81-8C12-1D93B4A731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019648"/>
        <c:axId val="106914944"/>
        <c:axId val="47648256"/>
      </c:bar3DChart>
      <c:catAx>
        <c:axId val="10701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914944"/>
        <c:crosses val="autoZero"/>
        <c:auto val="1"/>
        <c:lblAlgn val="ctr"/>
        <c:lblOffset val="100"/>
        <c:noMultiLvlLbl val="0"/>
      </c:catAx>
      <c:valAx>
        <c:axId val="10691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019648"/>
        <c:crosses val="autoZero"/>
        <c:crossBetween val="between"/>
      </c:valAx>
      <c:serAx>
        <c:axId val="47648256"/>
        <c:scaling>
          <c:orientation val="minMax"/>
        </c:scaling>
        <c:delete val="0"/>
        <c:axPos val="b"/>
        <c:majorTickMark val="out"/>
        <c:minorTickMark val="none"/>
        <c:tickLblPos val="nextTo"/>
        <c:crossAx val="10691494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43FBFF-27D5-4C04-958C-99B4A7869C5C}" type="doc">
      <dgm:prSet loTypeId="urn:microsoft.com/office/officeart/2009/3/layout/StepUp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ED1AA7-D709-40ED-9C14-E7B2BF2FE8F4}">
      <dgm:prSet phldrT="[Текст]" custT="1"/>
      <dgm:spPr/>
      <dgm:t>
        <a:bodyPr/>
        <a:lstStyle/>
        <a:p>
          <a:r>
            <a:rPr lang="ru-RU" sz="1600" dirty="0" err="1"/>
            <a:t>Аналити</a:t>
          </a:r>
          <a:r>
            <a:rPr lang="en-US" sz="1600" dirty="0" err="1"/>
            <a:t>ко-диагностическая</a:t>
          </a:r>
          <a:r>
            <a:rPr lang="ru-RU" sz="1600" dirty="0"/>
            <a:t> деятельность</a:t>
          </a:r>
        </a:p>
      </dgm:t>
    </dgm:pt>
    <dgm:pt modelId="{32FD845D-156D-40F0-A9A1-EA8098BBA9C0}" type="parTrans" cxnId="{5765FE2C-B494-4C1E-B98A-BAC0CCA68ACA}">
      <dgm:prSet/>
      <dgm:spPr/>
      <dgm:t>
        <a:bodyPr/>
        <a:lstStyle/>
        <a:p>
          <a:endParaRPr lang="ru-RU"/>
        </a:p>
      </dgm:t>
    </dgm:pt>
    <dgm:pt modelId="{25AE9E0B-3B6C-4991-8DED-B2AF9876E2C5}" type="sibTrans" cxnId="{5765FE2C-B494-4C1E-B98A-BAC0CCA68ACA}">
      <dgm:prSet/>
      <dgm:spPr/>
      <dgm:t>
        <a:bodyPr/>
        <a:lstStyle/>
        <a:p>
          <a:endParaRPr lang="ru-RU"/>
        </a:p>
      </dgm:t>
    </dgm:pt>
    <dgm:pt modelId="{1020EE73-8CC3-47A4-8011-26641D52E48D}">
      <dgm:prSet phldrT="[Текст]" custT="1"/>
      <dgm:spPr/>
      <dgm:t>
        <a:bodyPr/>
        <a:lstStyle/>
        <a:p>
          <a:r>
            <a:rPr lang="ru-RU" sz="1600" dirty="0"/>
            <a:t>Методическая работа</a:t>
          </a:r>
        </a:p>
      </dgm:t>
    </dgm:pt>
    <dgm:pt modelId="{2A117E20-3D40-4894-B5AF-EDF4CB7BB289}" type="parTrans" cxnId="{C94DB23A-A718-48A3-88F0-7ED8E3610542}">
      <dgm:prSet/>
      <dgm:spPr/>
      <dgm:t>
        <a:bodyPr/>
        <a:lstStyle/>
        <a:p>
          <a:endParaRPr lang="ru-RU"/>
        </a:p>
      </dgm:t>
    </dgm:pt>
    <dgm:pt modelId="{C63E3F05-B669-46DA-BE95-874AFAA837AF}" type="sibTrans" cxnId="{C94DB23A-A718-48A3-88F0-7ED8E3610542}">
      <dgm:prSet/>
      <dgm:spPr/>
      <dgm:t>
        <a:bodyPr/>
        <a:lstStyle/>
        <a:p>
          <a:endParaRPr lang="ru-RU"/>
        </a:p>
      </dgm:t>
    </dgm:pt>
    <dgm:pt modelId="{FA16994D-D05E-4FD8-A150-C133B68FEA4C}">
      <dgm:prSet phldrT="[Текст]" custT="1"/>
      <dgm:spPr/>
      <dgm:t>
        <a:bodyPr/>
        <a:lstStyle/>
        <a:p>
          <a:r>
            <a:rPr lang="ru-RU" sz="1600" dirty="0"/>
            <a:t>Практическая работа с наставляемыми по индивидуальным запросам</a:t>
          </a:r>
        </a:p>
      </dgm:t>
    </dgm:pt>
    <dgm:pt modelId="{AD855981-DE6C-4957-8F5B-3957F88A57E6}" type="parTrans" cxnId="{8DACA7EC-9527-445D-BA7E-2FF6B1328FAE}">
      <dgm:prSet/>
      <dgm:spPr/>
      <dgm:t>
        <a:bodyPr/>
        <a:lstStyle/>
        <a:p>
          <a:endParaRPr lang="ru-RU"/>
        </a:p>
      </dgm:t>
    </dgm:pt>
    <dgm:pt modelId="{A00460AD-2A5B-4126-B779-09F2490A3F9F}" type="sibTrans" cxnId="{8DACA7EC-9527-445D-BA7E-2FF6B1328FAE}">
      <dgm:prSet/>
      <dgm:spPr/>
      <dgm:t>
        <a:bodyPr/>
        <a:lstStyle/>
        <a:p>
          <a:endParaRPr lang="ru-RU"/>
        </a:p>
      </dgm:t>
    </dgm:pt>
    <dgm:pt modelId="{3275FD78-9627-45B0-B673-59175FB6C8FA}">
      <dgm:prSet phldrT="[Текст]" custT="1"/>
      <dgm:spPr/>
      <dgm:t>
        <a:bodyPr/>
        <a:lstStyle/>
        <a:p>
          <a:r>
            <a:rPr lang="ru-RU" sz="1600" dirty="0"/>
            <a:t>Формирование социально-активной среды для обучающихся с ОВЗ</a:t>
          </a:r>
        </a:p>
      </dgm:t>
    </dgm:pt>
    <dgm:pt modelId="{58045243-0835-44D9-A2EE-FF41AA4DB7B9}" type="parTrans" cxnId="{E20EC8B6-35A6-4F26-B1D4-AB07756F23E4}">
      <dgm:prSet/>
      <dgm:spPr/>
      <dgm:t>
        <a:bodyPr/>
        <a:lstStyle/>
        <a:p>
          <a:endParaRPr lang="ru-RU"/>
        </a:p>
      </dgm:t>
    </dgm:pt>
    <dgm:pt modelId="{4BDC1D8A-358D-4FAA-8280-DE0FD9CB0560}" type="sibTrans" cxnId="{E20EC8B6-35A6-4F26-B1D4-AB07756F23E4}">
      <dgm:prSet/>
      <dgm:spPr/>
      <dgm:t>
        <a:bodyPr/>
        <a:lstStyle/>
        <a:p>
          <a:endParaRPr lang="ru-RU"/>
        </a:p>
      </dgm:t>
    </dgm:pt>
    <dgm:pt modelId="{CC05E457-D40C-42A0-8C8C-9E6A622BE734}">
      <dgm:prSet phldrT="[Текст]" custT="1"/>
      <dgm:spPr/>
      <dgm:t>
        <a:bodyPr/>
        <a:lstStyle/>
        <a:p>
          <a:r>
            <a:rPr lang="ru-RU" sz="1600" dirty="0"/>
            <a:t>Обобщение и распространение педагогического опыта</a:t>
          </a:r>
        </a:p>
      </dgm:t>
    </dgm:pt>
    <dgm:pt modelId="{6DD01DC8-92A8-4DD5-A370-8B544D91EA64}" type="parTrans" cxnId="{46EFC1A9-B789-42F9-B5DF-D156AF8E6E23}">
      <dgm:prSet/>
      <dgm:spPr/>
      <dgm:t>
        <a:bodyPr/>
        <a:lstStyle/>
        <a:p>
          <a:endParaRPr lang="ru-RU"/>
        </a:p>
      </dgm:t>
    </dgm:pt>
    <dgm:pt modelId="{D1D87A66-8BD7-4F65-87F4-EE17AB93041B}" type="sibTrans" cxnId="{46EFC1A9-B789-42F9-B5DF-D156AF8E6E23}">
      <dgm:prSet/>
      <dgm:spPr/>
      <dgm:t>
        <a:bodyPr/>
        <a:lstStyle/>
        <a:p>
          <a:endParaRPr lang="ru-RU"/>
        </a:p>
      </dgm:t>
    </dgm:pt>
    <dgm:pt modelId="{AD2BC1C0-1E7B-4B0F-8A9C-76D653A32292}" type="pres">
      <dgm:prSet presAssocID="{0243FBFF-27D5-4C04-958C-99B4A7869C5C}" presName="rootnode" presStyleCnt="0">
        <dgm:presLayoutVars>
          <dgm:chMax/>
          <dgm:chPref/>
          <dgm:dir/>
          <dgm:animLvl val="lvl"/>
        </dgm:presLayoutVars>
      </dgm:prSet>
      <dgm:spPr/>
    </dgm:pt>
    <dgm:pt modelId="{F80173D6-134A-415B-9810-3400658C3ABF}" type="pres">
      <dgm:prSet presAssocID="{7CED1AA7-D709-40ED-9C14-E7B2BF2FE8F4}" presName="composite" presStyleCnt="0"/>
      <dgm:spPr/>
    </dgm:pt>
    <dgm:pt modelId="{1195EDDE-5E37-44E0-B8B2-AB29BF178189}" type="pres">
      <dgm:prSet presAssocID="{7CED1AA7-D709-40ED-9C14-E7B2BF2FE8F4}" presName="LShape" presStyleLbl="alignNode1" presStyleIdx="0" presStyleCnt="9"/>
      <dgm:spPr/>
    </dgm:pt>
    <dgm:pt modelId="{876A74C0-D0CF-4DF1-A3F2-E81B5994C22A}" type="pres">
      <dgm:prSet presAssocID="{7CED1AA7-D709-40ED-9C14-E7B2BF2FE8F4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2F81B6D8-7499-44D8-8D8D-88E60EB3AF3A}" type="pres">
      <dgm:prSet presAssocID="{7CED1AA7-D709-40ED-9C14-E7B2BF2FE8F4}" presName="Triangle" presStyleLbl="alignNode1" presStyleIdx="1" presStyleCnt="9"/>
      <dgm:spPr/>
    </dgm:pt>
    <dgm:pt modelId="{085C2F15-A713-43B0-BC9A-C80D91133CFA}" type="pres">
      <dgm:prSet presAssocID="{25AE9E0B-3B6C-4991-8DED-B2AF9876E2C5}" presName="sibTrans" presStyleCnt="0"/>
      <dgm:spPr/>
    </dgm:pt>
    <dgm:pt modelId="{B31813DB-8014-48BE-9856-01B050D50B04}" type="pres">
      <dgm:prSet presAssocID="{25AE9E0B-3B6C-4991-8DED-B2AF9876E2C5}" presName="space" presStyleCnt="0"/>
      <dgm:spPr/>
    </dgm:pt>
    <dgm:pt modelId="{37FD99E6-1535-449E-AAEF-8244D6F305A0}" type="pres">
      <dgm:prSet presAssocID="{1020EE73-8CC3-47A4-8011-26641D52E48D}" presName="composite" presStyleCnt="0"/>
      <dgm:spPr/>
    </dgm:pt>
    <dgm:pt modelId="{FAAC27B1-041F-4613-93D4-D6FD3B393D79}" type="pres">
      <dgm:prSet presAssocID="{1020EE73-8CC3-47A4-8011-26641D52E48D}" presName="LShape" presStyleLbl="alignNode1" presStyleIdx="2" presStyleCnt="9"/>
      <dgm:spPr/>
    </dgm:pt>
    <dgm:pt modelId="{45C4EE2C-8189-4348-81D9-4B8BD9AB7FBE}" type="pres">
      <dgm:prSet presAssocID="{1020EE73-8CC3-47A4-8011-26641D52E48D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A4444560-0777-4696-AC75-F8D6E3D0DA4B}" type="pres">
      <dgm:prSet presAssocID="{1020EE73-8CC3-47A4-8011-26641D52E48D}" presName="Triangle" presStyleLbl="alignNode1" presStyleIdx="3" presStyleCnt="9"/>
      <dgm:spPr/>
    </dgm:pt>
    <dgm:pt modelId="{9D297ED6-6806-4728-A858-6C0750CB50A7}" type="pres">
      <dgm:prSet presAssocID="{C63E3F05-B669-46DA-BE95-874AFAA837AF}" presName="sibTrans" presStyleCnt="0"/>
      <dgm:spPr/>
    </dgm:pt>
    <dgm:pt modelId="{84F75F07-FAF8-4FE5-B2C3-6559C0FE1AD3}" type="pres">
      <dgm:prSet presAssocID="{C63E3F05-B669-46DA-BE95-874AFAA837AF}" presName="space" presStyleCnt="0"/>
      <dgm:spPr/>
    </dgm:pt>
    <dgm:pt modelId="{D5750CA7-DAD2-4847-B7BD-ABC7317C61EA}" type="pres">
      <dgm:prSet presAssocID="{FA16994D-D05E-4FD8-A150-C133B68FEA4C}" presName="composite" presStyleCnt="0"/>
      <dgm:spPr/>
    </dgm:pt>
    <dgm:pt modelId="{2DB780AC-678C-48DE-AF4F-EA7F8BA6D2D5}" type="pres">
      <dgm:prSet presAssocID="{FA16994D-D05E-4FD8-A150-C133B68FEA4C}" presName="LShape" presStyleLbl="alignNode1" presStyleIdx="4" presStyleCnt="9"/>
      <dgm:spPr/>
    </dgm:pt>
    <dgm:pt modelId="{46BE7A16-0461-44F4-93F1-EE4F7954C48A}" type="pres">
      <dgm:prSet presAssocID="{FA16994D-D05E-4FD8-A150-C133B68FEA4C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B82F70FA-DDB0-4AC4-B440-15659515B05A}" type="pres">
      <dgm:prSet presAssocID="{FA16994D-D05E-4FD8-A150-C133B68FEA4C}" presName="Triangle" presStyleLbl="alignNode1" presStyleIdx="5" presStyleCnt="9"/>
      <dgm:spPr/>
    </dgm:pt>
    <dgm:pt modelId="{C7A9513E-3865-450D-8F12-B8AC65315933}" type="pres">
      <dgm:prSet presAssocID="{A00460AD-2A5B-4126-B779-09F2490A3F9F}" presName="sibTrans" presStyleCnt="0"/>
      <dgm:spPr/>
    </dgm:pt>
    <dgm:pt modelId="{7D0CA31F-D6BC-49CB-80BE-09870525FA28}" type="pres">
      <dgm:prSet presAssocID="{A00460AD-2A5B-4126-B779-09F2490A3F9F}" presName="space" presStyleCnt="0"/>
      <dgm:spPr/>
    </dgm:pt>
    <dgm:pt modelId="{C4FC9FBC-792D-4F8F-87FB-95E57D0B334F}" type="pres">
      <dgm:prSet presAssocID="{3275FD78-9627-45B0-B673-59175FB6C8FA}" presName="composite" presStyleCnt="0"/>
      <dgm:spPr/>
    </dgm:pt>
    <dgm:pt modelId="{058D62E3-5257-4DA2-B099-CDB25F4229CF}" type="pres">
      <dgm:prSet presAssocID="{3275FD78-9627-45B0-B673-59175FB6C8FA}" presName="LShape" presStyleLbl="alignNode1" presStyleIdx="6" presStyleCnt="9"/>
      <dgm:spPr/>
    </dgm:pt>
    <dgm:pt modelId="{EF87BBC3-AC2B-444D-89E1-9C4FBC3ACC12}" type="pres">
      <dgm:prSet presAssocID="{3275FD78-9627-45B0-B673-59175FB6C8FA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CBC412AE-9C50-4B7C-8130-002B10EDB9E2}" type="pres">
      <dgm:prSet presAssocID="{3275FD78-9627-45B0-B673-59175FB6C8FA}" presName="Triangle" presStyleLbl="alignNode1" presStyleIdx="7" presStyleCnt="9"/>
      <dgm:spPr/>
    </dgm:pt>
    <dgm:pt modelId="{EDA41A40-5AEA-44F9-9AAC-2B24A641763D}" type="pres">
      <dgm:prSet presAssocID="{4BDC1D8A-358D-4FAA-8280-DE0FD9CB0560}" presName="sibTrans" presStyleCnt="0"/>
      <dgm:spPr/>
    </dgm:pt>
    <dgm:pt modelId="{188AEE45-EBF0-4493-B6D1-259EF72CA30D}" type="pres">
      <dgm:prSet presAssocID="{4BDC1D8A-358D-4FAA-8280-DE0FD9CB0560}" presName="space" presStyleCnt="0"/>
      <dgm:spPr/>
    </dgm:pt>
    <dgm:pt modelId="{916F7C97-1A97-47BE-9513-7F2A4CA9FC45}" type="pres">
      <dgm:prSet presAssocID="{CC05E457-D40C-42A0-8C8C-9E6A622BE734}" presName="composite" presStyleCnt="0"/>
      <dgm:spPr/>
    </dgm:pt>
    <dgm:pt modelId="{691DF5E7-EBC5-493A-8BE0-8AA1AFCEFC11}" type="pres">
      <dgm:prSet presAssocID="{CC05E457-D40C-42A0-8C8C-9E6A622BE734}" presName="LShape" presStyleLbl="alignNode1" presStyleIdx="8" presStyleCnt="9"/>
      <dgm:spPr/>
    </dgm:pt>
    <dgm:pt modelId="{8C749208-6F59-4CF3-8B76-1C6B11100550}" type="pres">
      <dgm:prSet presAssocID="{CC05E457-D40C-42A0-8C8C-9E6A622BE734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8D89821-5006-410E-B459-AF5698B2881F}" type="presOf" srcId="{FA16994D-D05E-4FD8-A150-C133B68FEA4C}" destId="{46BE7A16-0461-44F4-93F1-EE4F7954C48A}" srcOrd="0" destOrd="0" presId="urn:microsoft.com/office/officeart/2009/3/layout/StepUpProcess"/>
    <dgm:cxn modelId="{5765FE2C-B494-4C1E-B98A-BAC0CCA68ACA}" srcId="{0243FBFF-27D5-4C04-958C-99B4A7869C5C}" destId="{7CED1AA7-D709-40ED-9C14-E7B2BF2FE8F4}" srcOrd="0" destOrd="0" parTransId="{32FD845D-156D-40F0-A9A1-EA8098BBA9C0}" sibTransId="{25AE9E0B-3B6C-4991-8DED-B2AF9876E2C5}"/>
    <dgm:cxn modelId="{64D39131-166F-4BA6-8067-077D675F26F2}" type="presOf" srcId="{3275FD78-9627-45B0-B673-59175FB6C8FA}" destId="{EF87BBC3-AC2B-444D-89E1-9C4FBC3ACC12}" srcOrd="0" destOrd="0" presId="urn:microsoft.com/office/officeart/2009/3/layout/StepUpProcess"/>
    <dgm:cxn modelId="{C94DB23A-A718-48A3-88F0-7ED8E3610542}" srcId="{0243FBFF-27D5-4C04-958C-99B4A7869C5C}" destId="{1020EE73-8CC3-47A4-8011-26641D52E48D}" srcOrd="1" destOrd="0" parTransId="{2A117E20-3D40-4894-B5AF-EDF4CB7BB289}" sibTransId="{C63E3F05-B669-46DA-BE95-874AFAA837AF}"/>
    <dgm:cxn modelId="{DC84783E-78C7-4AD7-A318-E98FCA7BF9C7}" type="presOf" srcId="{7CED1AA7-D709-40ED-9C14-E7B2BF2FE8F4}" destId="{876A74C0-D0CF-4DF1-A3F2-E81B5994C22A}" srcOrd="0" destOrd="0" presId="urn:microsoft.com/office/officeart/2009/3/layout/StepUpProcess"/>
    <dgm:cxn modelId="{C5EC296B-CB98-48C0-96FC-463F5FCE4C87}" type="presOf" srcId="{1020EE73-8CC3-47A4-8011-26641D52E48D}" destId="{45C4EE2C-8189-4348-81D9-4B8BD9AB7FBE}" srcOrd="0" destOrd="0" presId="urn:microsoft.com/office/officeart/2009/3/layout/StepUpProcess"/>
    <dgm:cxn modelId="{26F4804E-AFFA-4476-89A8-6B07FC535136}" type="presOf" srcId="{0243FBFF-27D5-4C04-958C-99B4A7869C5C}" destId="{AD2BC1C0-1E7B-4B0F-8A9C-76D653A32292}" srcOrd="0" destOrd="0" presId="urn:microsoft.com/office/officeart/2009/3/layout/StepUpProcess"/>
    <dgm:cxn modelId="{325EC183-D8A7-4C51-9EA8-73D45457B1FE}" type="presOf" srcId="{CC05E457-D40C-42A0-8C8C-9E6A622BE734}" destId="{8C749208-6F59-4CF3-8B76-1C6B11100550}" srcOrd="0" destOrd="0" presId="urn:microsoft.com/office/officeart/2009/3/layout/StepUpProcess"/>
    <dgm:cxn modelId="{46EFC1A9-B789-42F9-B5DF-D156AF8E6E23}" srcId="{0243FBFF-27D5-4C04-958C-99B4A7869C5C}" destId="{CC05E457-D40C-42A0-8C8C-9E6A622BE734}" srcOrd="4" destOrd="0" parTransId="{6DD01DC8-92A8-4DD5-A370-8B544D91EA64}" sibTransId="{D1D87A66-8BD7-4F65-87F4-EE17AB93041B}"/>
    <dgm:cxn modelId="{E20EC8B6-35A6-4F26-B1D4-AB07756F23E4}" srcId="{0243FBFF-27D5-4C04-958C-99B4A7869C5C}" destId="{3275FD78-9627-45B0-B673-59175FB6C8FA}" srcOrd="3" destOrd="0" parTransId="{58045243-0835-44D9-A2EE-FF41AA4DB7B9}" sibTransId="{4BDC1D8A-358D-4FAA-8280-DE0FD9CB0560}"/>
    <dgm:cxn modelId="{8DACA7EC-9527-445D-BA7E-2FF6B1328FAE}" srcId="{0243FBFF-27D5-4C04-958C-99B4A7869C5C}" destId="{FA16994D-D05E-4FD8-A150-C133B68FEA4C}" srcOrd="2" destOrd="0" parTransId="{AD855981-DE6C-4957-8F5B-3957F88A57E6}" sibTransId="{A00460AD-2A5B-4126-B779-09F2490A3F9F}"/>
    <dgm:cxn modelId="{456D5AB0-23E8-42BD-AABF-54791A479119}" type="presParOf" srcId="{AD2BC1C0-1E7B-4B0F-8A9C-76D653A32292}" destId="{F80173D6-134A-415B-9810-3400658C3ABF}" srcOrd="0" destOrd="0" presId="urn:microsoft.com/office/officeart/2009/3/layout/StepUpProcess"/>
    <dgm:cxn modelId="{C23A65C2-E701-486C-84D1-6401A850710A}" type="presParOf" srcId="{F80173D6-134A-415B-9810-3400658C3ABF}" destId="{1195EDDE-5E37-44E0-B8B2-AB29BF178189}" srcOrd="0" destOrd="0" presId="urn:microsoft.com/office/officeart/2009/3/layout/StepUpProcess"/>
    <dgm:cxn modelId="{63AC2BE0-9F8C-43F7-8DF3-645D72A15C9B}" type="presParOf" srcId="{F80173D6-134A-415B-9810-3400658C3ABF}" destId="{876A74C0-D0CF-4DF1-A3F2-E81B5994C22A}" srcOrd="1" destOrd="0" presId="urn:microsoft.com/office/officeart/2009/3/layout/StepUpProcess"/>
    <dgm:cxn modelId="{1BDE5301-398E-44F9-AA4A-AA38DDE1364B}" type="presParOf" srcId="{F80173D6-134A-415B-9810-3400658C3ABF}" destId="{2F81B6D8-7499-44D8-8D8D-88E60EB3AF3A}" srcOrd="2" destOrd="0" presId="urn:microsoft.com/office/officeart/2009/3/layout/StepUpProcess"/>
    <dgm:cxn modelId="{DF85D832-0D47-4701-A78A-3C37DD900B6F}" type="presParOf" srcId="{AD2BC1C0-1E7B-4B0F-8A9C-76D653A32292}" destId="{085C2F15-A713-43B0-BC9A-C80D91133CFA}" srcOrd="1" destOrd="0" presId="urn:microsoft.com/office/officeart/2009/3/layout/StepUpProcess"/>
    <dgm:cxn modelId="{0EA80C2F-E8CE-4B57-86B1-109E2CE85A8E}" type="presParOf" srcId="{085C2F15-A713-43B0-BC9A-C80D91133CFA}" destId="{B31813DB-8014-48BE-9856-01B050D50B04}" srcOrd="0" destOrd="0" presId="urn:microsoft.com/office/officeart/2009/3/layout/StepUpProcess"/>
    <dgm:cxn modelId="{D18D0EA0-FFC9-4232-BE61-0CDEC5000915}" type="presParOf" srcId="{AD2BC1C0-1E7B-4B0F-8A9C-76D653A32292}" destId="{37FD99E6-1535-449E-AAEF-8244D6F305A0}" srcOrd="2" destOrd="0" presId="urn:microsoft.com/office/officeart/2009/3/layout/StepUpProcess"/>
    <dgm:cxn modelId="{709AC371-BD3D-4E89-A741-B3F0876F8213}" type="presParOf" srcId="{37FD99E6-1535-449E-AAEF-8244D6F305A0}" destId="{FAAC27B1-041F-4613-93D4-D6FD3B393D79}" srcOrd="0" destOrd="0" presId="urn:microsoft.com/office/officeart/2009/3/layout/StepUpProcess"/>
    <dgm:cxn modelId="{B27C59C7-DBFF-4690-8856-2E8C57CA2AE9}" type="presParOf" srcId="{37FD99E6-1535-449E-AAEF-8244D6F305A0}" destId="{45C4EE2C-8189-4348-81D9-4B8BD9AB7FBE}" srcOrd="1" destOrd="0" presId="urn:microsoft.com/office/officeart/2009/3/layout/StepUpProcess"/>
    <dgm:cxn modelId="{82053FDA-50F0-42A1-8818-28D60C68615C}" type="presParOf" srcId="{37FD99E6-1535-449E-AAEF-8244D6F305A0}" destId="{A4444560-0777-4696-AC75-F8D6E3D0DA4B}" srcOrd="2" destOrd="0" presId="urn:microsoft.com/office/officeart/2009/3/layout/StepUpProcess"/>
    <dgm:cxn modelId="{4963549C-7342-4C21-816C-4CAE5C56A197}" type="presParOf" srcId="{AD2BC1C0-1E7B-4B0F-8A9C-76D653A32292}" destId="{9D297ED6-6806-4728-A858-6C0750CB50A7}" srcOrd="3" destOrd="0" presId="urn:microsoft.com/office/officeart/2009/3/layout/StepUpProcess"/>
    <dgm:cxn modelId="{12507FBE-29BE-40C6-9377-5455E8F842F6}" type="presParOf" srcId="{9D297ED6-6806-4728-A858-6C0750CB50A7}" destId="{84F75F07-FAF8-4FE5-B2C3-6559C0FE1AD3}" srcOrd="0" destOrd="0" presId="urn:microsoft.com/office/officeart/2009/3/layout/StepUpProcess"/>
    <dgm:cxn modelId="{9F1B3633-677D-4516-BB0D-C673707464A0}" type="presParOf" srcId="{AD2BC1C0-1E7B-4B0F-8A9C-76D653A32292}" destId="{D5750CA7-DAD2-4847-B7BD-ABC7317C61EA}" srcOrd="4" destOrd="0" presId="urn:microsoft.com/office/officeart/2009/3/layout/StepUpProcess"/>
    <dgm:cxn modelId="{C8894320-9FAF-491A-948D-00D1D1007895}" type="presParOf" srcId="{D5750CA7-DAD2-4847-B7BD-ABC7317C61EA}" destId="{2DB780AC-678C-48DE-AF4F-EA7F8BA6D2D5}" srcOrd="0" destOrd="0" presId="urn:microsoft.com/office/officeart/2009/3/layout/StepUpProcess"/>
    <dgm:cxn modelId="{B8007E0C-B050-412A-BE55-D19788DED0B6}" type="presParOf" srcId="{D5750CA7-DAD2-4847-B7BD-ABC7317C61EA}" destId="{46BE7A16-0461-44F4-93F1-EE4F7954C48A}" srcOrd="1" destOrd="0" presId="urn:microsoft.com/office/officeart/2009/3/layout/StepUpProcess"/>
    <dgm:cxn modelId="{24B8B585-2409-48E2-BD66-888F276AA26D}" type="presParOf" srcId="{D5750CA7-DAD2-4847-B7BD-ABC7317C61EA}" destId="{B82F70FA-DDB0-4AC4-B440-15659515B05A}" srcOrd="2" destOrd="0" presId="urn:microsoft.com/office/officeart/2009/3/layout/StepUpProcess"/>
    <dgm:cxn modelId="{97F7427A-02F9-42F3-A95B-F36A481CB52A}" type="presParOf" srcId="{AD2BC1C0-1E7B-4B0F-8A9C-76D653A32292}" destId="{C7A9513E-3865-450D-8F12-B8AC65315933}" srcOrd="5" destOrd="0" presId="urn:microsoft.com/office/officeart/2009/3/layout/StepUpProcess"/>
    <dgm:cxn modelId="{EBFB9529-9AED-45B8-8A41-9977B9091742}" type="presParOf" srcId="{C7A9513E-3865-450D-8F12-B8AC65315933}" destId="{7D0CA31F-D6BC-49CB-80BE-09870525FA28}" srcOrd="0" destOrd="0" presId="urn:microsoft.com/office/officeart/2009/3/layout/StepUpProcess"/>
    <dgm:cxn modelId="{0C214381-6C2C-4370-AECE-CBD968E10930}" type="presParOf" srcId="{AD2BC1C0-1E7B-4B0F-8A9C-76D653A32292}" destId="{C4FC9FBC-792D-4F8F-87FB-95E57D0B334F}" srcOrd="6" destOrd="0" presId="urn:microsoft.com/office/officeart/2009/3/layout/StepUpProcess"/>
    <dgm:cxn modelId="{56D8A7A0-BE07-4412-A393-739DFB74778C}" type="presParOf" srcId="{C4FC9FBC-792D-4F8F-87FB-95E57D0B334F}" destId="{058D62E3-5257-4DA2-B099-CDB25F4229CF}" srcOrd="0" destOrd="0" presId="urn:microsoft.com/office/officeart/2009/3/layout/StepUpProcess"/>
    <dgm:cxn modelId="{210EF9FE-61F3-4AAA-89FF-5589C046BE27}" type="presParOf" srcId="{C4FC9FBC-792D-4F8F-87FB-95E57D0B334F}" destId="{EF87BBC3-AC2B-444D-89E1-9C4FBC3ACC12}" srcOrd="1" destOrd="0" presId="urn:microsoft.com/office/officeart/2009/3/layout/StepUpProcess"/>
    <dgm:cxn modelId="{851D686E-49FD-4DD0-874A-8058B59FF949}" type="presParOf" srcId="{C4FC9FBC-792D-4F8F-87FB-95E57D0B334F}" destId="{CBC412AE-9C50-4B7C-8130-002B10EDB9E2}" srcOrd="2" destOrd="0" presId="urn:microsoft.com/office/officeart/2009/3/layout/StepUpProcess"/>
    <dgm:cxn modelId="{30A69CFD-3F2E-436E-A272-12FB22E56B1A}" type="presParOf" srcId="{AD2BC1C0-1E7B-4B0F-8A9C-76D653A32292}" destId="{EDA41A40-5AEA-44F9-9AAC-2B24A641763D}" srcOrd="7" destOrd="0" presId="urn:microsoft.com/office/officeart/2009/3/layout/StepUpProcess"/>
    <dgm:cxn modelId="{CECF89C1-232E-45A9-8E62-8EE07CAF58B9}" type="presParOf" srcId="{EDA41A40-5AEA-44F9-9AAC-2B24A641763D}" destId="{188AEE45-EBF0-4493-B6D1-259EF72CA30D}" srcOrd="0" destOrd="0" presId="urn:microsoft.com/office/officeart/2009/3/layout/StepUpProcess"/>
    <dgm:cxn modelId="{A763BEE1-C434-4723-87F9-603AA3EFCF09}" type="presParOf" srcId="{AD2BC1C0-1E7B-4B0F-8A9C-76D653A32292}" destId="{916F7C97-1A97-47BE-9513-7F2A4CA9FC45}" srcOrd="8" destOrd="0" presId="urn:microsoft.com/office/officeart/2009/3/layout/StepUpProcess"/>
    <dgm:cxn modelId="{01F9B57F-0982-4279-B215-FFDB1AB8ABC6}" type="presParOf" srcId="{916F7C97-1A97-47BE-9513-7F2A4CA9FC45}" destId="{691DF5E7-EBC5-493A-8BE0-8AA1AFCEFC11}" srcOrd="0" destOrd="0" presId="urn:microsoft.com/office/officeart/2009/3/layout/StepUpProcess"/>
    <dgm:cxn modelId="{67B6706E-0886-4D9D-83E0-7DFD4796C836}" type="presParOf" srcId="{916F7C97-1A97-47BE-9513-7F2A4CA9FC45}" destId="{8C749208-6F59-4CF3-8B76-1C6B11100550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5EDDE-5E37-44E0-B8B2-AB29BF178189}">
      <dsp:nvSpPr>
        <dsp:cNvPr id="0" name=""/>
        <dsp:cNvSpPr/>
      </dsp:nvSpPr>
      <dsp:spPr>
        <a:xfrm rot="5400000">
          <a:off x="341348" y="1866804"/>
          <a:ext cx="1014483" cy="16880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6A74C0-D0CF-4DF1-A3F2-E81B5994C22A}">
      <dsp:nvSpPr>
        <dsp:cNvPr id="0" name=""/>
        <dsp:cNvSpPr/>
      </dsp:nvSpPr>
      <dsp:spPr>
        <a:xfrm>
          <a:off x="172005" y="2371176"/>
          <a:ext cx="1524006" cy="13358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Аналити</a:t>
          </a:r>
          <a:r>
            <a:rPr lang="en-US" sz="1600" kern="1200" dirty="0" err="1"/>
            <a:t>ко-диагностическая</a:t>
          </a:r>
          <a:r>
            <a:rPr lang="ru-RU" sz="1600" kern="1200" dirty="0"/>
            <a:t> деятельность</a:t>
          </a:r>
        </a:p>
      </dsp:txBody>
      <dsp:txXfrm>
        <a:off x="172005" y="2371176"/>
        <a:ext cx="1524006" cy="1335881"/>
      </dsp:txXfrm>
    </dsp:sp>
    <dsp:sp modelId="{2F81B6D8-7499-44D8-8D8D-88E60EB3AF3A}">
      <dsp:nvSpPr>
        <dsp:cNvPr id="0" name=""/>
        <dsp:cNvSpPr/>
      </dsp:nvSpPr>
      <dsp:spPr>
        <a:xfrm>
          <a:off x="1408463" y="1742526"/>
          <a:ext cx="287548" cy="28754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C27B1-041F-4613-93D4-D6FD3B393D79}">
      <dsp:nvSpPr>
        <dsp:cNvPr id="0" name=""/>
        <dsp:cNvSpPr/>
      </dsp:nvSpPr>
      <dsp:spPr>
        <a:xfrm rot="5400000">
          <a:off x="2207030" y="1405139"/>
          <a:ext cx="1014483" cy="16880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C4EE2C-8189-4348-81D9-4B8BD9AB7FBE}">
      <dsp:nvSpPr>
        <dsp:cNvPr id="0" name=""/>
        <dsp:cNvSpPr/>
      </dsp:nvSpPr>
      <dsp:spPr>
        <a:xfrm>
          <a:off x="2037687" y="1909511"/>
          <a:ext cx="1524006" cy="13358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Методическая работа</a:t>
          </a:r>
        </a:p>
      </dsp:txBody>
      <dsp:txXfrm>
        <a:off x="2037687" y="1909511"/>
        <a:ext cx="1524006" cy="1335881"/>
      </dsp:txXfrm>
    </dsp:sp>
    <dsp:sp modelId="{A4444560-0777-4696-AC75-F8D6E3D0DA4B}">
      <dsp:nvSpPr>
        <dsp:cNvPr id="0" name=""/>
        <dsp:cNvSpPr/>
      </dsp:nvSpPr>
      <dsp:spPr>
        <a:xfrm>
          <a:off x="3274145" y="1280861"/>
          <a:ext cx="287548" cy="28754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B780AC-678C-48DE-AF4F-EA7F8BA6D2D5}">
      <dsp:nvSpPr>
        <dsp:cNvPr id="0" name=""/>
        <dsp:cNvSpPr/>
      </dsp:nvSpPr>
      <dsp:spPr>
        <a:xfrm rot="5400000">
          <a:off x="4072712" y="943474"/>
          <a:ext cx="1014483" cy="16880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BE7A16-0461-44F4-93F1-EE4F7954C48A}">
      <dsp:nvSpPr>
        <dsp:cNvPr id="0" name=""/>
        <dsp:cNvSpPr/>
      </dsp:nvSpPr>
      <dsp:spPr>
        <a:xfrm>
          <a:off x="3903369" y="1447846"/>
          <a:ext cx="1524006" cy="13358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Практическая работа с наставляемыми по индивидуальным запросам</a:t>
          </a:r>
        </a:p>
      </dsp:txBody>
      <dsp:txXfrm>
        <a:off x="3903369" y="1447846"/>
        <a:ext cx="1524006" cy="1335881"/>
      </dsp:txXfrm>
    </dsp:sp>
    <dsp:sp modelId="{B82F70FA-DDB0-4AC4-B440-15659515B05A}">
      <dsp:nvSpPr>
        <dsp:cNvPr id="0" name=""/>
        <dsp:cNvSpPr/>
      </dsp:nvSpPr>
      <dsp:spPr>
        <a:xfrm>
          <a:off x="5139827" y="819196"/>
          <a:ext cx="287548" cy="28754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8D62E3-5257-4DA2-B099-CDB25F4229CF}">
      <dsp:nvSpPr>
        <dsp:cNvPr id="0" name=""/>
        <dsp:cNvSpPr/>
      </dsp:nvSpPr>
      <dsp:spPr>
        <a:xfrm rot="5400000">
          <a:off x="5938394" y="481810"/>
          <a:ext cx="1014483" cy="16880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87BBC3-AC2B-444D-89E1-9C4FBC3ACC12}">
      <dsp:nvSpPr>
        <dsp:cNvPr id="0" name=""/>
        <dsp:cNvSpPr/>
      </dsp:nvSpPr>
      <dsp:spPr>
        <a:xfrm>
          <a:off x="5769051" y="986181"/>
          <a:ext cx="1524006" cy="13358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Формирование социально-активной среды для обучающихся с ОВЗ</a:t>
          </a:r>
        </a:p>
      </dsp:txBody>
      <dsp:txXfrm>
        <a:off x="5769051" y="986181"/>
        <a:ext cx="1524006" cy="1335881"/>
      </dsp:txXfrm>
    </dsp:sp>
    <dsp:sp modelId="{CBC412AE-9C50-4B7C-8130-002B10EDB9E2}">
      <dsp:nvSpPr>
        <dsp:cNvPr id="0" name=""/>
        <dsp:cNvSpPr/>
      </dsp:nvSpPr>
      <dsp:spPr>
        <a:xfrm>
          <a:off x="7005509" y="357531"/>
          <a:ext cx="287548" cy="287548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1DF5E7-EBC5-493A-8BE0-8AA1AFCEFC11}">
      <dsp:nvSpPr>
        <dsp:cNvPr id="0" name=""/>
        <dsp:cNvSpPr/>
      </dsp:nvSpPr>
      <dsp:spPr>
        <a:xfrm rot="5400000">
          <a:off x="7804075" y="20145"/>
          <a:ext cx="1014483" cy="16880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749208-6F59-4CF3-8B76-1C6B11100550}">
      <dsp:nvSpPr>
        <dsp:cNvPr id="0" name=""/>
        <dsp:cNvSpPr/>
      </dsp:nvSpPr>
      <dsp:spPr>
        <a:xfrm>
          <a:off x="7634733" y="524516"/>
          <a:ext cx="1524006" cy="13358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Обобщение и распространение педагогического опыта</a:t>
          </a:r>
        </a:p>
      </dsp:txBody>
      <dsp:txXfrm>
        <a:off x="7634733" y="524516"/>
        <a:ext cx="1524006" cy="1335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564904"/>
            <a:ext cx="8640960" cy="1470025"/>
          </a:xfrm>
        </p:spPr>
        <p:txBody>
          <a:bodyPr>
            <a:noAutofit/>
          </a:bodyPr>
          <a:lstStyle/>
          <a:p>
            <a:r>
              <a:rPr lang="ru-RU" sz="3200" dirty="0"/>
              <a:t>Наставничество, как инструмент подготовки педагогов к реализации инклюзивного образования.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034929"/>
            <a:ext cx="4968552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</a:rPr>
              <a:t>Егорова Е.А., директор МБУ «ЦПМСС №85»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Сытина И.Д., заместитель директора МБУ «ЦПМСС №85»</a:t>
            </a:r>
          </a:p>
        </p:txBody>
      </p:sp>
    </p:spTree>
    <p:extLst>
      <p:ext uri="{BB962C8B-B14F-4D97-AF65-F5344CB8AC3E}">
        <p14:creationId xmlns:p14="http://schemas.microsoft.com/office/powerpoint/2010/main" val="2590008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0578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/>
              <a:t>Практическая работа с наставляемыми по индивидуальным запросам</a:t>
            </a:r>
            <a:endParaRPr lang="ru-RU" sz="36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830" y="2171959"/>
            <a:ext cx="8689783" cy="218884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Индивидуальное консультирование</a:t>
            </a:r>
          </a:p>
          <a:p>
            <a:r>
              <a:rPr lang="ru-RU" dirty="0"/>
              <a:t>Участие в работе ПП консилиуме</a:t>
            </a:r>
          </a:p>
          <a:p>
            <a:r>
              <a:rPr lang="ru-RU" dirty="0"/>
              <a:t>Составление Индивидуального образовательного маршрута</a:t>
            </a:r>
          </a:p>
          <a:p>
            <a:r>
              <a:rPr lang="ru-RU" dirty="0"/>
              <a:t>Анализ возникающих трудностей и оказание помощи в решении профессиональных проблем</a:t>
            </a:r>
          </a:p>
        </p:txBody>
      </p:sp>
      <p:pic>
        <p:nvPicPr>
          <p:cNvPr id="8" name="Picture 2" descr="D:\Мои документы\Documents\Мои рисунки\работа 2\фото\IMG_20191022_142946.jpg">
            <a:extLst>
              <a:ext uri="{FF2B5EF4-FFF2-40B4-BE49-F238E27FC236}">
                <a16:creationId xmlns:a16="http://schemas.microsoft.com/office/drawing/2014/main" id="{B4D22722-B3F2-4236-8838-BFA3180F1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1" y="4261789"/>
            <a:ext cx="3068207" cy="230115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36762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Формирование социально-активной среды для обучающихся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r>
              <a:rPr lang="ru-RU" dirty="0"/>
              <a:t>Тренинги для педагогов</a:t>
            </a:r>
          </a:p>
          <a:p>
            <a:r>
              <a:rPr lang="ru-RU" dirty="0"/>
              <a:t>Учет в Индивидуальном образовательном маршруте гибкой модели обучения детей с ОВЗ</a:t>
            </a:r>
          </a:p>
          <a:p>
            <a:r>
              <a:rPr lang="ru-RU" dirty="0" err="1"/>
              <a:t>Разноуровневое</a:t>
            </a:r>
            <a:r>
              <a:rPr lang="ru-RU" dirty="0"/>
              <a:t> содержание образования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8087DA-E673-4722-A835-BFEB90552F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1"/>
          <a:stretch/>
        </p:blipFill>
        <p:spPr>
          <a:xfrm>
            <a:off x="5354555" y="4389716"/>
            <a:ext cx="3347864" cy="228364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AutoShape 2" descr="https://apf.mail.ru/cgi-bin/readmsg?id=15861632912133277642;0;2&amp;exif=1&amp;full=1&amp;x-email=syira%40inbox.ru">
            <a:extLst>
              <a:ext uri="{FF2B5EF4-FFF2-40B4-BE49-F238E27FC236}">
                <a16:creationId xmlns:a16="http://schemas.microsoft.com/office/drawing/2014/main" id="{A5CAE3E3-22C9-43EC-B926-1F5B5AB4AB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527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27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Обобщение и распространение педагогического опыта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54116"/>
            <a:ext cx="8229600" cy="1800200"/>
          </a:xfrm>
        </p:spPr>
        <p:txBody>
          <a:bodyPr/>
          <a:lstStyle/>
          <a:p>
            <a:r>
              <a:rPr lang="ru-RU" dirty="0"/>
              <a:t>Участие в конференциях, семинарах</a:t>
            </a:r>
          </a:p>
          <a:p>
            <a:r>
              <a:rPr lang="ru-RU" dirty="0"/>
              <a:t>Издание сборника статей</a:t>
            </a:r>
          </a:p>
          <a:p>
            <a:r>
              <a:rPr lang="ru-RU" dirty="0"/>
              <a:t>Разработка практических пособий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12694"/>
            <a:ext cx="3589824" cy="18846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706D38-168F-4336-910C-EA0BA0DF4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280" y="3483290"/>
            <a:ext cx="1751660" cy="3114062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56549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531" y="2795749"/>
            <a:ext cx="7846938" cy="1266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2700" b="1" dirty="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        </a:t>
            </a:r>
            <a:r>
              <a:rPr lang="ru-RU" sz="2700" i="1" dirty="0">
                <a:solidFill>
                  <a:schemeClr val="tx1">
                    <a:lumMod val="7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«</a:t>
            </a:r>
            <a:r>
              <a:rPr lang="ru-RU" sz="2800" i="1" dirty="0"/>
              <a:t>Мы должны развивать способность видеть в других не то, какие они в настоящее время, а то, кем они могут стать</a:t>
            </a:r>
            <a:r>
              <a:rPr lang="ru-RU" sz="2700" i="1" dirty="0">
                <a:solidFill>
                  <a:schemeClr val="tx1">
                    <a:lumMod val="7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2226" y="4293096"/>
            <a:ext cx="2692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Махатма Ганди</a:t>
            </a:r>
            <a:endParaRPr lang="ru-RU" sz="2700" b="1" i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ACB5DB2-5764-4CEC-8010-6D8155924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37110"/>
            <a:ext cx="7200800" cy="3916225"/>
          </a:xfrm>
        </p:spPr>
      </p:pic>
    </p:spTree>
    <p:extLst>
      <p:ext uri="{BB962C8B-B14F-4D97-AF65-F5344CB8AC3E}">
        <p14:creationId xmlns:p14="http://schemas.microsoft.com/office/powerpoint/2010/main" val="404817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Доля  лиц  с  ОВЗ  и  инвалидностью  в общеобразовательных школах города</a:t>
            </a:r>
            <a:endParaRPr lang="ru-RU" sz="3200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391639"/>
              </p:ext>
            </p:extLst>
          </p:nvPr>
        </p:nvGraphicFramePr>
        <p:xfrm>
          <a:off x="539552" y="198884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143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Проблемы в реализации ФГОС ОВЗ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ru-RU" sz="2600" dirty="0"/>
              <a:t>отсутствие у педагогов представлений об особенностях психофизического развития детей с ОВЗ;</a:t>
            </a:r>
          </a:p>
          <a:p>
            <a:pPr lvl="0"/>
            <a:r>
              <a:rPr lang="ru-RU" sz="2600" dirty="0"/>
              <a:t>недостаток непрерывного методического сопровождения педагогов;</a:t>
            </a:r>
          </a:p>
          <a:p>
            <a:pPr lvl="0"/>
            <a:r>
              <a:rPr lang="ru-RU" sz="2600" dirty="0"/>
              <a:t>недостаток профессиональных компетенций учителей в работе с детьми с ОВЗ; </a:t>
            </a:r>
          </a:p>
          <a:p>
            <a:pPr lvl="0"/>
            <a:r>
              <a:rPr lang="ru-RU" sz="2600" dirty="0"/>
              <a:t>отсутствие практического опыта по инклюзивному обучению.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4320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/>
              <a:t>Цель наставничества</a:t>
            </a:r>
            <a:r>
              <a:rPr lang="ru-RU" sz="2400" b="1" dirty="0"/>
              <a:t>: </a:t>
            </a:r>
            <a:r>
              <a:rPr lang="ru-RU" sz="2400" dirty="0"/>
              <a:t>развитие кадрового потенциала педагогических работников, необходимого для осуществления инклюзивной практики в общеобразовательной школе.</a:t>
            </a:r>
          </a:p>
        </p:txBody>
      </p:sp>
      <p:pic>
        <p:nvPicPr>
          <p:cNvPr id="20483" name="Picture 3" descr="D:\Мои документы\Documents\Мои рисунки\работа 2\фото\IMG_20191022_142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6929" y="2564904"/>
            <a:ext cx="3888432" cy="291632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CFD061D-93DC-429E-9BF7-39E8542A4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312062"/>
              </p:ext>
            </p:extLst>
          </p:nvPr>
        </p:nvGraphicFramePr>
        <p:xfrm>
          <a:off x="107504" y="476672"/>
          <a:ext cx="8496944" cy="618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569351165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542354902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928294198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2027002629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125659041"/>
                    </a:ext>
                  </a:extLst>
                </a:gridCol>
              </a:tblGrid>
              <a:tr h="1584176"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Хорошо умею, могу передать другим свою практику %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Умею, но не смогу передать другим свой опыт %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Есть положительный опыт, %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умею, не получается</a:t>
                      </a:r>
                    </a:p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2543293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Использовать карты наблюдения для выявления личностных проблем обучающихся, связанных с особенностями развития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9904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Объяснять поведенческие особенности как показатели потенциала ребенка или его точек роста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13,4%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66,7%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701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ланировать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реализовывать программы индивидуального развития ребенка с ОВЗ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93,3%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9904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контролировать и учитывать достижения ребенка, отслеживать прогресс развития, оценивать результаты обучения, воспитания, социализации, сравнивать с запланированными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53,3%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7362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учитывать особые образовательные потребностей детей с ОВЗ в каждой ситуации педагогической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46,7%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782157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66504992"/>
              </p:ext>
            </p:extLst>
          </p:nvPr>
        </p:nvGraphicFramePr>
        <p:xfrm>
          <a:off x="-19292" y="2348880"/>
          <a:ext cx="916329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8224" y="4797152"/>
            <a:ext cx="2352513" cy="1692963"/>
          </a:xfrm>
        </p:spPr>
      </p:pic>
      <p:sp>
        <p:nvSpPr>
          <p:cNvPr id="7" name="TextBox 6"/>
          <p:cNvSpPr txBox="1"/>
          <p:nvPr/>
        </p:nvSpPr>
        <p:spPr>
          <a:xfrm>
            <a:off x="0" y="2276872"/>
            <a:ext cx="66247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/>
              <a:t>Направления работы с наставляемыми</a:t>
            </a:r>
          </a:p>
        </p:txBody>
      </p:sp>
    </p:spTree>
    <p:extLst>
      <p:ext uri="{BB962C8B-B14F-4D97-AF65-F5344CB8AC3E}">
        <p14:creationId xmlns:p14="http://schemas.microsoft.com/office/powerpoint/2010/main" val="2952491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633364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Аналитическая деятельность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2924944"/>
            <a:ext cx="8229600" cy="1252736"/>
          </a:xfrm>
        </p:spPr>
        <p:txBody>
          <a:bodyPr/>
          <a:lstStyle/>
          <a:p>
            <a:r>
              <a:rPr lang="ru-RU" dirty="0"/>
              <a:t>Анкетирование педагогов</a:t>
            </a:r>
          </a:p>
          <a:p>
            <a:r>
              <a:rPr lang="ru-RU" dirty="0"/>
              <a:t>Анализ уроков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116426"/>
            <a:ext cx="5105711" cy="270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19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16" y="160750"/>
            <a:ext cx="8229600" cy="1143000"/>
          </a:xfrm>
        </p:spPr>
        <p:txBody>
          <a:bodyPr/>
          <a:lstStyle/>
          <a:p>
            <a:r>
              <a:rPr lang="ru-RU" dirty="0"/>
              <a:t>Методическая работа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2438393"/>
          </a:xfrm>
        </p:spPr>
        <p:txBody>
          <a:bodyPr/>
          <a:lstStyle/>
          <a:p>
            <a:r>
              <a:rPr lang="ru-RU" dirty="0"/>
              <a:t>Обучающие практические семинары</a:t>
            </a:r>
          </a:p>
          <a:p>
            <a:r>
              <a:rPr lang="ru-RU" dirty="0"/>
              <a:t>Круглые столы</a:t>
            </a:r>
          </a:p>
          <a:p>
            <a:r>
              <a:rPr lang="ru-RU" dirty="0"/>
              <a:t>Педагогические мастерские</a:t>
            </a:r>
          </a:p>
          <a:p>
            <a:r>
              <a:rPr lang="ru-RU" dirty="0"/>
              <a:t>Совместная разработка листов наблюдений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96952" y="4437112"/>
            <a:ext cx="3150096" cy="17773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D2DCEB-0117-48E1-AF66-B84CB6AAF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0307"/>
            <a:ext cx="1640780" cy="2916943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846717-2ED8-45D6-827A-D0A0EDB207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944" y="3635144"/>
            <a:ext cx="1640780" cy="291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14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391</Words>
  <Application>Microsoft Office PowerPoint</Application>
  <PresentationFormat>Экран (4:3)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Monotype Corsiva</vt:lpstr>
      <vt:lpstr>Times New Roman</vt:lpstr>
      <vt:lpstr>Тема Office</vt:lpstr>
      <vt:lpstr>Наставничество, как инструмент подготовки педагогов к реализации инклюзивного образования. </vt:lpstr>
      <vt:lpstr>Презентация PowerPoint</vt:lpstr>
      <vt:lpstr>Доля  лиц  с  ОВЗ  и  инвалидностью  в общеобразовательных школах города</vt:lpstr>
      <vt:lpstr>Проблемы в реализации ФГОС ОВЗ</vt:lpstr>
      <vt:lpstr>Презентация PowerPoint</vt:lpstr>
      <vt:lpstr>Презентация PowerPoint</vt:lpstr>
      <vt:lpstr>Презентация PowerPoint</vt:lpstr>
      <vt:lpstr>Аналитическая деятельность</vt:lpstr>
      <vt:lpstr>Методическая работа</vt:lpstr>
      <vt:lpstr>Практическая работа с наставляемыми по индивидуальным запросам</vt:lpstr>
      <vt:lpstr>Формирование социально-активной среды для обучающихся с ОВЗ</vt:lpstr>
      <vt:lpstr>Обобщение и распространение педагогического опыта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Наставничество, как инструмент подготовки педагогов к реализации инклюзивного образования. </dc:title>
  <dc:creator>Ирина С</dc:creator>
  <cp:lastModifiedBy>Ирина</cp:lastModifiedBy>
  <cp:revision>32</cp:revision>
  <cp:lastPrinted>2020-04-06T11:40:17Z</cp:lastPrinted>
  <dcterms:created xsi:type="dcterms:W3CDTF">2020-04-03T08:00:06Z</dcterms:created>
  <dcterms:modified xsi:type="dcterms:W3CDTF">2022-09-10T12:38:24Z</dcterms:modified>
</cp:coreProperties>
</file>